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69"/>
  </p:notesMasterIdLst>
  <p:handoutMasterIdLst>
    <p:handoutMasterId r:id="rId70"/>
  </p:handoutMasterIdLst>
  <p:sldIdLst>
    <p:sldId id="256" r:id="rId2"/>
    <p:sldId id="260" r:id="rId3"/>
    <p:sldId id="380" r:id="rId4"/>
    <p:sldId id="417" r:id="rId5"/>
    <p:sldId id="420" r:id="rId6"/>
    <p:sldId id="421" r:id="rId7"/>
    <p:sldId id="422" r:id="rId8"/>
    <p:sldId id="423" r:id="rId9"/>
    <p:sldId id="419" r:id="rId10"/>
    <p:sldId id="424" r:id="rId11"/>
    <p:sldId id="259" r:id="rId12"/>
    <p:sldId id="261" r:id="rId13"/>
    <p:sldId id="461" r:id="rId14"/>
    <p:sldId id="445" r:id="rId15"/>
    <p:sldId id="446" r:id="rId16"/>
    <p:sldId id="447" r:id="rId17"/>
    <p:sldId id="448" r:id="rId18"/>
    <p:sldId id="449" r:id="rId19"/>
    <p:sldId id="450" r:id="rId20"/>
    <p:sldId id="451" r:id="rId21"/>
    <p:sldId id="452" r:id="rId22"/>
    <p:sldId id="453" r:id="rId23"/>
    <p:sldId id="454" r:id="rId24"/>
    <p:sldId id="462" r:id="rId25"/>
    <p:sldId id="457" r:id="rId26"/>
    <p:sldId id="458" r:id="rId27"/>
    <p:sldId id="459" r:id="rId28"/>
    <p:sldId id="460" r:id="rId29"/>
    <p:sldId id="466" r:id="rId30"/>
    <p:sldId id="463" r:id="rId31"/>
    <p:sldId id="289" r:id="rId32"/>
    <p:sldId id="309" r:id="rId33"/>
    <p:sldId id="310" r:id="rId34"/>
    <p:sldId id="413" r:id="rId35"/>
    <p:sldId id="414" r:id="rId36"/>
    <p:sldId id="415" r:id="rId37"/>
    <p:sldId id="464" r:id="rId38"/>
    <p:sldId id="293" r:id="rId39"/>
    <p:sldId id="352" r:id="rId40"/>
    <p:sldId id="311" r:id="rId41"/>
    <p:sldId id="294" r:id="rId42"/>
    <p:sldId id="295" r:id="rId43"/>
    <p:sldId id="314" r:id="rId44"/>
    <p:sldId id="315" r:id="rId45"/>
    <p:sldId id="398" r:id="rId46"/>
    <p:sldId id="465" r:id="rId47"/>
    <p:sldId id="401" r:id="rId48"/>
    <p:sldId id="402" r:id="rId49"/>
    <p:sldId id="416" r:id="rId50"/>
    <p:sldId id="403" r:id="rId51"/>
    <p:sldId id="404" r:id="rId52"/>
    <p:sldId id="443" r:id="rId53"/>
    <p:sldId id="317" r:id="rId54"/>
    <p:sldId id="407" r:id="rId55"/>
    <p:sldId id="272" r:id="rId56"/>
    <p:sldId id="362" r:id="rId57"/>
    <p:sldId id="354" r:id="rId58"/>
    <p:sldId id="342" r:id="rId59"/>
    <p:sldId id="442" r:id="rId60"/>
    <p:sldId id="339" r:id="rId61"/>
    <p:sldId id="340" r:id="rId62"/>
    <p:sldId id="341" r:id="rId63"/>
    <p:sldId id="350" r:id="rId64"/>
    <p:sldId id="356" r:id="rId65"/>
    <p:sldId id="357" r:id="rId66"/>
    <p:sldId id="359" r:id="rId67"/>
    <p:sldId id="358" r:id="rId68"/>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AEDF4"/>
    <a:srgbClr val="389D2E"/>
    <a:srgbClr val="D0D8E8"/>
    <a:srgbClr val="F5771A"/>
    <a:srgbClr val="FFFD78"/>
    <a:srgbClr val="1C5C18"/>
    <a:srgbClr val="E02B2F"/>
    <a:srgbClr val="F0771B"/>
    <a:srgbClr val="427DE1"/>
    <a:srgbClr val="DF2C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8"/>
    <p:restoredTop sz="74805" autoAdjust="0"/>
  </p:normalViewPr>
  <p:slideViewPr>
    <p:cSldViewPr>
      <p:cViewPr varScale="1">
        <p:scale>
          <a:sx n="106" d="100"/>
          <a:sy n="106" d="100"/>
        </p:scale>
        <p:origin x="3088" y="200"/>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113F0C-EEE5-2549-B96D-096DAB6C4923}" type="datetimeFigureOut">
              <a:rPr lang="en-US" smtClean="0"/>
              <a:t>11/16/19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FF6476-3C2F-A04B-A9C4-1446DC230DFB}" type="slidenum">
              <a:rPr lang="en-US" smtClean="0"/>
              <a:t>‹#›</a:t>
            </a:fld>
            <a:endParaRPr lang="en-US"/>
          </a:p>
        </p:txBody>
      </p:sp>
    </p:spTree>
    <p:extLst>
      <p:ext uri="{BB962C8B-B14F-4D97-AF65-F5344CB8AC3E}">
        <p14:creationId xmlns:p14="http://schemas.microsoft.com/office/powerpoint/2010/main" val="4537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F0FAB1-863C-7144-B66C-57272538DE0C}" type="datetimeFigureOut">
              <a:rPr lang="en-US" smtClean="0"/>
              <a:t>11/16/19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D1CD8-B4C9-EC49-BECE-4AB77DF6BFAD}" type="slidenum">
              <a:rPr lang="en-US" smtClean="0"/>
              <a:t>‹#›</a:t>
            </a:fld>
            <a:endParaRPr lang="en-US"/>
          </a:p>
        </p:txBody>
      </p:sp>
    </p:spTree>
    <p:extLst>
      <p:ext uri="{BB962C8B-B14F-4D97-AF65-F5344CB8AC3E}">
        <p14:creationId xmlns:p14="http://schemas.microsoft.com/office/powerpoint/2010/main" val="33040592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D3guVBhKmDc"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docs.google.com/document/d/1_86RnPYohC3dkuihEZXrP82s5AP6kO5jE-DMW7_S7uw/edit?usp=sharing" TargetMode="External"/><Relationship Id="rId5" Type="http://schemas.openxmlformats.org/officeDocument/2006/relationships/hyperlink" Target="https://docs.google.com/document/d/1YfCj0cx4XDqJDDwFV9kRoRDyHxJ2azxuny6EQjwu6v8/edit?usp=sharing" TargetMode="External"/><Relationship Id="rId4" Type="http://schemas.openxmlformats.org/officeDocument/2006/relationships/hyperlink" Target="http://www.youtube.com/watch?v=bLH_w5kHJpA"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[Note:  Feel free to adapt this introduction to suit yourself.  A personal story about why you are concerned about PR is a wonderful start.]</a:t>
            </a:r>
            <a:endParaRPr lang="en-US" sz="1200" i="1"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Hello!  My name is _________________ and I’m delighted to be here to discuss making every vote count.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a:t>
            </a:fld>
            <a:endParaRPr lang="en-US"/>
          </a:p>
        </p:txBody>
      </p:sp>
    </p:spTree>
    <p:extLst>
      <p:ext uri="{BB962C8B-B14F-4D97-AF65-F5344CB8AC3E}">
        <p14:creationId xmlns:p14="http://schemas.microsoft.com/office/powerpoint/2010/main" val="207678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there’s the list of criteria.</a:t>
            </a:r>
          </a:p>
          <a:p>
            <a:endParaRPr lang="en-US" baseline="0" dirty="0"/>
          </a:p>
          <a:p>
            <a:r>
              <a:rPr lang="en-US" baseline="0" dirty="0"/>
              <a:t>In a few moments we’ll start looking at a number of ways to run elections.  For each one, we want to come back to look at this list and ask how it rates.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10</a:t>
            </a:fld>
            <a:endParaRPr lang="en-US"/>
          </a:p>
        </p:txBody>
      </p:sp>
    </p:spTree>
    <p:extLst>
      <p:ext uri="{BB962C8B-B14F-4D97-AF65-F5344CB8AC3E}">
        <p14:creationId xmlns:p14="http://schemas.microsoft.com/office/powerpoint/2010/main" val="7091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11</a:t>
            </a:fld>
            <a:endParaRPr lang="en-US"/>
          </a:p>
        </p:txBody>
      </p:sp>
    </p:spTree>
    <p:extLst>
      <p:ext uri="{BB962C8B-B14F-4D97-AF65-F5344CB8AC3E}">
        <p14:creationId xmlns:p14="http://schemas.microsoft.com/office/powerpoint/2010/main" val="2946734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But first, which countries are already using these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For this comparison, we’re really interested in countries like Canada – similar in values, life style, and (of course) democracies.  We’re using countries</a:t>
            </a:r>
            <a:r>
              <a:rPr lang="en-CA" sz="1200" kern="1200" baseline="0" dirty="0">
                <a:solidFill>
                  <a:schemeClr val="tx1"/>
                </a:solidFill>
                <a:effectLst/>
                <a:latin typeface="+mn-lt"/>
                <a:ea typeface="+mn-ea"/>
                <a:cs typeface="+mn-cs"/>
              </a:rPr>
              <a:t> ranked “very high” on the</a:t>
            </a:r>
            <a:r>
              <a:rPr lang="en-CA" sz="1200" kern="1200" dirty="0">
                <a:solidFill>
                  <a:schemeClr val="tx1"/>
                </a:solidFill>
                <a:effectLst/>
                <a:latin typeface="+mn-lt"/>
                <a:ea typeface="+mn-ea"/>
                <a:cs typeface="+mn-cs"/>
              </a:rPr>
              <a:t> United Nation’s Human Development index as a benchmark.</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Let’s look first at countries using a Winner-Take-All system.</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On the UN’s Human Development Index, there are four countries that use first-past-the-post.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Canada, of course, the United States, Singapore and the United Kingdom.  All four have close historical ties in the development of their democracies.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only country on the list to use the Alternative Vote is Australia.  </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 A</a:t>
            </a:r>
            <a:r>
              <a:rPr lang="en-CA" sz="1200" kern="1200" dirty="0">
                <a:solidFill>
                  <a:schemeClr val="tx1"/>
                </a:solidFill>
                <a:effectLst/>
                <a:latin typeface="+mn-lt"/>
                <a:ea typeface="+mn-ea"/>
                <a:cs typeface="+mn-cs"/>
              </a:rPr>
              <a:t> couple use a two-round system that we won’t discuss.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 the other hand, here are all the countries on the UN list that use some form of proportional representation.  Some of the prominent ones are New Zealand, Germany, and many other European countries. </a:t>
            </a:r>
          </a:p>
          <a:p>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have received gasps of surprise at this last one.  Be sure to stay here long enough for it to sink in!]</a:t>
            </a:r>
            <a:r>
              <a:rPr lang="en-US" dirty="0">
                <a:effectLst/>
              </a:rPr>
              <a:t> </a:t>
            </a:r>
            <a:endParaRPr lang="en-US" dirty="0"/>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a:t>
            </a:r>
            <a:r>
              <a:rPr lang="en-CA" sz="1200" kern="1200" baseline="0" dirty="0">
                <a:solidFill>
                  <a:schemeClr val="tx1"/>
                </a:solidFill>
                <a:effectLst/>
                <a:latin typeface="+mn-lt"/>
                <a:ea typeface="+mn-ea"/>
                <a:cs typeface="+mn-cs"/>
              </a:rPr>
              <a:t> Finally, there are a couple that use Parallel systems that mix winner-take-all and proportional.</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a:p>
            <a:endParaRPr lang="en-US" dirty="0"/>
          </a:p>
          <a:p>
            <a:r>
              <a:rPr lang="en-US" dirty="0"/>
              <a:t>==================</a:t>
            </a:r>
          </a:p>
          <a:p>
            <a:r>
              <a:rPr lang="en-US" dirty="0"/>
              <a:t>Notes:  Within</a:t>
            </a:r>
            <a:r>
              <a:rPr lang="en-US" baseline="0" dirty="0"/>
              <a:t> each group the countries are listed in HDI order.</a:t>
            </a:r>
          </a:p>
          <a:p>
            <a:endParaRPr lang="en-US" dirty="0"/>
          </a:p>
          <a:p>
            <a:r>
              <a:rPr lang="en-US" dirty="0"/>
              <a:t>How this list was created:</a:t>
            </a:r>
          </a:p>
          <a:p>
            <a:r>
              <a:rPr lang="en-US" dirty="0"/>
              <a:t>Take the countries</a:t>
            </a:r>
            <a:r>
              <a:rPr lang="en-US" baseline="0" dirty="0"/>
              <a:t> ranked “very high” on the UN’s Human Development Index (http://</a:t>
            </a:r>
            <a:r>
              <a:rPr lang="en-US" baseline="0" dirty="0" err="1"/>
              <a:t>www.nationsonline.org</a:t>
            </a:r>
            <a:r>
              <a:rPr lang="en-US" baseline="0" dirty="0"/>
              <a:t>/</a:t>
            </a:r>
            <a:r>
              <a:rPr lang="en-US" baseline="0" dirty="0" err="1"/>
              <a:t>oneworld</a:t>
            </a:r>
            <a:r>
              <a:rPr lang="en-US" baseline="0" dirty="0"/>
              <a:t>/</a:t>
            </a:r>
            <a:r>
              <a:rPr lang="en-US" baseline="0" dirty="0" err="1"/>
              <a:t>human_development.htm</a:t>
            </a:r>
            <a:r>
              <a:rPr lang="en-US" baseline="0" dirty="0"/>
              <a:t>;  actual list from https://</a:t>
            </a:r>
            <a:r>
              <a:rPr lang="en-US" baseline="0" dirty="0" err="1"/>
              <a:t>en.wikipedia.org</a:t>
            </a:r>
            <a:r>
              <a:rPr lang="en-US" baseline="0" dirty="0"/>
              <a:t>/wiki/</a:t>
            </a:r>
            <a:r>
              <a:rPr lang="en-US" baseline="0" dirty="0" err="1"/>
              <a:t>List_of_countries_by_Human_Development_Index</a:t>
            </a:r>
            <a:r>
              <a:rPr lang="en-US" baseline="0" dirty="0"/>
              <a:t>).  Remove non-democracies like </a:t>
            </a:r>
            <a:r>
              <a:rPr lang="en-US" baseline="0" dirty="0" err="1"/>
              <a:t>Saudia</a:t>
            </a:r>
            <a:r>
              <a:rPr lang="en-US" baseline="0" dirty="0"/>
              <a:t> Arabia, UAE, Qatar, Cuba.  Cross-reference that with http://</a:t>
            </a:r>
            <a:r>
              <a:rPr lang="en-US" baseline="0" dirty="0" err="1"/>
              <a:t>www.idea.int</a:t>
            </a:r>
            <a:r>
              <a:rPr lang="en-US" baseline="0" dirty="0"/>
              <a:t>/</a:t>
            </a:r>
            <a:r>
              <a:rPr lang="en-US" baseline="0" dirty="0" err="1"/>
              <a:t>db</a:t>
            </a:r>
            <a:r>
              <a:rPr lang="en-US" baseline="0" dirty="0"/>
              <a:t>/</a:t>
            </a:r>
            <a:r>
              <a:rPr lang="en-US" baseline="0" dirty="0" err="1"/>
              <a:t>fieldview.cfm?field</a:t>
            </a:r>
            <a:r>
              <a:rPr lang="en-US" baseline="0" dirty="0"/>
              <a:t>=154#tableTab1 to get the electoral system used.  </a:t>
            </a:r>
          </a:p>
          <a:p>
            <a:endParaRPr lang="en-US" baseline="0" dirty="0"/>
          </a:p>
          <a:p>
            <a:r>
              <a:rPr lang="en-US" baseline="0" dirty="0"/>
              <a:t>There are lots of other countries that use FPTP, but they aren’t high on the UN’s Human Development Index – in other words most of us would not choose to live in those countries unless we had family or something there.</a:t>
            </a:r>
          </a:p>
          <a:p>
            <a:endParaRPr lang="en-US" dirty="0"/>
          </a:p>
          <a:p>
            <a:r>
              <a:rPr lang="en-US" sz="1200" b="0" i="0" kern="1200" dirty="0">
                <a:solidFill>
                  <a:schemeClr val="tx1"/>
                </a:solidFill>
                <a:effectLst/>
                <a:latin typeface="+mn-lt"/>
                <a:ea typeface="+mn-ea"/>
                <a:cs typeface="+mn-cs"/>
              </a:rPr>
              <a:t>The Human Development Index (HDI) is a summary measure of average achievement in key dimensions of human development: (1) a long and healthy life, (2) being knowledgeable and (3) have a decent standard of living.  (http://</a:t>
            </a:r>
            <a:r>
              <a:rPr lang="en-US" sz="1200" b="0" i="0" kern="1200" dirty="0" err="1">
                <a:solidFill>
                  <a:schemeClr val="tx1"/>
                </a:solidFill>
                <a:effectLst/>
                <a:latin typeface="+mn-lt"/>
                <a:ea typeface="+mn-ea"/>
                <a:cs typeface="+mn-cs"/>
              </a:rPr>
              <a:t>hdr.undp.org</a:t>
            </a:r>
            <a:r>
              <a:rPr lang="en-US" sz="1200" b="0" i="0" kern="1200" dirty="0">
                <a:solidFill>
                  <a:schemeClr val="tx1"/>
                </a:solidFill>
                <a:effectLst/>
                <a:latin typeface="+mn-lt"/>
                <a:ea typeface="+mn-ea"/>
                <a:cs typeface="+mn-cs"/>
              </a:rPr>
              <a:t>/en/content/human-development-index-</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12</a:t>
            </a:fld>
            <a:endParaRPr lang="en-US"/>
          </a:p>
        </p:txBody>
      </p:sp>
    </p:spTree>
    <p:extLst>
      <p:ext uri="{BB962C8B-B14F-4D97-AF65-F5344CB8AC3E}">
        <p14:creationId xmlns:p14="http://schemas.microsoft.com/office/powerpoint/2010/main" val="109722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13</a:t>
            </a:fld>
            <a:endParaRPr lang="en-US"/>
          </a:p>
        </p:txBody>
      </p:sp>
    </p:spTree>
    <p:extLst>
      <p:ext uri="{BB962C8B-B14F-4D97-AF65-F5344CB8AC3E}">
        <p14:creationId xmlns:p14="http://schemas.microsoft.com/office/powerpoint/2010/main" val="819463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FPTP is the system that Canada has used since 1867.  It’s a simple system – in each riding the candidate with the most votes wins and becomes the MP for that riding.</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That simplicity, however, produces many ill effects.  It’s important that we take a few moments to understand them.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14</a:t>
            </a:fld>
            <a:endParaRPr lang="en-US"/>
          </a:p>
        </p:txBody>
      </p:sp>
    </p:spTree>
    <p:extLst>
      <p:ext uri="{BB962C8B-B14F-4D97-AF65-F5344CB8AC3E}">
        <p14:creationId xmlns:p14="http://schemas.microsoft.com/office/powerpoint/2010/main" val="1124394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This charts shows the results of the 2015 Federal election.  The bottom set of bars shows that the Liberals earned about 40% of the popular vote but received 54% of the seats in Parliament.</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Those extra seats came at the expense of the Conservatives, New Democrats, Bloc, and Green candidates – who all received fewer seats than their share of the popular vote would indicate.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To make matters worse, the first-past-the-post system turned that 40% minority of the votes into a majority of the seats in Parliament.  That is, the Liberals received 100% of the power in Parliament with less than 40% of the votes.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this happens, it’s called a “False Majority”.  </a:t>
            </a:r>
            <a:r>
              <a:rPr lang="en-CA" sz="1200" i="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By the way, that’s almost exactly what happened in the previous election except that the Conservatives received 100% of the power with just under 40% of the votes.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15</a:t>
            </a:fld>
            <a:endParaRPr lang="en-US"/>
          </a:p>
        </p:txBody>
      </p:sp>
    </p:spTree>
    <p:extLst>
      <p:ext uri="{BB962C8B-B14F-4D97-AF65-F5344CB8AC3E}">
        <p14:creationId xmlns:p14="http://schemas.microsoft.com/office/powerpoint/2010/main" val="1941921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This charts shows the results of the 2011Federal election.  Almost</a:t>
            </a:r>
            <a:r>
              <a:rPr lang="en-CA" sz="1200" kern="1200" baseline="0" dirty="0">
                <a:solidFill>
                  <a:schemeClr val="tx1"/>
                </a:solidFill>
                <a:effectLst/>
                <a:latin typeface="+mn-lt"/>
                <a:ea typeface="+mn-ea"/>
                <a:cs typeface="+mn-cs"/>
              </a:rPr>
              <a:t> exactly the same as 2015, just the colours are different!</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16</a:t>
            </a:fld>
            <a:endParaRPr lang="en-US"/>
          </a:p>
        </p:txBody>
      </p:sp>
    </p:spTree>
    <p:extLst>
      <p:ext uri="{BB962C8B-B14F-4D97-AF65-F5344CB8AC3E}">
        <p14:creationId xmlns:p14="http://schemas.microsoft.com/office/powerpoint/2010/main" val="643994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could hope that false majorities would be rare – but they are not.  Since 1930, half of our governments have been false majorities.  Of the 26 elections since 1930, only 4 of them have resulted in a true majority government.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ED1CD8-B4C9-EC49-BECE-4AB77DF6BFAD}" type="slidenum">
              <a:rPr lang="en-US" smtClean="0"/>
              <a:t>17</a:t>
            </a:fld>
            <a:endParaRPr lang="en-US"/>
          </a:p>
        </p:txBody>
      </p:sp>
    </p:spTree>
    <p:extLst>
      <p:ext uri="{BB962C8B-B14F-4D97-AF65-F5344CB8AC3E}">
        <p14:creationId xmlns:p14="http://schemas.microsoft.com/office/powerpoint/2010/main" val="1054949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can be really unfair, too.  </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Consider the 1987 New Brunswick election.  The Liberals earned a legitimate majority government with about 60% of the vote.  But first-past-the-post gave them every single seat in the legislature.  Not a single opposition MLA was elected.</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Stop and think for a moment on the effect that has on democracy.  Who holds the government to account?  Who represents the 40% of voters who did not want a Liberal government?</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What we’ve seen in the last four slides is that first-past-the-post often exaggerates the winning party, giving them more than their fair share of the seats.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18</a:t>
            </a:fld>
            <a:endParaRPr lang="en-US"/>
          </a:p>
        </p:txBody>
      </p:sp>
    </p:spTree>
    <p:extLst>
      <p:ext uri="{BB962C8B-B14F-4D97-AF65-F5344CB8AC3E}">
        <p14:creationId xmlns:p14="http://schemas.microsoft.com/office/powerpoint/2010/main" val="1981962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FPTP can make us appear much more divided than we really</a:t>
            </a:r>
            <a:r>
              <a:rPr lang="en-US" baseline="0" dirty="0"/>
              <a:t> are, undermining our social cohesion.</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19</a:t>
            </a:fld>
            <a:endParaRPr lang="en-US"/>
          </a:p>
        </p:txBody>
      </p:sp>
    </p:spTree>
    <p:extLst>
      <p:ext uri="{BB962C8B-B14F-4D97-AF65-F5344CB8AC3E}">
        <p14:creationId xmlns:p14="http://schemas.microsoft.com/office/powerpoint/2010/main" val="29225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outline for the presentation is to:</a:t>
            </a:r>
            <a:endParaRPr lang="en-US" sz="1200" kern="1200" dirty="0">
              <a:solidFill>
                <a:schemeClr val="tx1"/>
              </a:solidFill>
              <a:effectLst/>
              <a:latin typeface="+mn-lt"/>
              <a:ea typeface="+mn-ea"/>
              <a:cs typeface="+mn-cs"/>
            </a:endParaRPr>
          </a:p>
          <a:p>
            <a:pPr marL="171450" lvl="0" indent="-171450">
              <a:buFont typeface="Arial" charset="0"/>
              <a:buChar char="•"/>
            </a:pP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talk more about the criteria by which we might evaluate parliament</a:t>
            </a:r>
            <a:endParaRPr lang="en-US" sz="1200" kern="1200" dirty="0">
              <a:solidFill>
                <a:schemeClr val="tx1"/>
              </a:solidFill>
              <a:effectLst/>
              <a:latin typeface="+mn-lt"/>
              <a:ea typeface="+mn-ea"/>
              <a:cs typeface="+mn-cs"/>
            </a:endParaRPr>
          </a:p>
          <a:p>
            <a:pPr marL="171450" lvl="0" indent="-171450">
              <a:buFont typeface="Arial" charset="0"/>
              <a:buChar char="•"/>
            </a:pP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look at the systems other countries are using</a:t>
            </a:r>
            <a:endParaRPr lang="en-US" sz="1200" kern="1200" dirty="0">
              <a:solidFill>
                <a:schemeClr val="tx1"/>
              </a:solidFill>
              <a:effectLst/>
              <a:latin typeface="+mn-lt"/>
              <a:ea typeface="+mn-ea"/>
              <a:cs typeface="+mn-cs"/>
            </a:endParaRPr>
          </a:p>
          <a:p>
            <a:pPr marL="171450" lvl="0" indent="-171450">
              <a:buFont typeface="Arial" charset="0"/>
              <a:buChar char="•"/>
            </a:pP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explore how those systems work</a:t>
            </a:r>
            <a:endParaRPr lang="en-US" sz="1200" kern="1200" dirty="0">
              <a:solidFill>
                <a:schemeClr val="tx1"/>
              </a:solidFill>
              <a:effectLst/>
              <a:latin typeface="+mn-lt"/>
              <a:ea typeface="+mn-ea"/>
              <a:cs typeface="+mn-cs"/>
            </a:endParaRPr>
          </a:p>
          <a:p>
            <a:pPr marL="171450" lvl="0" indent="-171450">
              <a:buFont typeface="Arial" charset="0"/>
              <a:buChar char="•"/>
            </a:pP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ask whether they deliver the kind of parliament Canadians want</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We’ll close with a brief summary and a time for questions.  Questions of clarification are also welcome as we go along.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a:t>
            </a:fld>
            <a:endParaRPr lang="en-US"/>
          </a:p>
        </p:txBody>
      </p:sp>
    </p:spTree>
    <p:extLst>
      <p:ext uri="{BB962C8B-B14F-4D97-AF65-F5344CB8AC3E}">
        <p14:creationId xmlns:p14="http://schemas.microsoft.com/office/powerpoint/2010/main" val="10390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Let’s shift now to the other way of looking at diversity:  does Parliament approximately match the diversity of Canadians in gender, ethnicity, orientation, religion, or any other measure one might reasonably propose?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One of our most basic identities is gender.  This slide compares the percentage of women elected to national legislatures in eleven different countries.  We see that those countries using some form of proportional representation elect more women than those using a single-winner system like first-past-the-post.</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First-past-the-post fails to fairly reflect our diversity.</a:t>
            </a:r>
            <a:r>
              <a:rPr lang="en-US" dirty="0">
                <a:effectLst/>
              </a:rPr>
              <a:t> </a:t>
            </a:r>
          </a:p>
          <a:p>
            <a:endParaRPr lang="en-US" dirty="0">
              <a:effectLst/>
            </a:endParaRPr>
          </a:p>
          <a:p>
            <a:r>
              <a:rPr lang="en-US" dirty="0">
                <a:effectLst/>
              </a:rPr>
              <a:t>================= Background</a:t>
            </a:r>
          </a:p>
          <a:p>
            <a:r>
              <a:rPr lang="en-US" dirty="0"/>
              <a:t>This</a:t>
            </a:r>
            <a:r>
              <a:rPr lang="en-US" baseline="0" dirty="0"/>
              <a:t> data is from page 9 of Fair Vote Canada’s publication “A Case for Support – A Case for Democracy”, published Nov. 2014.</a:t>
            </a:r>
          </a:p>
          <a:p>
            <a:r>
              <a:rPr lang="en-US" baseline="0" dirty="0"/>
              <a:t>The 2015 election barely changed these numbers.  Canada got up to 26% women in Parliament.</a:t>
            </a:r>
          </a:p>
        </p:txBody>
      </p:sp>
      <p:sp>
        <p:nvSpPr>
          <p:cNvPr id="4" name="Slide Number Placeholder 3"/>
          <p:cNvSpPr>
            <a:spLocks noGrp="1"/>
          </p:cNvSpPr>
          <p:nvPr>
            <p:ph type="sldNum" sz="quarter" idx="10"/>
          </p:nvPr>
        </p:nvSpPr>
        <p:spPr/>
        <p:txBody>
          <a:bodyPr/>
          <a:lstStyle/>
          <a:p>
            <a:fld id="{64ED1CD8-B4C9-EC49-BECE-4AB77DF6BFAD}" type="slidenum">
              <a:rPr lang="en-US" smtClean="0"/>
              <a:t>20</a:t>
            </a:fld>
            <a:endParaRPr lang="en-US"/>
          </a:p>
        </p:txBody>
      </p:sp>
    </p:spTree>
    <p:extLst>
      <p:ext uri="{BB962C8B-B14F-4D97-AF65-F5344CB8AC3E}">
        <p14:creationId xmlns:p14="http://schemas.microsoft.com/office/powerpoint/2010/main" val="776031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Another criteria we had for Parliament dealt with local representation.  One of the strengths of first-past-the-post is that MPs are local.</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But one of the weaknesses is that each riding has only one MP – which may not see the issues the same way that you do.  In fact, after the 2015 Federal election, only 49% of Canadian voters were represented by an MP from the party they voted for.  </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implies that just over half of the voters could have stayed home without affecting the outcome at all.  No wonder so many actually do stay home.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proportional systems most voters have a representative from the same party they voted for.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21</a:t>
            </a:fld>
            <a:endParaRPr lang="en-US"/>
          </a:p>
        </p:txBody>
      </p:sp>
    </p:spTree>
    <p:extLst>
      <p:ext uri="{BB962C8B-B14F-4D97-AF65-F5344CB8AC3E}">
        <p14:creationId xmlns:p14="http://schemas.microsoft.com/office/powerpoint/2010/main" val="639535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should expect good governance from Parliament, meaning that they make long-lasting decisions supported by most but with enough stability that they can also make the occasional tough call.</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First-past-the-post is often said to yield stable governments because it tends to produce majority governments.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But the data suggests otherwise.  Canada has had 22 elections since WW II.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That’s more than many proportional representation countries, including Ireland, Germany, and Switzerland.  It’s even more elections than Italy, a sort-of PR country that is often accused of being unstable.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22</a:t>
            </a:fld>
            <a:endParaRPr lang="en-US"/>
          </a:p>
        </p:txBody>
      </p:sp>
    </p:spTree>
    <p:extLst>
      <p:ext uri="{BB962C8B-B14F-4D97-AF65-F5344CB8AC3E}">
        <p14:creationId xmlns:p14="http://schemas.microsoft.com/office/powerpoint/2010/main" val="118471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What about long-lasting policies supported by most Canadians?  Our last couple of governments have illustrated Canada’s problem with “policy lurch”.  </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 government with a false majority forces through a policy that lacks widespread support, only to have it undone by a future government of a different stripe.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Such policy lurch makes it difficult for businesses, public institutions, and families to plan for the future.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Research has shown that countries with proportional representation have more collaboration among parties that results in longer-lasting policies.  </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For a Canadian example, consider the minority government of Lester B. Pearson.  Cross-party cooperation resulted in the health care system as we now know it, our flag, and the Canada Pension Plan.</a:t>
            </a:r>
            <a:r>
              <a:rPr lang="en-US" dirty="0">
                <a:effectLst/>
              </a:rPr>
              <a:t> </a:t>
            </a:r>
            <a:endParaRPr lang="en-US" dirty="0"/>
          </a:p>
          <a:p>
            <a:endParaRPr lang="en-US" dirty="0"/>
          </a:p>
          <a:p>
            <a:endParaRPr lang="en-US" dirty="0"/>
          </a:p>
          <a:p>
            <a:r>
              <a:rPr lang="en-US" dirty="0"/>
              <a:t>==============</a:t>
            </a:r>
          </a:p>
          <a:p>
            <a:r>
              <a:rPr lang="en-US" dirty="0"/>
              <a:t>Slide Based</a:t>
            </a:r>
            <a:r>
              <a:rPr lang="en-US" baseline="0" dirty="0"/>
              <a:t> on https://</a:t>
            </a:r>
            <a:r>
              <a:rPr lang="en-US" baseline="0" dirty="0" err="1"/>
              <a:t>www.facebook.com</a:t>
            </a:r>
            <a:r>
              <a:rPr lang="en-US" baseline="0" dirty="0"/>
              <a:t>/</a:t>
            </a:r>
            <a:r>
              <a:rPr lang="en-US" baseline="0" dirty="0" err="1"/>
              <a:t>FairVoteCanada</a:t>
            </a:r>
            <a:r>
              <a:rPr lang="en-US" baseline="0" dirty="0"/>
              <a:t>/photos/pb.39315431246.-2207520000.1455591847./10153303404391247/?type=3&amp;theater</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23</a:t>
            </a:fld>
            <a:endParaRPr lang="en-US"/>
          </a:p>
        </p:txBody>
      </p:sp>
    </p:spTree>
    <p:extLst>
      <p:ext uri="{BB962C8B-B14F-4D97-AF65-F5344CB8AC3E}">
        <p14:creationId xmlns:p14="http://schemas.microsoft.com/office/powerpoint/2010/main" val="438587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24</a:t>
            </a:fld>
            <a:endParaRPr lang="en-US"/>
          </a:p>
        </p:txBody>
      </p:sp>
    </p:spTree>
    <p:extLst>
      <p:ext uri="{BB962C8B-B14F-4D97-AF65-F5344CB8AC3E}">
        <p14:creationId xmlns:p14="http://schemas.microsoft.com/office/powerpoint/2010/main" val="1877787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uses a ranked ballot, which is different from what we’re used to.  Many other electoral systems also use a ranked ballot.</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 ranked ballot simply means that voters can say who their second, third, and fourth choices are – in addition to their first choice.</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These choices are taken into account when the ballots are counted.  The general idea of Alternative Vote is to count the ballots using the top-ranked remaining candidate on each ballot.  If a candidate gets 50%+1, he or she wins.  Otherwise, drop the least popular candidate, redistribute those ballots, and count again. </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Let’s look at an example.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25</a:t>
            </a:fld>
            <a:endParaRPr lang="en-US"/>
          </a:p>
        </p:txBody>
      </p:sp>
    </p:spTree>
    <p:extLst>
      <p:ext uri="{BB962C8B-B14F-4D97-AF65-F5344CB8AC3E}">
        <p14:creationId xmlns:p14="http://schemas.microsoft.com/office/powerpoint/2010/main" val="1272925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In this election, the conservative candidate received 38% of the first-place votes, the NDP candidate received 29% of the first place votes, and so on for the other candidates.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Independent candidate is least popular and is dropped.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2% of the ballots that listed the Independent candidate first are redistributed to their second place candidate.  Let’s suppose that half of them go to the Greens and half to the Conservatives.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now pretend that first round never happened.  At this point we pretend that 39% ranked the Conservative candidate first, even though we know that some of them really ranked them second.</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Once again, we drop the least popular candidate, in this case the Green.  Their votes are redistributed.</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We’re now left with 40% for the Conservative candidate, 29% for the NDP, and 31% for the Liberal candidate.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Once again, we drop the least popular candidate and redistribute their votes, giving the Liberal candidate the win (in this example).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26</a:t>
            </a:fld>
            <a:endParaRPr lang="en-US"/>
          </a:p>
        </p:txBody>
      </p:sp>
    </p:spTree>
    <p:extLst>
      <p:ext uri="{BB962C8B-B14F-4D97-AF65-F5344CB8AC3E}">
        <p14:creationId xmlns:p14="http://schemas.microsoft.com/office/powerpoint/2010/main" val="1720470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has been used in Australia and a number of municipalities.  In those jurisdictions it has usually elected the same candidate that would have won under first-past-the-post.</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those cases where it does elect someone different – like in our example, it tends to favour bigger parties and centrist candidates.  A simulation</a:t>
            </a:r>
            <a:r>
              <a:rPr lang="en-CA" sz="1200" kern="1200" baseline="0" dirty="0">
                <a:solidFill>
                  <a:schemeClr val="tx1"/>
                </a:solidFill>
                <a:effectLst/>
                <a:latin typeface="+mn-lt"/>
                <a:ea typeface="+mn-ea"/>
                <a:cs typeface="+mn-cs"/>
              </a:rPr>
              <a:t> with 2015 data shows the Liberals gaining even more undeserved seats.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Because it generally elects the same candidate as first-past-the-post, it’s subject to the same results:  unfair representation, limited diversity, and many voters without a like-minded representative.</a:t>
            </a:r>
            <a:r>
              <a:rPr lang="en-US" dirty="0">
                <a:effectLst/>
              </a:rPr>
              <a:t> </a:t>
            </a:r>
          </a:p>
          <a:p>
            <a:endParaRPr lang="en-US" sz="1200" dirty="0">
              <a:effectLst/>
            </a:endParaRPr>
          </a:p>
          <a:p>
            <a:endParaRPr lang="en-US" sz="1200" dirty="0">
              <a:effectLst/>
            </a:endParaRPr>
          </a:p>
          <a:p>
            <a:r>
              <a:rPr lang="en-US" sz="1200" dirty="0">
                <a:effectLst/>
              </a:rPr>
              <a:t>Note:  Greens,</a:t>
            </a:r>
            <a:r>
              <a:rPr lang="en-US" sz="1200" baseline="0" dirty="0">
                <a:effectLst/>
              </a:rPr>
              <a:t> for example, won’t do any better under AV than FPTP unless they substantially increase their vote share.</a:t>
            </a:r>
            <a:endParaRPr lang="en-US" sz="1200" dirty="0"/>
          </a:p>
        </p:txBody>
      </p:sp>
      <p:sp>
        <p:nvSpPr>
          <p:cNvPr id="4" name="Slide Number Placeholder 3"/>
          <p:cNvSpPr>
            <a:spLocks noGrp="1"/>
          </p:cNvSpPr>
          <p:nvPr>
            <p:ph type="sldNum" sz="quarter" idx="10"/>
          </p:nvPr>
        </p:nvSpPr>
        <p:spPr/>
        <p:txBody>
          <a:bodyPr/>
          <a:lstStyle/>
          <a:p>
            <a:fld id="{64ED1CD8-B4C9-EC49-BECE-4AB77DF6BFAD}" type="slidenum">
              <a:rPr lang="en-US" smtClean="0"/>
              <a:t>27</a:t>
            </a:fld>
            <a:endParaRPr lang="en-US"/>
          </a:p>
        </p:txBody>
      </p:sp>
    </p:spTree>
    <p:extLst>
      <p:ext uri="{BB962C8B-B14F-4D97-AF65-F5344CB8AC3E}">
        <p14:creationId xmlns:p14="http://schemas.microsoft.com/office/powerpoint/2010/main" val="63133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complicated graph.  I’m happy to discuss it in more detail at the end of the presentation.  For now, I’ll just say that it takes a lot of</a:t>
            </a:r>
            <a:r>
              <a:rPr lang="en-US" baseline="0" dirty="0"/>
              <a:t> people voting differently to overcome the unfairness that is built into Alternative Vote.</a:t>
            </a:r>
          </a:p>
          <a:p>
            <a:endParaRPr lang="en-US" baseline="0" dirty="0"/>
          </a:p>
          <a:p>
            <a:r>
              <a:rPr lang="en-US" baseline="0" dirty="0"/>
              <a:t>Background:</a:t>
            </a:r>
          </a:p>
          <a:p>
            <a:endParaRPr lang="en-US" baseline="0" dirty="0"/>
          </a:p>
          <a:p>
            <a:r>
              <a:rPr lang="en-US" baseline="0" dirty="0"/>
              <a:t>This is based on 6 simulations of Alternative Vote using the 2015 data.  In each case a different percentage of the votes in each riding are shifted.  For example, at the far left, 30% of the Liberal votes in each riding are shifted to the NDP – and the Liberals still get more MPs than they should (light red line vs. heavier read line).</a:t>
            </a:r>
          </a:p>
          <a:p>
            <a:endParaRPr lang="en-US" baseline="0" dirty="0"/>
          </a:p>
          <a:p>
            <a:r>
              <a:rPr lang="en-US" baseline="0" dirty="0"/>
              <a:t>On the right side of the graph, votes are shifted from the NDP to the Liberals – with devastating effects on the NDP.</a:t>
            </a:r>
          </a:p>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28</a:t>
            </a:fld>
            <a:endParaRPr lang="en-US"/>
          </a:p>
        </p:txBody>
      </p:sp>
    </p:spTree>
    <p:extLst>
      <p:ext uri="{BB962C8B-B14F-4D97-AF65-F5344CB8AC3E}">
        <p14:creationId xmlns:p14="http://schemas.microsoft.com/office/powerpoint/2010/main" val="1902038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Fairly</a:t>
            </a:r>
            <a:r>
              <a:rPr lang="en-US" baseline="0" dirty="0"/>
              <a:t> translate votes:  With FPTP a party can get 100% of the power with only 40% of the votes.  In proportional systems, each party’s proportion of power matches their proportion of the seats.</a:t>
            </a:r>
          </a:p>
          <a:p>
            <a:endParaRPr lang="en-US" baseline="0" dirty="0"/>
          </a:p>
          <a:p>
            <a:r>
              <a:rPr lang="en-US" baseline="0" dirty="0"/>
              <a:t>Encourage voting:  With majoritarian systems, many of our votes don’t affect the outcome of the election and some of us have never helped elect a winning candidate.  In proportional systems our votes count, which encourages people to vote.  Democracies using proportional systems typically have voter turnout rates of 7-8% higher than ours.</a:t>
            </a:r>
          </a:p>
          <a:p>
            <a:endParaRPr lang="en-US" baseline="0" dirty="0"/>
          </a:p>
          <a:p>
            <a:r>
              <a:rPr lang="en-US" baseline="0" dirty="0"/>
              <a:t>Foster greater civility and collaboration:  When parties can get 100% of the power with only 40% of the vote, there is tremendous incentive to trash talk the other parties in hopes of short-term gain.  With proportional systems, that short-term gain simply isn’t there.  Parties have to learn to work together.</a:t>
            </a:r>
          </a:p>
          <a:p>
            <a:endParaRPr lang="en-US" baseline="0" dirty="0"/>
          </a:p>
          <a:p>
            <a:r>
              <a:rPr lang="en-US" baseline="0" dirty="0"/>
              <a:t>Enhance Social cohesion:  Our current system magnifies regional differences.  Alberta looks more conservative than it really is.  Toronto looks more Liberal.  PR represents our country as it really is, which I believe is more cohesive than it feels under FPTP.</a:t>
            </a:r>
          </a:p>
          <a:p>
            <a:endParaRPr lang="en-US" baseline="0" dirty="0"/>
          </a:p>
          <a:p>
            <a:r>
              <a:rPr lang="en-US" baseline="0" dirty="0"/>
              <a:t>Include underrepresented groups:  Internationally, we observe that majoritarian countries elect far fewer women than PR countries.  If we adopted PR, we could expect the number of women in parliament to rise, along with members of various minority groups.</a:t>
            </a:r>
          </a:p>
          <a:p>
            <a:endParaRPr lang="en-US" baseline="0" dirty="0"/>
          </a:p>
          <a:p>
            <a:r>
              <a:rPr lang="en-US" baseline="0" dirty="0"/>
              <a:t>Voting complexity:  FPTP is about as easy as it gets – but that simplicity comes at the cost of unfair elections, reduced representation of women and other groups, and many other ill effects.  Some forms of PR are just as simple for the voter as FPTP.  All of them have been mastered by the citizens of other countries and can be mastered by Canadians as well.</a:t>
            </a:r>
          </a:p>
          <a:p>
            <a:endParaRPr lang="en-US" baseline="0" dirty="0"/>
          </a:p>
          <a:p>
            <a:r>
              <a:rPr lang="en-US" baseline="0" dirty="0"/>
              <a:t>Integrity:  All of these systems can be implemented to safeguard the integrity of the election process.</a:t>
            </a:r>
          </a:p>
          <a:p>
            <a:endParaRPr lang="en-US" baseline="0" dirty="0"/>
          </a:p>
          <a:p>
            <a:r>
              <a:rPr lang="en-US" baseline="0" dirty="0"/>
              <a:t>Accountable MPs:  All of the systems have MPs that face the voters and can be thrown out if not doing a good job.</a:t>
            </a:r>
          </a:p>
          <a:p>
            <a:endParaRPr lang="en-US" baseline="0" dirty="0"/>
          </a:p>
          <a:p>
            <a:r>
              <a:rPr lang="en-US" baseline="0" dirty="0"/>
              <a:t>Accessible MPs:  In our current system, every voter has an MP they can go to but there is no assurance that MP is like-minded enough to understand the voter’s perspective.  In proportional systems most voters are represented by an MP with a similar world view.</a:t>
            </a:r>
          </a:p>
          <a:p>
            <a:endParaRPr lang="en-US" baseline="0" dirty="0"/>
          </a:p>
          <a:p>
            <a:r>
              <a:rPr lang="en-US" baseline="0" dirty="0"/>
              <a:t>Local conditions:  Like the previous point, winner-take-all systems elect MPs that have one particular view of local conditions and needs but may not really understand the views of half of their constituents.  So I’ve given winner-</a:t>
            </a:r>
            <a:r>
              <a:rPr lang="en-US" baseline="0" dirty="0" err="1"/>
              <a:t>tak</a:t>
            </a:r>
            <a:r>
              <a:rPr lang="en-US" baseline="0" dirty="0"/>
              <a:t>—all systems a question mark.  PR systems have multiple people representing a local area, but they are also less local and so perhaps don’t understand the issues quite as well.</a:t>
            </a:r>
          </a:p>
          <a:p>
            <a:endParaRPr lang="en-US" baseline="0" dirty="0"/>
          </a:p>
          <a:p>
            <a:r>
              <a:rPr lang="en-US" baseline="0" dirty="0"/>
              <a:t>Stable governments:  International comparisons indicate both systems yield stable governments.</a:t>
            </a:r>
          </a:p>
          <a:p>
            <a:r>
              <a:rPr lang="en-US" baseline="0" dirty="0"/>
              <a:t>Long-lasting policies:  However, winner-take-all systems suffer from policy lurch where a government with a false majority implements policies that are not truly supported by a majority.  When they are eventually swept from power their policies are often reversed by the next government.  This makes planning for businesses, public institutions, and even families hard.  PR, on the other hand, tends to be much more collaborative with longer-lasting policies.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29</a:t>
            </a:fld>
            <a:endParaRPr lang="en-US"/>
          </a:p>
        </p:txBody>
      </p:sp>
    </p:spTree>
    <p:extLst>
      <p:ext uri="{BB962C8B-B14F-4D97-AF65-F5344CB8AC3E}">
        <p14:creationId xmlns:p14="http://schemas.microsoft.com/office/powerpoint/2010/main" val="181070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The committee’s recommendations are supposed to respect five core principles.  Now, this is a lot of text, so I’ve summarized on the next slides.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a:t>
            </a:fld>
            <a:endParaRPr lang="en-US"/>
          </a:p>
        </p:txBody>
      </p:sp>
    </p:spTree>
    <p:extLst>
      <p:ext uri="{BB962C8B-B14F-4D97-AF65-F5344CB8AC3E}">
        <p14:creationId xmlns:p14="http://schemas.microsoft.com/office/powerpoint/2010/main" val="1666027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30</a:t>
            </a:fld>
            <a:endParaRPr lang="en-US"/>
          </a:p>
        </p:txBody>
      </p:sp>
    </p:spTree>
    <p:extLst>
      <p:ext uri="{BB962C8B-B14F-4D97-AF65-F5344CB8AC3E}">
        <p14:creationId xmlns:p14="http://schemas.microsoft.com/office/powerpoint/2010/main" val="212306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core idea of the Multi-Member systems is combining several ridings into one but electing the same number of MPs.  Thus one riding will have multiple members of parliament representing it.</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Let’s take Waterloo Region as an example.  The Region is made up of five ridings that would be combined into a single riding.</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In the 2015 election, these five ridings elected four Liberals and a Conservative.  The question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how would we elect five MPs if we could do it as a group rather than each one individually, as in first-past-the-post.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31</a:t>
            </a:fld>
            <a:endParaRPr lang="en-US"/>
          </a:p>
        </p:txBody>
      </p:sp>
    </p:spTree>
    <p:extLst>
      <p:ext uri="{BB962C8B-B14F-4D97-AF65-F5344CB8AC3E}">
        <p14:creationId xmlns:p14="http://schemas.microsoft.com/office/powerpoint/2010/main" val="333230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commented earlier how unfair first-past-the-post was on the national scale with the Liberals gaining 54% of the seats with less than 40% of the vote.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Waterloo Region it was much worse.  The Liberals gained 80% of the seats with only 46% of the vote.</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came, of course, at the expense of the Conservatives, NDP, and Greens.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32</a:t>
            </a:fld>
            <a:endParaRPr lang="en-US"/>
          </a:p>
        </p:txBody>
      </p:sp>
    </p:spTree>
    <p:extLst>
      <p:ext uri="{BB962C8B-B14F-4D97-AF65-F5344CB8AC3E}">
        <p14:creationId xmlns:p14="http://schemas.microsoft.com/office/powerpoint/2010/main" val="1849263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would be much closer to proportional if we had elected 2 Conservatives, 2 Liberals, and an NDP.  It’s not perfectly proportional, but it’s much closer.</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question is, how do we count our votes to arrive at this more-or-less proportional result?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33</a:t>
            </a:fld>
            <a:endParaRPr lang="en-US"/>
          </a:p>
        </p:txBody>
      </p:sp>
    </p:spTree>
    <p:extLst>
      <p:ext uri="{BB962C8B-B14F-4D97-AF65-F5344CB8AC3E}">
        <p14:creationId xmlns:p14="http://schemas.microsoft.com/office/powerpoint/2010/main" val="1925181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your </a:t>
            </a:r>
            <a:r>
              <a:rPr lang="en-US" dirty="0" err="1"/>
              <a:t>favourite</a:t>
            </a:r>
            <a:r>
              <a:rPr lang="en-US" dirty="0"/>
              <a:t> candidate.</a:t>
            </a:r>
          </a:p>
          <a:p>
            <a:r>
              <a:rPr lang="en-US" dirty="0"/>
              <a:t>List is ranked</a:t>
            </a:r>
            <a:r>
              <a:rPr lang="en-US" baseline="0" dirty="0"/>
              <a:t> within parties in order by the number of votes received.</a:t>
            </a:r>
          </a:p>
          <a:p>
            <a:r>
              <a:rPr lang="en-US" baseline="0" dirty="0"/>
              <a:t>Take the top n candidates from each party’s list.</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35</a:t>
            </a:fld>
            <a:endParaRPr lang="en-US"/>
          </a:p>
        </p:txBody>
      </p:sp>
    </p:spTree>
    <p:extLst>
      <p:ext uri="{BB962C8B-B14F-4D97-AF65-F5344CB8AC3E}">
        <p14:creationId xmlns:p14="http://schemas.microsoft.com/office/powerpoint/2010/main" val="1790724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your </a:t>
            </a:r>
            <a:r>
              <a:rPr lang="en-US" dirty="0" err="1"/>
              <a:t>favourite</a:t>
            </a:r>
            <a:r>
              <a:rPr lang="en-US" dirty="0"/>
              <a:t> candidate.</a:t>
            </a:r>
          </a:p>
          <a:p>
            <a:r>
              <a:rPr lang="en-US" dirty="0"/>
              <a:t>List is ranked</a:t>
            </a:r>
            <a:r>
              <a:rPr lang="en-US" baseline="0" dirty="0"/>
              <a:t> within parties in order by the number of votes received.</a:t>
            </a:r>
          </a:p>
          <a:p>
            <a:r>
              <a:rPr lang="en-US" baseline="0" dirty="0"/>
              <a:t>Take the top n candidates from each party’s list.</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36</a:t>
            </a:fld>
            <a:endParaRPr lang="en-US"/>
          </a:p>
        </p:txBody>
      </p:sp>
    </p:spTree>
    <p:extLst>
      <p:ext uri="{BB962C8B-B14F-4D97-AF65-F5344CB8AC3E}">
        <p14:creationId xmlns:p14="http://schemas.microsoft.com/office/powerpoint/2010/main" val="1412989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37</a:t>
            </a:fld>
            <a:endParaRPr lang="en-US"/>
          </a:p>
        </p:txBody>
      </p:sp>
    </p:spTree>
    <p:extLst>
      <p:ext uri="{BB962C8B-B14F-4D97-AF65-F5344CB8AC3E}">
        <p14:creationId xmlns:p14="http://schemas.microsoft.com/office/powerpoint/2010/main" val="884134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Mixed Member Proportional system borrows ideas from our current first-past-the-post approach and from multi-member systems.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It does this by having single-member ridings within a multi-member region.  </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To understand what that means, let’s look at Southern Ontario as an example.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In particular, we’ll look at a region with 15 ridings.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38</a:t>
            </a:fld>
            <a:endParaRPr lang="en-US"/>
          </a:p>
        </p:txBody>
      </p:sp>
    </p:spTree>
    <p:extLst>
      <p:ext uri="{BB962C8B-B14F-4D97-AF65-F5344CB8AC3E}">
        <p14:creationId xmlns:p14="http://schemas.microsoft.com/office/powerpoint/2010/main" val="997935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know how things went in these 15 ridings in the 2015 Federal Election:  5 went to Liberal candidates, 10 to Conservative candidates, and none to any of the other parties.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39</a:t>
            </a:fld>
            <a:endParaRPr lang="en-US"/>
          </a:p>
        </p:txBody>
      </p:sp>
    </p:spTree>
    <p:extLst>
      <p:ext uri="{BB962C8B-B14F-4D97-AF65-F5344CB8AC3E}">
        <p14:creationId xmlns:p14="http://schemas.microsoft.com/office/powerpoint/2010/main" val="1266174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This makes the local results much more skewed than the nation as a whole.  Within this region Liberals earned 42% of the votes – just a hair more than the Conservatives – and yet the Conservatives received twice as many seats in Parliament.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40</a:t>
            </a:fld>
            <a:endParaRPr lang="en-US"/>
          </a:p>
        </p:txBody>
      </p:sp>
    </p:spTree>
    <p:extLst>
      <p:ext uri="{BB962C8B-B14F-4D97-AF65-F5344CB8AC3E}">
        <p14:creationId xmlns:p14="http://schemas.microsoft.com/office/powerpoint/2010/main" val="73987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there’s the list of criteria.</a:t>
            </a:r>
          </a:p>
          <a:p>
            <a:endParaRPr lang="en-US" baseline="0" dirty="0"/>
          </a:p>
          <a:p>
            <a:r>
              <a:rPr lang="en-US" baseline="0" dirty="0"/>
              <a:t>In a few moments we’ll start looking at a number of ways to run elections.  For each one, we want to come back to look at this list and ask how it rates.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a:t>
            </a:fld>
            <a:endParaRPr lang="en-US"/>
          </a:p>
        </p:txBody>
      </p:sp>
    </p:spTree>
    <p:extLst>
      <p:ext uri="{BB962C8B-B14F-4D97-AF65-F5344CB8AC3E}">
        <p14:creationId xmlns:p14="http://schemas.microsoft.com/office/powerpoint/2010/main" val="105885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Proportional addresses this by continuing to have 15 MPs, but 10 of them would be in single-member ridings and 5 of them would be for the region at large.  The Regional MPs are chosen to ensure overall proportionality with the popular vote.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41</a:t>
            </a:fld>
            <a:endParaRPr lang="en-US"/>
          </a:p>
        </p:txBody>
      </p:sp>
    </p:spTree>
    <p:extLst>
      <p:ext uri="{BB962C8B-B14F-4D97-AF65-F5344CB8AC3E}">
        <p14:creationId xmlns:p14="http://schemas.microsoft.com/office/powerpoint/2010/main" val="1178015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This means that each riding becomes half again as large.  Here’s how the region might be redistributed from 15 ridings into 10 ridings.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We could guess that these 10 ridings would have elected six Conservative MPs and four Liberal MPs in the last election.  Each of those would have been elected using first-past-the-post, our current system.</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question is, how do we elect the remaining five MPs?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42</a:t>
            </a:fld>
            <a:endParaRPr lang="en-US"/>
          </a:p>
        </p:txBody>
      </p:sp>
    </p:spTree>
    <p:extLst>
      <p:ext uri="{BB962C8B-B14F-4D97-AF65-F5344CB8AC3E}">
        <p14:creationId xmlns:p14="http://schemas.microsoft.com/office/powerpoint/2010/main" val="1433713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If we were to allocate the 15 seats proportionally, we’d give 6 to the Liberals and 6 to the Conservatives.  The NDP would have 2 and the Greens 1.</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Here’s how we think the riding seats would have been allocated; but how about the five regional seats?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Recall that they are chosen to maintain the overall proportionality between MPs and the popular vote.  </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Because the Conservatives received 6 riding seats, they don’t get any regional seats.  They already have their fair share.  The Liberals and NDP, however, each receive two regional seats while the Greens receive 1.</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43</a:t>
            </a:fld>
            <a:endParaRPr lang="en-US"/>
          </a:p>
        </p:txBody>
      </p:sp>
    </p:spTree>
    <p:extLst>
      <p:ext uri="{BB962C8B-B14F-4D97-AF65-F5344CB8AC3E}">
        <p14:creationId xmlns:p14="http://schemas.microsoft.com/office/powerpoint/2010/main" val="639349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That’s the goal – but how do we achieve it?</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Everyone has two votes.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vote is for the MP to represent your riding.  That vote would be just like now  -- you vote for one person; whoever receives the most votes in your riding becomes your MP.</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second vote is for the</a:t>
            </a:r>
            <a:r>
              <a:rPr lang="en-CA" sz="1200" kern="1200" baseline="0" dirty="0">
                <a:solidFill>
                  <a:schemeClr val="tx1"/>
                </a:solidFill>
                <a:effectLst/>
                <a:latin typeface="+mn-lt"/>
                <a:ea typeface="+mn-ea"/>
                <a:cs typeface="+mn-cs"/>
              </a:rPr>
              <a:t> party you prefer.  This is the vote that’s used to calculate the proportional results – how many MPs each party should have for the region.</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44</a:t>
            </a:fld>
            <a:endParaRPr lang="en-US"/>
          </a:p>
        </p:txBody>
      </p:sp>
    </p:spTree>
    <p:extLst>
      <p:ext uri="{BB962C8B-B14F-4D97-AF65-F5344CB8AC3E}">
        <p14:creationId xmlns:p14="http://schemas.microsoft.com/office/powerpoint/2010/main" val="1262111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This text hasn’t been updated to</a:t>
            </a:r>
            <a:r>
              <a:rPr lang="en-CA" sz="1200" i="1" kern="1200" baseline="0" dirty="0">
                <a:solidFill>
                  <a:schemeClr val="tx1"/>
                </a:solidFill>
                <a:effectLst/>
                <a:latin typeface="+mn-lt"/>
                <a:ea typeface="+mn-ea"/>
                <a:cs typeface="+mn-cs"/>
              </a:rPr>
              <a:t> match the slide.</a:t>
            </a:r>
          </a:p>
          <a:p>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ED1CD8-B4C9-EC49-BECE-4AB77DF6BFAD}" type="slidenum">
              <a:rPr lang="en-US" smtClean="0"/>
              <a:t>45</a:t>
            </a:fld>
            <a:endParaRPr lang="en-US"/>
          </a:p>
        </p:txBody>
      </p:sp>
    </p:spTree>
    <p:extLst>
      <p:ext uri="{BB962C8B-B14F-4D97-AF65-F5344CB8AC3E}">
        <p14:creationId xmlns:p14="http://schemas.microsoft.com/office/powerpoint/2010/main" val="660469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first thing to know is that there are many different electoral systems.  They break down into two main families, </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winner-take-all, and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proportional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winner-take-all family the most prominent system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first-past-the-post.  It’s what Canada uses now.</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Another winner-take-all-system that has received attention recently is known as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alternative vote.  It’s also known as instant run-off voting.  There are other winner-take-all systems, as indicated by these extra boxes.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the proportional family of electoral systems,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one group is multi-member systems and the other is </a:t>
            </a:r>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mixed member systems.</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Again, there are many variations on these systems.  We’ll look at one representative from each group.</a:t>
            </a:r>
            <a:r>
              <a:rPr lang="en-US" dirty="0">
                <a:effectLst/>
              </a:rPr>
              <a:t> </a:t>
            </a:r>
          </a:p>
          <a:p>
            <a:endParaRPr lang="en-US" baseline="0" dirty="0">
              <a:effectLst/>
            </a:endParaRPr>
          </a:p>
          <a:p>
            <a:endParaRPr lang="en-US" baseline="0" dirty="0">
              <a:effectLst/>
            </a:endParaRPr>
          </a:p>
          <a:p>
            <a:r>
              <a:rPr lang="en-US" baseline="0" dirty="0">
                <a:effectLst/>
              </a:rPr>
              <a:t>=============== BACKGROUND</a:t>
            </a:r>
          </a:p>
          <a:p>
            <a:r>
              <a:rPr lang="en-US" baseline="0" dirty="0"/>
              <a:t>The first family is Majoritarian systems (like we have now) that elect a single person for each riding and each election is completely independent of all the others.  First-Past-The-Post or FPTP is what Canada uses now.  A variation of that system, Alternative Vote, is often talked about as an improvement on FPTP.  Fair Vote believes that any proportional system is far better than any majoritarian system, including the Alternative Vote.</a:t>
            </a:r>
          </a:p>
          <a:p>
            <a:endParaRPr lang="en-US" baseline="0" dirty="0"/>
          </a:p>
          <a:p>
            <a:r>
              <a:rPr lang="en-US" baseline="0" dirty="0"/>
              <a:t>The second family of voting systems is Proportional Systems.  There are at least two clans within this family.  We’ll take a look at a representative member of each clan.  </a:t>
            </a:r>
            <a:endParaRPr lang="en-US" dirty="0"/>
          </a:p>
          <a:p>
            <a:endParaRPr lang="en-US" dirty="0"/>
          </a:p>
          <a:p>
            <a:r>
              <a:rPr lang="en-US" dirty="0"/>
              <a:t>Alternative Vote is stacked in the graphic because there are a bunch of ways to count a ranked ballot.  For</a:t>
            </a:r>
            <a:r>
              <a:rPr lang="en-US" baseline="0" dirty="0"/>
              <a:t> example:</a:t>
            </a:r>
          </a:p>
          <a:p>
            <a:pPr marL="171450" indent="-171450">
              <a:buFont typeface="Arial" charset="0"/>
              <a:buChar char="•"/>
            </a:pPr>
            <a:r>
              <a:rPr lang="en-US" baseline="0" dirty="0"/>
              <a:t>Successively dropping the candidate with the fewest first-place votes (AV)</a:t>
            </a:r>
          </a:p>
          <a:p>
            <a:pPr marL="171450" indent="-171450">
              <a:buFont typeface="Arial" charset="0"/>
              <a:buChar char="•"/>
            </a:pPr>
            <a:r>
              <a:rPr lang="en-US" baseline="0" dirty="0"/>
              <a:t>Successively dropping the candidate with the most last-place votes</a:t>
            </a:r>
          </a:p>
          <a:p>
            <a:pPr marL="171450" indent="-171450">
              <a:buFont typeface="Arial" charset="0"/>
              <a:buChar char="•"/>
            </a:pPr>
            <a:r>
              <a:rPr lang="en-US" baseline="0" dirty="0"/>
              <a:t>Ranked pairs (a version of Condorcet)</a:t>
            </a:r>
          </a:p>
          <a:p>
            <a:pPr marL="171450" indent="-171450">
              <a:buFont typeface="Arial" charset="0"/>
              <a:buChar char="•"/>
            </a:pPr>
            <a:r>
              <a:rPr lang="en-US" baseline="0" dirty="0" err="1"/>
              <a:t>Borda</a:t>
            </a:r>
            <a:r>
              <a:rPr lang="en-US" baseline="0" dirty="0"/>
              <a:t> count</a:t>
            </a:r>
          </a:p>
          <a:p>
            <a:pPr marL="171450" indent="-171450">
              <a:buFont typeface="Arial" charset="0"/>
              <a:buChar char="•"/>
            </a:pPr>
            <a:r>
              <a:rPr lang="en-US" baseline="0" dirty="0"/>
              <a:t>Approval voting</a:t>
            </a:r>
          </a:p>
          <a:p>
            <a:pPr marL="171450" indent="-171450">
              <a:buFont typeface="Arial" charset="0"/>
              <a:buChar char="•"/>
            </a:pPr>
            <a:r>
              <a:rPr lang="en-US" baseline="0" dirty="0" err="1"/>
              <a:t>Etc</a:t>
            </a:r>
            <a:endParaRPr lang="en-US" baseline="0" dirty="0"/>
          </a:p>
          <a:p>
            <a:pPr marL="0" indent="0">
              <a:buFont typeface="Arial" charset="0"/>
              <a:buNone/>
            </a:pPr>
            <a:r>
              <a:rPr lang="en-US" baseline="0" dirty="0"/>
              <a:t>However, these all elect a single person to represent the whole riding – and are thus not that different from FPTP.  Almost everything in this list is better than AV, but not by much.</a:t>
            </a:r>
          </a:p>
          <a:p>
            <a:pPr marL="0" indent="0">
              <a:buFont typeface="Arial" charset="0"/>
              <a:buNone/>
            </a:pPr>
            <a:endParaRPr lang="en-US" baseline="0" dirty="0"/>
          </a:p>
          <a:p>
            <a:pPr marL="0" indent="0">
              <a:buFont typeface="Arial" charset="0"/>
              <a:buNone/>
            </a:pPr>
            <a:r>
              <a:rPr lang="en-US" baseline="0" dirty="0"/>
              <a:t>Similarly, Multi-Member and Mixed Member are stacked because there are also many variations on what we present here.</a:t>
            </a:r>
          </a:p>
          <a:p>
            <a:pPr marL="0" indent="0">
              <a:buFont typeface="Arial" charset="0"/>
              <a:buNone/>
            </a:pPr>
            <a:endParaRPr lang="en-US" baseline="0" dirty="0"/>
          </a:p>
          <a:p>
            <a:pPr marL="0" indent="0">
              <a:buFont typeface="Arial" charset="0"/>
              <a:buNone/>
            </a:pPr>
            <a:r>
              <a:rPr lang="en-US" baseline="0" dirty="0"/>
              <a:t>It’s worth stressing that there are many ways to do PR and that we can tailor a system to Canada.</a:t>
            </a:r>
          </a:p>
          <a:p>
            <a:pPr marL="0" indent="0">
              <a:buFont typeface="Arial" charset="0"/>
              <a:buNone/>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4ED1CD8-B4C9-EC49-BECE-4AB77DF6BFAD}" type="slidenum">
              <a:rPr lang="en-US" smtClean="0"/>
              <a:t>46</a:t>
            </a:fld>
            <a:endParaRPr lang="en-US"/>
          </a:p>
        </p:txBody>
      </p:sp>
    </p:spTree>
    <p:extLst>
      <p:ext uri="{BB962C8B-B14F-4D97-AF65-F5344CB8AC3E}">
        <p14:creationId xmlns:p14="http://schemas.microsoft.com/office/powerpoint/2010/main" val="1418181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49</a:t>
            </a:fld>
            <a:endParaRPr lang="en-US"/>
          </a:p>
        </p:txBody>
      </p:sp>
    </p:spTree>
    <p:extLst>
      <p:ext uri="{BB962C8B-B14F-4D97-AF65-F5344CB8AC3E}">
        <p14:creationId xmlns:p14="http://schemas.microsoft.com/office/powerpoint/2010/main" val="1210512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51</a:t>
            </a:fld>
            <a:endParaRPr lang="en-US"/>
          </a:p>
        </p:txBody>
      </p:sp>
    </p:spTree>
    <p:extLst>
      <p:ext uri="{BB962C8B-B14F-4D97-AF65-F5344CB8AC3E}">
        <p14:creationId xmlns:p14="http://schemas.microsoft.com/office/powerpoint/2010/main" val="1619445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Fairly</a:t>
            </a:r>
            <a:r>
              <a:rPr lang="en-US" baseline="0" dirty="0"/>
              <a:t> translate votes:  With FPTP a party can get 100% of the power with only 40% of the votes.  In proportional systems, each party’s proportion of power matches their proportion of the seats.</a:t>
            </a:r>
          </a:p>
          <a:p>
            <a:endParaRPr lang="en-US" baseline="0" dirty="0"/>
          </a:p>
          <a:p>
            <a:r>
              <a:rPr lang="en-US" baseline="0" dirty="0"/>
              <a:t>Encourage voting:  With majoritarian systems, many of our votes don’t affect the outcome of the election and some of us have never helped elect a winning candidate.  In proportional systems our votes count, which encourages people to vote.  Democracies using proportional systems typically have voter turnout rates of 7-8% higher than ours.</a:t>
            </a:r>
          </a:p>
          <a:p>
            <a:endParaRPr lang="en-US" baseline="0" dirty="0"/>
          </a:p>
          <a:p>
            <a:r>
              <a:rPr lang="en-US" baseline="0" dirty="0"/>
              <a:t>Foster greater civility and collaboration:  When parties can get 100% of the power with only 40% of the vote, there is tremendous incentive to trash talk the other parties in hopes of short-term gain.  With proportional systems, that short-term gain simply isn’t there.  Parties have to learn to work together.</a:t>
            </a:r>
          </a:p>
          <a:p>
            <a:endParaRPr lang="en-US" baseline="0" dirty="0"/>
          </a:p>
          <a:p>
            <a:r>
              <a:rPr lang="en-US" baseline="0" dirty="0"/>
              <a:t>Enhance Social cohesion:  Our current system magnifies regional differences.  Alberta looks more conservative than it really is.  Toronto looks more Liberal.  PR represents our country as it really is, which I believe is more cohesive than it feels under FPTP.</a:t>
            </a:r>
          </a:p>
          <a:p>
            <a:endParaRPr lang="en-US" baseline="0" dirty="0"/>
          </a:p>
          <a:p>
            <a:r>
              <a:rPr lang="en-US" baseline="0" dirty="0"/>
              <a:t>Include underrepresented groups:  Internationally, we observe that majoritarian countries elect far fewer women than PR countries.  If we adopted PR, we could expect the number of women in parliament to rise, along with members of various minority groups.</a:t>
            </a:r>
          </a:p>
          <a:p>
            <a:endParaRPr lang="en-US" baseline="0" dirty="0"/>
          </a:p>
          <a:p>
            <a:r>
              <a:rPr lang="en-US" baseline="0" dirty="0"/>
              <a:t>Voting complexity:  FPTP is about as easy as it gets – but that simplicity comes at the cost of unfair elections, reduced representation of women and other groups, and many other ill effects.  Some forms of PR are just as simple for the voter as FPTP.  All of them have been mastered by the citizens of other countries and can be mastered by Canadians as well.</a:t>
            </a:r>
          </a:p>
          <a:p>
            <a:endParaRPr lang="en-US" baseline="0" dirty="0"/>
          </a:p>
          <a:p>
            <a:r>
              <a:rPr lang="en-US" baseline="0" dirty="0"/>
              <a:t>Integrity:  All of these systems can be implemented to safeguard the integrity of the election process.</a:t>
            </a:r>
          </a:p>
          <a:p>
            <a:endParaRPr lang="en-US" baseline="0" dirty="0"/>
          </a:p>
          <a:p>
            <a:r>
              <a:rPr lang="en-US" baseline="0" dirty="0"/>
              <a:t>Accountable MPs:  All of the systems have MPs that face the voters and can be thrown out if not doing a good job.</a:t>
            </a:r>
          </a:p>
          <a:p>
            <a:endParaRPr lang="en-US" baseline="0" dirty="0"/>
          </a:p>
          <a:p>
            <a:r>
              <a:rPr lang="en-US" baseline="0" dirty="0"/>
              <a:t>Accessible MPs:  In our current system, every voter has an MP they can go to but there is no assurance that MP is like-minded enough to understand the voter’s perspective.  In proportional systems most voters are represented by an MP with a similar world view.</a:t>
            </a:r>
          </a:p>
          <a:p>
            <a:endParaRPr lang="en-US" baseline="0" dirty="0"/>
          </a:p>
          <a:p>
            <a:r>
              <a:rPr lang="en-US" baseline="0" dirty="0"/>
              <a:t>Local conditions:  Like the previous point, winner-take-all systems elect MPs that have one particular view of local conditions and needs but may not really understand the views of half of their constituents.  So I’ve given winner-</a:t>
            </a:r>
            <a:r>
              <a:rPr lang="en-US" baseline="0" dirty="0" err="1"/>
              <a:t>tak</a:t>
            </a:r>
            <a:r>
              <a:rPr lang="en-US" baseline="0" dirty="0"/>
              <a:t>—all systems a question mark.  PR systems have multiple people representing a local area, but they are also less local and so perhaps don’t understand the issues quite as well.</a:t>
            </a:r>
          </a:p>
          <a:p>
            <a:endParaRPr lang="en-US" baseline="0" dirty="0"/>
          </a:p>
          <a:p>
            <a:r>
              <a:rPr lang="en-US" baseline="0" dirty="0"/>
              <a:t>Stable governments:  International comparisons indicate both systems yield stable governments.</a:t>
            </a:r>
          </a:p>
          <a:p>
            <a:r>
              <a:rPr lang="en-US" baseline="0" dirty="0"/>
              <a:t>Long-lasting policies:  However, winner-take-all systems suffer from policy lurch where a government with a false majority implements policies that are not truly supported by a majority.  When they are eventually swept from power their policies are often reversed by the next government.  This makes planning for businesses, public institutions, and even families hard.  PR, on the other hand, tends to be much more collaborative with longer-lasting policies.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52</a:t>
            </a:fld>
            <a:endParaRPr lang="en-US"/>
          </a:p>
        </p:txBody>
      </p:sp>
    </p:spTree>
    <p:extLst>
      <p:ext uri="{BB962C8B-B14F-4D97-AF65-F5344CB8AC3E}">
        <p14:creationId xmlns:p14="http://schemas.microsoft.com/office/powerpoint/2010/main" val="1563196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This text hasn’t been updated to</a:t>
            </a:r>
            <a:r>
              <a:rPr lang="en-CA" sz="1200" i="1" kern="1200" baseline="0" dirty="0">
                <a:solidFill>
                  <a:schemeClr val="tx1"/>
                </a:solidFill>
                <a:effectLst/>
                <a:latin typeface="+mn-lt"/>
                <a:ea typeface="+mn-ea"/>
                <a:cs typeface="+mn-cs"/>
              </a:rPr>
              <a:t> match the slide.</a:t>
            </a: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To summarize, </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Our current system often gives results that are very different from the popular vote.  Less than 40% of Canadian voters voted for the Liberals in the 2015 election or the Conservatives in the 2011 election.  Yet in both cases they received a majority in parliament and 100% of the power.</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By over-representing some voices, other voices are necessarily diminished, limiting the diversity that research shows is important for good decision-making.</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The Alternative Vote has been promoted as a remedy with the flawed reasoning that a manufactured consensus is good enough.  But in practise, it gives the same results as first-past-the-post without solving any of its problems.</a:t>
            </a:r>
            <a:endParaRPr lang="en-US" sz="1200" kern="1200" dirty="0">
              <a:solidFill>
                <a:schemeClr val="tx1"/>
              </a:solidFill>
              <a:effectLst/>
              <a:latin typeface="+mn-lt"/>
              <a:ea typeface="+mn-ea"/>
              <a:cs typeface="+mn-cs"/>
            </a:endParaRPr>
          </a:p>
          <a:p>
            <a:endParaRPr lang="en-CA" sz="1200" i="1"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[Click]</a:t>
            </a:r>
            <a:r>
              <a:rPr lang="en-CA" sz="1200" kern="1200" dirty="0">
                <a:solidFill>
                  <a:schemeClr val="tx1"/>
                </a:solidFill>
                <a:effectLst/>
                <a:latin typeface="+mn-lt"/>
                <a:ea typeface="+mn-ea"/>
                <a:cs typeface="+mn-cs"/>
              </a:rPr>
              <a:t> Finally, in winner-take-all systems the votes for losing candidates are ignored and have no influence on the direction of the country.  That is, many votes simply don’t count.</a:t>
            </a:r>
            <a:r>
              <a:rPr lang="en-US" dirty="0">
                <a:effectLst/>
              </a:rPr>
              <a:t> </a:t>
            </a:r>
            <a:r>
              <a:rPr lang="en-CA" sz="1200" kern="1200" dirty="0">
                <a:solidFill>
                  <a:schemeClr val="tx1"/>
                </a:solidFill>
                <a:effectLst/>
                <a:latin typeface="+mn-lt"/>
                <a:ea typeface="+mn-ea"/>
                <a:cs typeface="+mn-cs"/>
              </a:rPr>
              <a:t>Lots of business-oriented research shows that a group of diverse-thinking people make better decisions that a more homogenous group.  See, for example, http://</a:t>
            </a:r>
            <a:r>
              <a:rPr lang="en-CA" sz="1200" kern="1200" dirty="0" err="1">
                <a:solidFill>
                  <a:schemeClr val="tx1"/>
                </a:solidFill>
                <a:effectLst/>
                <a:latin typeface="+mn-lt"/>
                <a:ea typeface="+mn-ea"/>
                <a:cs typeface="+mn-cs"/>
              </a:rPr>
              <a:t>www.scientificamerican.com</a:t>
            </a:r>
            <a:r>
              <a:rPr lang="en-CA" sz="1200" kern="1200" dirty="0">
                <a:solidFill>
                  <a:schemeClr val="tx1"/>
                </a:solidFill>
                <a:effectLst/>
                <a:latin typeface="+mn-lt"/>
                <a:ea typeface="+mn-ea"/>
                <a:cs typeface="+mn-cs"/>
              </a:rPr>
              <a:t>/article/how-diversity-makes-us-smarter/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53</a:t>
            </a:fld>
            <a:endParaRPr lang="en-US"/>
          </a:p>
        </p:txBody>
      </p:sp>
    </p:spTree>
    <p:extLst>
      <p:ext uri="{BB962C8B-B14F-4D97-AF65-F5344CB8AC3E}">
        <p14:creationId xmlns:p14="http://schemas.microsoft.com/office/powerpoint/2010/main" val="10102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there’s the list of criteria.</a:t>
            </a:r>
          </a:p>
          <a:p>
            <a:endParaRPr lang="en-US" baseline="0" dirty="0"/>
          </a:p>
          <a:p>
            <a:r>
              <a:rPr lang="en-US" baseline="0" dirty="0"/>
              <a:t>In a few moments we’ll start looking at a number of ways to run elections.  For each one, we want to come back to look at this list and ask how it rates.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a:t>
            </a:fld>
            <a:endParaRPr lang="en-US"/>
          </a:p>
        </p:txBody>
      </p:sp>
    </p:spTree>
    <p:extLst>
      <p:ext uri="{BB962C8B-B14F-4D97-AF65-F5344CB8AC3E}">
        <p14:creationId xmlns:p14="http://schemas.microsoft.com/office/powerpoint/2010/main" val="150846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54</a:t>
            </a:fld>
            <a:endParaRPr lang="en-US"/>
          </a:p>
        </p:txBody>
      </p:sp>
    </p:spTree>
    <p:extLst>
      <p:ext uri="{BB962C8B-B14F-4D97-AF65-F5344CB8AC3E}">
        <p14:creationId xmlns:p14="http://schemas.microsoft.com/office/powerpoint/2010/main" val="1322670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MMP Video: </a:t>
            </a:r>
            <a:r>
              <a:rPr lang="en-US" dirty="0">
                <a:hlinkClick r:id="rId3"/>
              </a:rPr>
              <a:t>www.youtube.com/watch?v=D3guVBhKmDc</a:t>
            </a:r>
            <a:endParaRPr lang="en-US" dirty="0"/>
          </a:p>
          <a:p>
            <a:r>
              <a:rPr lang="en-US" dirty="0"/>
              <a:t>STV video:  </a:t>
            </a:r>
            <a:r>
              <a:rPr lang="en-US" dirty="0">
                <a:hlinkClick r:id="rId4"/>
              </a:rPr>
              <a:t>www.youtube.com/watch?v=bLH_w5kHJpA</a:t>
            </a:r>
            <a:endParaRPr lang="en-US" dirty="0"/>
          </a:p>
          <a:p>
            <a:r>
              <a:rPr lang="en-US" dirty="0"/>
              <a:t>Evidence Summary: </a:t>
            </a:r>
            <a:r>
              <a:rPr lang="en-US" dirty="0">
                <a:hlinkClick r:id="rId5"/>
              </a:rPr>
              <a:t>docs.google.com/document/d/1YfCj0cx4XDqJDDwFV9kRoRDyHxJ2azxuny6EQjwu6v8/edit?usp=sharing</a:t>
            </a:r>
            <a:endParaRPr lang="en-US" dirty="0"/>
          </a:p>
          <a:p>
            <a:r>
              <a:rPr lang="en-US" dirty="0"/>
              <a:t>Recent Research:  </a:t>
            </a:r>
            <a:r>
              <a:rPr lang="en-US" dirty="0">
                <a:hlinkClick r:id="rId6"/>
              </a:rPr>
              <a:t>docs.google.com/document/d/1_86RnPYohC3dkuihEZXrP82s5AP6kO5jE-DMW7_S7uw/edit?usp=sharing</a:t>
            </a:r>
            <a:endParaRPr lang="en-US" dirty="0"/>
          </a:p>
          <a:p>
            <a:endParaRPr lang="en-US" dirty="0"/>
          </a:p>
          <a:p>
            <a:endParaRPr lang="en-US" dirty="0"/>
          </a:p>
          <a:p>
            <a:r>
              <a:rPr lang="en-CA" sz="1200" kern="1200" dirty="0">
                <a:solidFill>
                  <a:schemeClr val="tx1"/>
                </a:solidFill>
                <a:effectLst/>
                <a:latin typeface="+mn-lt"/>
                <a:ea typeface="+mn-ea"/>
                <a:cs typeface="+mn-cs"/>
              </a:rPr>
              <a:t>[Perhaps show this slide as soon as questions have started.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55</a:t>
            </a:fld>
            <a:endParaRPr lang="en-US"/>
          </a:p>
        </p:txBody>
      </p:sp>
    </p:spTree>
    <p:extLst>
      <p:ext uri="{BB962C8B-B14F-4D97-AF65-F5344CB8AC3E}">
        <p14:creationId xmlns:p14="http://schemas.microsoft.com/office/powerpoint/2010/main" val="203000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slides that follow might be useful for more technical audiences or to answer some questions.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58</a:t>
            </a:fld>
            <a:endParaRPr lang="en-US"/>
          </a:p>
        </p:txBody>
      </p:sp>
    </p:spTree>
    <p:extLst>
      <p:ext uri="{BB962C8B-B14F-4D97-AF65-F5344CB8AC3E}">
        <p14:creationId xmlns:p14="http://schemas.microsoft.com/office/powerpoint/2010/main" val="5041692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0" kern="1200" dirty="0">
                <a:solidFill>
                  <a:schemeClr val="tx1"/>
                </a:solidFill>
                <a:effectLst/>
                <a:latin typeface="+mn-lt"/>
                <a:ea typeface="+mn-ea"/>
                <a:cs typeface="+mn-cs"/>
              </a:rPr>
              <a:t>Effectiveness:</a:t>
            </a:r>
            <a:r>
              <a:rPr lang="en-CA" sz="1200" i="0" kern="1200" baseline="0" dirty="0">
                <a:solidFill>
                  <a:schemeClr val="tx1"/>
                </a:solidFill>
                <a:effectLst/>
                <a:latin typeface="+mn-lt"/>
                <a:ea typeface="+mn-ea"/>
                <a:cs typeface="+mn-cs"/>
              </a:rPr>
              <a:t>  Distorts the results.  Many people get their 3</a:t>
            </a:r>
            <a:r>
              <a:rPr lang="en-CA" sz="1200" i="0" kern="1200" baseline="30000" dirty="0">
                <a:solidFill>
                  <a:schemeClr val="tx1"/>
                </a:solidFill>
                <a:effectLst/>
                <a:latin typeface="+mn-lt"/>
                <a:ea typeface="+mn-ea"/>
                <a:cs typeface="+mn-cs"/>
              </a:rPr>
              <a:t>rd</a:t>
            </a:r>
            <a:r>
              <a:rPr lang="en-CA" sz="1200" i="0" kern="1200" baseline="0" dirty="0">
                <a:solidFill>
                  <a:schemeClr val="tx1"/>
                </a:solidFill>
                <a:effectLst/>
                <a:latin typeface="+mn-lt"/>
                <a:ea typeface="+mn-ea"/>
                <a:cs typeface="+mn-cs"/>
              </a:rPr>
              <a:t> or 4</a:t>
            </a:r>
            <a:r>
              <a:rPr lang="en-CA" sz="1200" i="0" kern="1200" baseline="30000" dirty="0">
                <a:solidFill>
                  <a:schemeClr val="tx1"/>
                </a:solidFill>
                <a:effectLst/>
                <a:latin typeface="+mn-lt"/>
                <a:ea typeface="+mn-ea"/>
                <a:cs typeface="+mn-cs"/>
              </a:rPr>
              <a:t>th</a:t>
            </a:r>
            <a:r>
              <a:rPr lang="en-CA" sz="1200" i="0" kern="1200" baseline="0" dirty="0">
                <a:solidFill>
                  <a:schemeClr val="tx1"/>
                </a:solidFill>
                <a:effectLst/>
                <a:latin typeface="+mn-lt"/>
                <a:ea typeface="+mn-ea"/>
                <a:cs typeface="+mn-cs"/>
              </a:rPr>
              <a:t> choices</a:t>
            </a:r>
          </a:p>
          <a:p>
            <a:endParaRPr lang="en-CA" sz="1200" i="0" kern="1200" baseline="0" dirty="0">
              <a:solidFill>
                <a:schemeClr val="tx1"/>
              </a:solidFill>
              <a:effectLst/>
              <a:latin typeface="+mn-lt"/>
              <a:ea typeface="+mn-ea"/>
              <a:cs typeface="+mn-cs"/>
            </a:endParaRPr>
          </a:p>
          <a:p>
            <a:r>
              <a:rPr lang="en-CA" sz="1200" i="0" kern="1200" baseline="0" dirty="0">
                <a:solidFill>
                  <a:schemeClr val="tx1"/>
                </a:solidFill>
                <a:effectLst/>
                <a:latin typeface="+mn-lt"/>
                <a:ea typeface="+mn-ea"/>
                <a:cs typeface="+mn-cs"/>
              </a:rPr>
              <a:t>Engagement:  People supporting anyone except the locally dominant parties don’t have much reason to vote.  Undermines social cohesion because it makes regions appear more Conservative or Liberal or separatist than they really are.  Does not do a good job of including underrepresented groups such as women.</a:t>
            </a:r>
          </a:p>
          <a:p>
            <a:endParaRPr lang="en-CA" sz="1200" i="0" kern="1200" baseline="0" dirty="0">
              <a:solidFill>
                <a:schemeClr val="tx1"/>
              </a:solidFill>
              <a:effectLst/>
              <a:latin typeface="+mn-lt"/>
              <a:ea typeface="+mn-ea"/>
              <a:cs typeface="+mn-cs"/>
            </a:endParaRPr>
          </a:p>
          <a:p>
            <a:r>
              <a:rPr lang="en-CA" sz="1200" i="0" kern="1200" baseline="0" dirty="0">
                <a:solidFill>
                  <a:schemeClr val="tx1"/>
                </a:solidFill>
                <a:effectLst/>
                <a:latin typeface="+mn-lt"/>
                <a:ea typeface="+mn-ea"/>
                <a:cs typeface="+mn-cs"/>
              </a:rPr>
              <a:t>Accessibility:  Increases the complexity but doesn’t do any better on the other principles.</a:t>
            </a:r>
          </a:p>
          <a:p>
            <a:endParaRPr lang="en-CA" sz="1200" i="0" kern="1200" baseline="0" dirty="0">
              <a:solidFill>
                <a:schemeClr val="tx1"/>
              </a:solidFill>
              <a:effectLst/>
              <a:latin typeface="+mn-lt"/>
              <a:ea typeface="+mn-ea"/>
              <a:cs typeface="+mn-cs"/>
            </a:endParaRPr>
          </a:p>
          <a:p>
            <a:r>
              <a:rPr lang="en-CA" sz="1200" i="0" kern="1200" baseline="0" dirty="0">
                <a:solidFill>
                  <a:schemeClr val="tx1"/>
                </a:solidFill>
                <a:effectLst/>
                <a:latin typeface="+mn-lt"/>
                <a:ea typeface="+mn-ea"/>
                <a:cs typeface="+mn-cs"/>
              </a:rPr>
              <a:t>Local Rep:  Accountable in that voters can kick an individual MP out – but it rarely happens unless they are really trying to kick the party out.  Understands local connections but through a filter that most of the people in the riding don’t share.  Advances local needs, but again with a filter that half the riding may not share.</a:t>
            </a:r>
          </a:p>
          <a:p>
            <a:endParaRPr lang="en-CA" sz="1200" i="0" kern="1200" baseline="0" dirty="0">
              <a:solidFill>
                <a:schemeClr val="tx1"/>
              </a:solidFill>
              <a:effectLst/>
              <a:latin typeface="+mn-lt"/>
              <a:ea typeface="+mn-ea"/>
              <a:cs typeface="+mn-cs"/>
            </a:endParaRPr>
          </a:p>
          <a:p>
            <a:r>
              <a:rPr lang="en-CA" sz="1200" i="0" kern="1200" baseline="0" dirty="0">
                <a:solidFill>
                  <a:schemeClr val="tx1"/>
                </a:solidFill>
                <a:effectLst/>
                <a:latin typeface="+mn-lt"/>
                <a:ea typeface="+mn-ea"/>
                <a:cs typeface="+mn-cs"/>
              </a:rPr>
              <a:t>Governance:  False majorities often mean that policies are not supported by a majority of the population.</a:t>
            </a:r>
            <a:endParaRPr lang="en-US" i="0" dirty="0"/>
          </a:p>
        </p:txBody>
      </p:sp>
      <p:sp>
        <p:nvSpPr>
          <p:cNvPr id="4" name="Slide Number Placeholder 3"/>
          <p:cNvSpPr>
            <a:spLocks noGrp="1"/>
          </p:cNvSpPr>
          <p:nvPr>
            <p:ph type="sldNum" sz="quarter" idx="10"/>
          </p:nvPr>
        </p:nvSpPr>
        <p:spPr/>
        <p:txBody>
          <a:bodyPr/>
          <a:lstStyle/>
          <a:p>
            <a:fld id="{64ED1CD8-B4C9-EC49-BECE-4AB77DF6BFAD}" type="slidenum">
              <a:rPr lang="en-US" smtClean="0"/>
              <a:t>59</a:t>
            </a:fld>
            <a:endParaRPr lang="en-US"/>
          </a:p>
        </p:txBody>
      </p:sp>
    </p:spTree>
    <p:extLst>
      <p:ext uri="{BB962C8B-B14F-4D97-AF65-F5344CB8AC3E}">
        <p14:creationId xmlns:p14="http://schemas.microsoft.com/office/powerpoint/2010/main" val="1309801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group of three slides illustrate how arbitrary FPTP can be.  It assumes the same election – 100 voters distributed between three parties – and shows how the outcome depends completely on how those voters are distributed between the ridings.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this slide the voters are distributed more-or-less randomly between the ridings </a:t>
            </a:r>
            <a:r>
              <a:rPr lang="en-CA" sz="1200" kern="1200" dirty="0" err="1">
                <a:solidFill>
                  <a:schemeClr val="tx1"/>
                </a:solidFill>
                <a:effectLst/>
                <a:latin typeface="+mn-lt"/>
                <a:ea typeface="+mn-ea"/>
                <a:cs typeface="+mn-cs"/>
              </a:rPr>
              <a:t>nd</a:t>
            </a:r>
            <a:r>
              <a:rPr lang="en-CA" sz="1200" kern="1200" dirty="0">
                <a:solidFill>
                  <a:schemeClr val="tx1"/>
                </a:solidFill>
                <a:effectLst/>
                <a:latin typeface="+mn-lt"/>
                <a:ea typeface="+mn-ea"/>
                <a:cs typeface="+mn-cs"/>
              </a:rPr>
              <a:t> the election comes out basically as it should – two Liberals, two Conservatives, and a New Democrat.  That’s close to proportional.</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60</a:t>
            </a:fld>
            <a:endParaRPr lang="en-US"/>
          </a:p>
        </p:txBody>
      </p:sp>
    </p:spTree>
    <p:extLst>
      <p:ext uri="{BB962C8B-B14F-4D97-AF65-F5344CB8AC3E}">
        <p14:creationId xmlns:p14="http://schemas.microsoft.com/office/powerpoint/2010/main" val="1735103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But if the voters are distributed perfectly evenly across the five ridings, the result is a Liberal sweep!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ED1CD8-B4C9-EC49-BECE-4AB77DF6BFAD}" type="slidenum">
              <a:rPr lang="en-US" smtClean="0"/>
              <a:t>61</a:t>
            </a:fld>
            <a:endParaRPr lang="en-US"/>
          </a:p>
        </p:txBody>
      </p:sp>
    </p:spTree>
    <p:extLst>
      <p:ext uri="{BB962C8B-B14F-4D97-AF65-F5344CB8AC3E}">
        <p14:creationId xmlns:p14="http://schemas.microsoft.com/office/powerpoint/2010/main" val="13102725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But if it’s only the Liberals that are evenly distributed, they can get completely shut out – in spite of having the most votes!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 (Byron, the author) think this instability makes FPTP completely unsuitable as an election mechanism.  By “instability” I mean that the results depend on completely arbitrary factors like how the voters are distributed around the country.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62</a:t>
            </a:fld>
            <a:endParaRPr lang="en-US"/>
          </a:p>
        </p:txBody>
      </p:sp>
    </p:spTree>
    <p:extLst>
      <p:ext uri="{BB962C8B-B14F-4D97-AF65-F5344CB8AC3E}">
        <p14:creationId xmlns:p14="http://schemas.microsoft.com/office/powerpoint/2010/main" val="23421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is another version of an Alternative Vote election.  This time the voters’ 2</a:t>
            </a:r>
            <a:r>
              <a:rPr lang="en-CA" sz="1200" kern="1200" baseline="30000" dirty="0">
                <a:solidFill>
                  <a:schemeClr val="tx1"/>
                </a:solidFill>
                <a:effectLst/>
                <a:latin typeface="+mn-lt"/>
                <a:ea typeface="+mn-ea"/>
                <a:cs typeface="+mn-cs"/>
              </a:rPr>
              <a:t>nd</a:t>
            </a:r>
            <a:r>
              <a:rPr lang="en-CA" sz="1200" kern="1200" dirty="0">
                <a:solidFill>
                  <a:schemeClr val="tx1"/>
                </a:solidFill>
                <a:effectLst/>
                <a:latin typeface="+mn-lt"/>
                <a:ea typeface="+mn-ea"/>
                <a:cs typeface="+mn-cs"/>
              </a:rPr>
              <a:t> place preferences are also listed.  For example, 38% list the Conservative as their first choice.  The little numbers underneath mean that 3% list the NDP as their second choice and 35% list Liberal as their 2</a:t>
            </a:r>
            <a:r>
              <a:rPr lang="en-CA" sz="1200" kern="1200" baseline="30000" dirty="0">
                <a:solidFill>
                  <a:schemeClr val="tx1"/>
                </a:solidFill>
                <a:effectLst/>
                <a:latin typeface="+mn-lt"/>
                <a:ea typeface="+mn-ea"/>
                <a:cs typeface="+mn-cs"/>
              </a:rPr>
              <a:t>nd</a:t>
            </a:r>
            <a:r>
              <a:rPr lang="en-CA" sz="1200" kern="1200" dirty="0">
                <a:solidFill>
                  <a:schemeClr val="tx1"/>
                </a:solidFill>
                <a:effectLst/>
                <a:latin typeface="+mn-lt"/>
                <a:ea typeface="+mn-ea"/>
                <a:cs typeface="+mn-cs"/>
              </a:rPr>
              <a:t> choice.  Similarly for the other parties.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Pause for a good while on the second click that shows the box in the lower right corner.  It shows that 90% of the people list the Liberals as their first or second choice.  That is far higher than any of the other parties.  If we’re looking for a consensus candidate – which is what AV is supposed to do – the Liberal candidate should be it.</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But, as the vote counting unfolds, we see that the Liberals are dropped out before either the NDP or the Conservative with the result that one of them (we’re not sure which because we didn’t record third place votes) wins.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But it should have been the Liberal!</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That said, in general AV favours the centrist candidate – which is why many Conservatives and New Democrats have been vocal in the media against AV and accused the Liberals of wanting to bring it in.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63</a:t>
            </a:fld>
            <a:endParaRPr lang="en-US"/>
          </a:p>
        </p:txBody>
      </p:sp>
    </p:spTree>
    <p:extLst>
      <p:ext uri="{BB962C8B-B14F-4D97-AF65-F5344CB8AC3E}">
        <p14:creationId xmlns:p14="http://schemas.microsoft.com/office/powerpoint/2010/main" val="16187025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If someone wants to talk about holding a referendum…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65</a:t>
            </a:fld>
            <a:endParaRPr lang="en-US"/>
          </a:p>
        </p:txBody>
      </p:sp>
    </p:spTree>
    <p:extLst>
      <p:ext uri="{BB962C8B-B14F-4D97-AF65-F5344CB8AC3E}">
        <p14:creationId xmlns:p14="http://schemas.microsoft.com/office/powerpoint/2010/main" val="17503872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www.elections.ca</a:t>
            </a:r>
            <a:r>
              <a:rPr lang="en-US" dirty="0"/>
              <a:t>/</a:t>
            </a:r>
            <a:r>
              <a:rPr lang="en-US" dirty="0" err="1"/>
              <a:t>content.aspx?section</a:t>
            </a:r>
            <a:r>
              <a:rPr lang="en-US" dirty="0"/>
              <a:t>=</a:t>
            </a:r>
            <a:r>
              <a:rPr lang="en-US" dirty="0" err="1"/>
              <a:t>res&amp;dir</a:t>
            </a:r>
            <a:r>
              <a:rPr lang="en-US" dirty="0"/>
              <a:t>=</a:t>
            </a:r>
            <a:r>
              <a:rPr lang="en-US" dirty="0" err="1"/>
              <a:t>his&amp;document</a:t>
            </a:r>
            <a:r>
              <a:rPr lang="en-US" dirty="0"/>
              <a:t>=</a:t>
            </a:r>
            <a:r>
              <a:rPr lang="en-US" dirty="0" err="1"/>
              <a:t>index&amp;lang</a:t>
            </a:r>
            <a:r>
              <a:rPr lang="en-US" dirty="0"/>
              <a:t>=e  (A History of the Vote in Canada)</a:t>
            </a:r>
          </a:p>
          <a:p>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66</a:t>
            </a:fld>
            <a:endParaRPr lang="en-US"/>
          </a:p>
        </p:txBody>
      </p:sp>
    </p:spTree>
    <p:extLst>
      <p:ext uri="{BB962C8B-B14F-4D97-AF65-F5344CB8AC3E}">
        <p14:creationId xmlns:p14="http://schemas.microsoft.com/office/powerpoint/2010/main" val="1695024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there’s the list of criteria.</a:t>
            </a:r>
          </a:p>
          <a:p>
            <a:endParaRPr lang="en-US" baseline="0" dirty="0"/>
          </a:p>
          <a:p>
            <a:r>
              <a:rPr lang="en-US" baseline="0" dirty="0"/>
              <a:t>In a few moments we’ll start looking at a number of ways to run elections.  For each one, we want to come back to look at this list and ask how it rates.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a:t>
            </a:fld>
            <a:endParaRPr lang="en-US"/>
          </a:p>
        </p:txBody>
      </p:sp>
    </p:spTree>
    <p:extLst>
      <p:ext uri="{BB962C8B-B14F-4D97-AF65-F5344CB8AC3E}">
        <p14:creationId xmlns:p14="http://schemas.microsoft.com/office/powerpoint/2010/main" val="1414223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Zealand had a referendum asking if people wanted to change, in principle.  They did.  Introduced a new system and used it twice.  Then held another referendum to ask if they wanted to keep it.  They did.  [The actual history is more complex with a few </a:t>
            </a:r>
            <a:r>
              <a:rPr lang="en-US" baseline="0" dirty="0" err="1"/>
              <a:t>shinanigans</a:t>
            </a:r>
            <a:r>
              <a:rPr lang="en-US" baseline="0" dirty="0"/>
              <a:t>, but this is it in a nutshell.]</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67</a:t>
            </a:fld>
            <a:endParaRPr lang="en-US"/>
          </a:p>
        </p:txBody>
      </p:sp>
    </p:spTree>
    <p:extLst>
      <p:ext uri="{BB962C8B-B14F-4D97-AF65-F5344CB8AC3E}">
        <p14:creationId xmlns:p14="http://schemas.microsoft.com/office/powerpoint/2010/main" val="189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there’s the list of criteria.</a:t>
            </a:r>
          </a:p>
          <a:p>
            <a:endParaRPr lang="en-US" baseline="0" dirty="0"/>
          </a:p>
          <a:p>
            <a:r>
              <a:rPr lang="en-US" baseline="0" dirty="0"/>
              <a:t>In a few moments we’ll start looking at a number of ways to run elections.  For each one, we want to come back to look at this list and ask how it rates.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7</a:t>
            </a:fld>
            <a:endParaRPr lang="en-US"/>
          </a:p>
        </p:txBody>
      </p:sp>
    </p:spTree>
    <p:extLst>
      <p:ext uri="{BB962C8B-B14F-4D97-AF65-F5344CB8AC3E}">
        <p14:creationId xmlns:p14="http://schemas.microsoft.com/office/powerpoint/2010/main" val="1414493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there’s the list of criteria.</a:t>
            </a:r>
          </a:p>
          <a:p>
            <a:endParaRPr lang="en-US" baseline="0" dirty="0"/>
          </a:p>
          <a:p>
            <a:r>
              <a:rPr lang="en-US" baseline="0" dirty="0"/>
              <a:t>In a few moments we’ll start looking at a number of ways to run elections.  For each one, we want to come back to look at this list and ask how it rates.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8</a:t>
            </a:fld>
            <a:endParaRPr lang="en-US"/>
          </a:p>
        </p:txBody>
      </p:sp>
    </p:spTree>
    <p:extLst>
      <p:ext uri="{BB962C8B-B14F-4D97-AF65-F5344CB8AC3E}">
        <p14:creationId xmlns:p14="http://schemas.microsoft.com/office/powerpoint/2010/main" val="9048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there’s the list of criteria.</a:t>
            </a:r>
          </a:p>
          <a:p>
            <a:endParaRPr lang="en-US" baseline="0" dirty="0"/>
          </a:p>
          <a:p>
            <a:r>
              <a:rPr lang="en-US" baseline="0" dirty="0"/>
              <a:t>In a few moments we’ll start looking at a number of ways to run elections.  For each one, we want to come back to look at this list and ask how it rates.</a:t>
            </a:r>
            <a:endParaRPr lang="en-US" dirty="0"/>
          </a:p>
        </p:txBody>
      </p:sp>
      <p:sp>
        <p:nvSpPr>
          <p:cNvPr id="4" name="Slide Number Placeholder 3"/>
          <p:cNvSpPr>
            <a:spLocks noGrp="1"/>
          </p:cNvSpPr>
          <p:nvPr>
            <p:ph type="sldNum" sz="quarter" idx="10"/>
          </p:nvPr>
        </p:nvSpPr>
        <p:spPr/>
        <p:txBody>
          <a:bodyPr/>
          <a:lstStyle/>
          <a:p>
            <a:fld id="{64ED1CD8-B4C9-EC49-BECE-4AB77DF6BFAD}" type="slidenum">
              <a:rPr lang="en-US" smtClean="0"/>
              <a:t>9</a:t>
            </a:fld>
            <a:endParaRPr lang="en-US"/>
          </a:p>
        </p:txBody>
      </p:sp>
    </p:spTree>
    <p:extLst>
      <p:ext uri="{BB962C8B-B14F-4D97-AF65-F5344CB8AC3E}">
        <p14:creationId xmlns:p14="http://schemas.microsoft.com/office/powerpoint/2010/main" val="100058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Slide Number Placeholder 3"/>
          <p:cNvSpPr>
            <a:spLocks noGrp="1"/>
          </p:cNvSpPr>
          <p:nvPr>
            <p:ph type="sldNum" sz="quarter" idx="10"/>
          </p:nvPr>
        </p:nvSpPr>
        <p:spPr/>
        <p:txBody>
          <a:bodyPr/>
          <a:lstStyle>
            <a:lvl1pPr>
              <a:defRPr sz="2400"/>
            </a:lvl1pPr>
          </a:lstStyle>
          <a:p>
            <a:fld id="{FC4C3C45-B565-C94F-A0F6-FF976A781392}" type="slidenum">
              <a:rPr lang="en-US" smtClean="0"/>
              <a:pPr/>
              <a:t>‹#›</a:t>
            </a:fld>
            <a:endParaRPr lang="en-US" dirty="0"/>
          </a:p>
        </p:txBody>
      </p:sp>
    </p:spTree>
    <p:extLst>
      <p:ext uri="{BB962C8B-B14F-4D97-AF65-F5344CB8AC3E}">
        <p14:creationId xmlns:p14="http://schemas.microsoft.com/office/powerpoint/2010/main" val="34918948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lvl3pPr>
              <a:buClrTx/>
              <a:defRPr/>
            </a:lvl3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C230266-32F6-FD4F-A2FF-25FE69ECF62C}" type="slidenum">
              <a:rPr lang="en-US"/>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600" y="228600"/>
            <a:ext cx="1716216" cy="1587500"/>
          </a:xfrm>
          <a:prstGeom prst="rect">
            <a:avLst/>
          </a:prstGeom>
        </p:spPr>
      </p:pic>
    </p:spTree>
    <p:extLst>
      <p:ext uri="{BB962C8B-B14F-4D97-AF65-F5344CB8AC3E}">
        <p14:creationId xmlns:p14="http://schemas.microsoft.com/office/powerpoint/2010/main" val="37757828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Click to edit Master title style</a:t>
            </a:r>
            <a:endParaRPr lang="en-US"/>
          </a:p>
        </p:txBody>
      </p:sp>
      <p:sp>
        <p:nvSpPr>
          <p:cNvPr id="3" name="Content Placeholder 2"/>
          <p:cNvSpPr>
            <a:spLocks noGrp="1"/>
          </p:cNvSpPr>
          <p:nvPr>
            <p:ph sz="half" idx="1"/>
          </p:nvPr>
        </p:nvSpPr>
        <p:spPr>
          <a:xfrm>
            <a:off x="228600" y="2171700"/>
            <a:ext cx="5911850" cy="7378700"/>
          </a:xfrm>
        </p:spPr>
        <p:txBody>
          <a:bodyPr>
            <a:normAutofit/>
          </a:bodyPr>
          <a:lstStyle>
            <a:lvl1pPr>
              <a:defRPr sz="3600"/>
            </a:lvl1pPr>
            <a:lvl2pPr>
              <a:defRPr sz="3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292850" y="2171700"/>
            <a:ext cx="5911850" cy="7378700"/>
          </a:xfrm>
        </p:spPr>
        <p:txBody>
          <a:bodyPr>
            <a:normAutofit/>
          </a:bodyPr>
          <a:lstStyle>
            <a:lvl1pPr>
              <a:defRPr sz="3600"/>
            </a:lvl1pPr>
            <a:lvl2pPr>
              <a:defRPr sz="3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FED7753B-9915-A54A-AF64-D6AD307E3FD4}" type="slidenum">
              <a:rPr lang="en-US"/>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600" y="228600"/>
            <a:ext cx="1716216" cy="1587500"/>
          </a:xfrm>
          <a:prstGeom prst="rect">
            <a:avLst/>
          </a:prstGeom>
        </p:spPr>
      </p:pic>
    </p:spTree>
    <p:extLst>
      <p:ext uri="{BB962C8B-B14F-4D97-AF65-F5344CB8AC3E}">
        <p14:creationId xmlns:p14="http://schemas.microsoft.com/office/powerpoint/2010/main" val="94336488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Slide Number Placeholder 6"/>
          <p:cNvSpPr>
            <a:spLocks noGrp="1"/>
          </p:cNvSpPr>
          <p:nvPr>
            <p:ph type="sldNum" sz="quarter" idx="10"/>
          </p:nvPr>
        </p:nvSpPr>
        <p:spPr/>
        <p:txBody>
          <a:bodyPr/>
          <a:lstStyle>
            <a:lvl1pPr>
              <a:defRPr sz="2800"/>
            </a:lvl1pPr>
          </a:lstStyle>
          <a:p>
            <a:fld id="{9A542658-B1F1-5E4C-9EE7-1C1AB09AE7DD}" type="slidenum">
              <a:rPr lang="en-US" smtClean="0"/>
              <a:pPr/>
              <a:t>‹#›</a:t>
            </a:fld>
            <a:endParaRPr lang="en-US" dirty="0"/>
          </a:p>
        </p:txBody>
      </p:sp>
    </p:spTree>
    <p:extLst>
      <p:ext uri="{BB962C8B-B14F-4D97-AF65-F5344CB8AC3E}">
        <p14:creationId xmlns:p14="http://schemas.microsoft.com/office/powerpoint/2010/main" val="17216384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6527A12-DBEE-A342-9DBF-9AA126D2E720}" type="slidenum">
              <a:rPr lang="en-US"/>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600" y="228600"/>
            <a:ext cx="1716216" cy="1587500"/>
          </a:xfrm>
          <a:prstGeom prst="rect">
            <a:avLst/>
          </a:prstGeom>
        </p:spPr>
      </p:pic>
    </p:spTree>
    <p:extLst>
      <p:ext uri="{BB962C8B-B14F-4D97-AF65-F5344CB8AC3E}">
        <p14:creationId xmlns:p14="http://schemas.microsoft.com/office/powerpoint/2010/main" val="9101466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D461596-7EB3-FF47-AEFE-5910693E86AA}" type="slidenum">
              <a:rPr lang="en-US"/>
              <a:pPr/>
              <a:t>‹#›</a:t>
            </a:fld>
            <a:endParaRPr lang="en-US"/>
          </a:p>
        </p:txBody>
      </p:sp>
    </p:spTree>
    <p:extLst>
      <p:ext uri="{BB962C8B-B14F-4D97-AF65-F5344CB8AC3E}">
        <p14:creationId xmlns:p14="http://schemas.microsoft.com/office/powerpoint/2010/main" val="234359404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lumMod val="5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701800" y="241300"/>
            <a:ext cx="10896600" cy="157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CA">
                <a:sym typeface="Gill Sans" charset="0"/>
              </a:rPr>
              <a:t>Click to edit Master title style</a:t>
            </a:r>
            <a:endParaRPr lang="en-US">
              <a:sym typeface="Gill Sans" charset="0"/>
            </a:endParaRPr>
          </a:p>
        </p:txBody>
      </p:sp>
      <p:sp>
        <p:nvSpPr>
          <p:cNvPr id="3075" name="Rectangle 3"/>
          <p:cNvSpPr>
            <a:spLocks noGrp="1" noChangeArrowheads="1"/>
          </p:cNvSpPr>
          <p:nvPr>
            <p:ph type="body" idx="1"/>
          </p:nvPr>
        </p:nvSpPr>
        <p:spPr bwMode="auto">
          <a:xfrm>
            <a:off x="228600" y="2171700"/>
            <a:ext cx="12369800" cy="73787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CA" dirty="0">
                <a:sym typeface="Gill Sans" charset="0"/>
              </a:rPr>
              <a:t>Click to edit Master text styles</a:t>
            </a:r>
          </a:p>
          <a:p>
            <a:pPr lvl="1"/>
            <a:r>
              <a:rPr lang="en-CA" dirty="0">
                <a:sym typeface="Gill Sans" charset="0"/>
              </a:rPr>
              <a:t>Second level</a:t>
            </a:r>
          </a:p>
          <a:p>
            <a:pPr lvl="2"/>
            <a:r>
              <a:rPr lang="en-CA" dirty="0">
                <a:sym typeface="Gill Sans" charset="0"/>
              </a:rPr>
              <a:t>Third level</a:t>
            </a:r>
          </a:p>
          <a:p>
            <a:pPr lvl="3"/>
            <a:r>
              <a:rPr lang="en-CA" dirty="0">
                <a:sym typeface="Gill Sans" charset="0"/>
              </a:rPr>
              <a:t>Fourth level</a:t>
            </a:r>
          </a:p>
          <a:p>
            <a:pPr lvl="4"/>
            <a:r>
              <a:rPr lang="en-CA" dirty="0">
                <a:sym typeface="Gill Sans" charset="0"/>
              </a:rPr>
              <a:t>Fifth level</a:t>
            </a:r>
            <a:endParaRPr lang="en-US" dirty="0">
              <a:sym typeface="Gill Sans" charset="0"/>
            </a:endParaRPr>
          </a:p>
        </p:txBody>
      </p:sp>
      <p:sp>
        <p:nvSpPr>
          <p:cNvPr id="3078" name="Text Box 6"/>
          <p:cNvSpPr txBox="1">
            <a:spLocks noGrp="1" noChangeArrowheads="1"/>
          </p:cNvSpPr>
          <p:nvPr>
            <p:ph type="sldNum" sz="quarter" idx="4"/>
          </p:nvPr>
        </p:nvSpPr>
        <p:spPr bwMode="auto">
          <a:xfrm>
            <a:off x="12382500" y="9029700"/>
            <a:ext cx="4699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24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1D01D884-61D2-2C4E-9E78-63CC62F1F971}" type="slidenum">
              <a:rPr lang="en-US" smtClean="0"/>
              <a:pPr/>
              <a:t>‹#›</a:t>
            </a:fld>
            <a:endParaRPr lang="en-US" dirty="0"/>
          </a:p>
        </p:txBody>
      </p:sp>
      <p:sp>
        <p:nvSpPr>
          <p:cNvPr id="5" name="Rectangle 4"/>
          <p:cNvSpPr/>
          <p:nvPr userDrawn="1"/>
        </p:nvSpPr>
        <p:spPr bwMode="auto">
          <a:xfrm>
            <a:off x="0" y="1905000"/>
            <a:ext cx="13004800" cy="165100"/>
          </a:xfrm>
          <a:prstGeom prst="rect">
            <a:avLst/>
          </a:prstGeom>
          <a:gradFill flip="none" rotWithShape="1">
            <a:gsLst>
              <a:gs pos="2000">
                <a:srgbClr val="9CABCA"/>
              </a:gs>
              <a:gs pos="2000">
                <a:srgbClr val="9CABCA"/>
              </a:gs>
              <a:gs pos="0">
                <a:schemeClr val="accent1">
                  <a:lumMod val="75000"/>
                  <a:tint val="66000"/>
                  <a:satMod val="160000"/>
                </a:schemeClr>
              </a:gs>
              <a:gs pos="50000">
                <a:schemeClr val="accent1">
                  <a:lumMod val="75000"/>
                  <a:tint val="44500"/>
                  <a:satMod val="160000"/>
                </a:schemeClr>
              </a:gs>
              <a:gs pos="100000">
                <a:schemeClr val="accent1">
                  <a:tint val="23500"/>
                  <a:satMod val="160000"/>
                  <a:lumMod val="43000"/>
                </a:schemeClr>
              </a:gs>
            </a:gsLst>
            <a:lin ang="10800000" scaled="1"/>
            <a:tileRect/>
          </a:gra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Lst>
  <p:transition/>
  <p:hf hdr="0" ftr="0" dt="0"/>
  <p:txStyles>
    <p:titleStyle>
      <a:lvl1pPr algn="ctr" rtl="0" eaLnBrk="1" fontAlgn="base" hangingPunct="1">
        <a:spcBef>
          <a:spcPct val="0"/>
        </a:spcBef>
        <a:spcAft>
          <a:spcPct val="0"/>
        </a:spcAft>
        <a:defRPr sz="6400">
          <a:solidFill>
            <a:schemeClr val="tx1"/>
          </a:solidFill>
          <a:latin typeface="+mj-lt"/>
          <a:ea typeface="+mj-ea"/>
          <a:cs typeface="+mj-cs"/>
          <a:sym typeface="Gill Sans" charset="0"/>
        </a:defRPr>
      </a:lvl1pPr>
      <a:lvl2pPr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5pPr>
      <a:lvl6pPr marL="457200"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6pPr>
      <a:lvl7pPr marL="914400"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7pPr>
      <a:lvl8pPr marL="1371600"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8pPr>
      <a:lvl9pPr marL="1828800" algn="ctr" rtl="0" eaLnBrk="1" fontAlgn="base" hangingPunct="1">
        <a:spcBef>
          <a:spcPct val="0"/>
        </a:spcBef>
        <a:spcAft>
          <a:spcPct val="0"/>
        </a:spcAft>
        <a:defRPr sz="6400">
          <a:solidFill>
            <a:schemeClr val="tx1"/>
          </a:solidFill>
          <a:latin typeface="Gill Sans" charset="0"/>
          <a:ea typeface="ヒラギノ角ゴ ProN W3" charset="0"/>
          <a:cs typeface="ヒラギノ角ゴ ProN W3" charset="0"/>
          <a:sym typeface="Gill Sans" charset="0"/>
        </a:defRPr>
      </a:lvl9pPr>
    </p:titleStyle>
    <p:bodyStyle>
      <a:lvl1pPr marL="457200" indent="-457200" algn="l" rtl="0" eaLnBrk="1" fontAlgn="base" hangingPunct="1">
        <a:spcBef>
          <a:spcPts val="1600"/>
        </a:spcBef>
        <a:spcAft>
          <a:spcPct val="0"/>
        </a:spcAft>
        <a:buSzPct val="150000"/>
        <a:buFont typeface="Lucida Grande" charset="0"/>
        <a:buChar char="‣"/>
        <a:defRPr sz="3600">
          <a:solidFill>
            <a:schemeClr val="tx1"/>
          </a:solidFill>
          <a:latin typeface="+mn-lt"/>
          <a:ea typeface="+mn-ea"/>
          <a:cs typeface="+mn-cs"/>
          <a:sym typeface="Gill Sans" charset="0"/>
        </a:defRPr>
      </a:lvl1pPr>
      <a:lvl2pPr marL="863600" indent="-457200" algn="l" rtl="0" eaLnBrk="1" fontAlgn="base" hangingPunct="1">
        <a:spcBef>
          <a:spcPts val="1200"/>
        </a:spcBef>
        <a:spcAft>
          <a:spcPct val="0"/>
        </a:spcAft>
        <a:buSzPct val="75000"/>
        <a:buFont typeface="Zapf Dingbats" charset="0"/>
        <a:buChar char="✦"/>
        <a:defRPr sz="3200">
          <a:solidFill>
            <a:schemeClr val="tx1"/>
          </a:solidFill>
          <a:latin typeface="+mn-lt"/>
          <a:ea typeface="+mn-ea"/>
          <a:cs typeface="+mn-cs"/>
          <a:sym typeface="Gill Sans" charset="0"/>
        </a:defRPr>
      </a:lvl2pPr>
      <a:lvl3pPr marL="13208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3pPr>
      <a:lvl4pPr marL="17780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4pPr>
      <a:lvl5pPr marL="22352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5pPr>
      <a:lvl6pPr marL="26924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6pPr>
      <a:lvl7pPr marL="31496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7pPr>
      <a:lvl8pPr marL="36068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8pPr>
      <a:lvl9pPr marL="4064000" indent="-457200" algn="l" rtl="0" eaLnBrk="1" fontAlgn="base" hangingPunct="1">
        <a:spcBef>
          <a:spcPts val="1200"/>
        </a:spcBef>
        <a:spcAft>
          <a:spcPct val="0"/>
        </a:spcAft>
        <a:buClr>
          <a:srgbClr val="000000"/>
        </a:buClr>
        <a:buSzPct val="150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7.emf"/><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3.emf"/></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emf"/><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7.emf"/><Relationship Id="rId5" Type="http://schemas.openxmlformats.org/officeDocument/2006/relationships/image" Target="../media/image23.emf"/><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27.emf"/><Relationship Id="rId5" Type="http://schemas.openxmlformats.org/officeDocument/2006/relationships/image" Target="../media/image23.emf"/><Relationship Id="rId4" Type="http://schemas.openxmlformats.org/officeDocument/2006/relationships/image" Target="../media/image22.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emf"/><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8.emf"/><Relationship Id="rId7"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40.emf"/><Relationship Id="rId5" Type="http://schemas.openxmlformats.org/officeDocument/2006/relationships/image" Target="../media/image37.emf"/><Relationship Id="rId4" Type="http://schemas.openxmlformats.org/officeDocument/2006/relationships/image" Target="../media/image39.emf"/></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fairvote.ca/"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www.fairvotewrc.ca/"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2.emf"/></Relationships>
</file>

<file path=ppt/slides/_rels/slide6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52.emf"/></Relationships>
</file>

<file path=ppt/slides/_rels/slide6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52.emf"/></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974725" y="2514600"/>
            <a:ext cx="11055350" cy="2090737"/>
          </a:xfrm>
        </p:spPr>
        <p:txBody>
          <a:bodyPr/>
          <a:lstStyle/>
          <a:p>
            <a:r>
              <a:rPr lang="en-US" sz="8800" dirty="0"/>
              <a:t>Make every </a:t>
            </a:r>
            <a:br>
              <a:rPr lang="en-US" sz="8800" dirty="0"/>
            </a:br>
            <a:r>
              <a:rPr lang="en-US" sz="8800" dirty="0"/>
              <a:t>vote count</a:t>
            </a:r>
          </a:p>
        </p:txBody>
      </p:sp>
      <p:sp>
        <p:nvSpPr>
          <p:cNvPr id="4" name="Slide Number Placeholder 3"/>
          <p:cNvSpPr>
            <a:spLocks noGrp="1"/>
          </p:cNvSpPr>
          <p:nvPr>
            <p:ph type="sldNum" sz="quarter" idx="10"/>
          </p:nvPr>
        </p:nvSpPr>
        <p:spPr/>
        <p:txBody>
          <a:bodyPr/>
          <a:lstStyle/>
          <a:p>
            <a:fld id="{FC4C3C45-B565-C94F-A0F6-FF976A781392}" type="slidenum">
              <a:rPr lang="en-US" smtClean="0"/>
              <a:pPr/>
              <a:t>1</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5900" y="4448777"/>
            <a:ext cx="4953000" cy="4592955"/>
          </a:xfrm>
          <a:prstGeom prst="rect">
            <a:avLst/>
          </a:prstGeom>
        </p:spPr>
      </p:pic>
    </p:spTree>
    <p:extLst>
      <p:ext uri="{BB962C8B-B14F-4D97-AF65-F5344CB8AC3E}">
        <p14:creationId xmlns:p14="http://schemas.microsoft.com/office/powerpoint/2010/main" val="39318961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10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29454425"/>
              </p:ext>
            </p:extLst>
          </p:nvPr>
        </p:nvGraphicFramePr>
        <p:xfrm>
          <a:off x="482600" y="304800"/>
          <a:ext cx="12115800" cy="9083553"/>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3600" dirty="0">
                          <a:effectLst/>
                          <a:latin typeface="+mj-lt"/>
                          <a:ea typeface="Calibri" charset="0"/>
                          <a:cs typeface="Times New Roman" charset="0"/>
                        </a:rPr>
                        <a:t>Effectiveness &amp; Legitimacy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fairly</a:t>
                      </a:r>
                      <a:r>
                        <a:rPr lang="en-US" sz="2800" baseline="0" dirty="0">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3600" dirty="0">
                          <a:effectLst/>
                          <a:latin typeface="+mj-lt"/>
                          <a:ea typeface="Calibri" charset="0"/>
                          <a:cs typeface="Times New Roman" charset="0"/>
                        </a:rPr>
                        <a:t>Engagement</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encourage</a:t>
                      </a:r>
                      <a:r>
                        <a:rPr lang="en-US" sz="2800" baseline="0" dirty="0">
                          <a:effectLst/>
                          <a:latin typeface="Calibri" charset="0"/>
                          <a:ea typeface="Calibri" charset="0"/>
                          <a:cs typeface="Times New Roman" charset="0"/>
                        </a:rPr>
                        <a:t> voting</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foster greater civility and collaboration in politics</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enhance social cohesion</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include underrepresented groups</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397734">
                <a:tc>
                  <a:txBody>
                    <a:bodyPr/>
                    <a:lstStyle/>
                    <a:p>
                      <a:pPr marL="0" marR="0">
                        <a:spcBef>
                          <a:spcPts val="0"/>
                        </a:spcBef>
                        <a:spcAft>
                          <a:spcPts val="0"/>
                        </a:spcAft>
                      </a:pPr>
                      <a:r>
                        <a:rPr lang="en-CA" sz="3600" dirty="0">
                          <a:effectLst/>
                          <a:latin typeface="+mj-lt"/>
                          <a:ea typeface="Calibri" charset="0"/>
                          <a:cs typeface="Times New Roman" charset="0"/>
                        </a:rPr>
                        <a:t>Accessibility</a:t>
                      </a:r>
                      <a:r>
                        <a:rPr lang="en-CA" sz="3600" baseline="0" dirty="0">
                          <a:effectLst/>
                          <a:latin typeface="+mj-lt"/>
                          <a:ea typeface="Calibri" charset="0"/>
                          <a:cs typeface="Times New Roman" charset="0"/>
                        </a:rPr>
                        <a:t> &amp; Inclusiveness</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avoid undue voting</a:t>
                      </a:r>
                      <a:r>
                        <a:rPr lang="en-US" sz="2800" baseline="0" dirty="0">
                          <a:effectLst/>
                          <a:latin typeface="Calibri" charset="0"/>
                          <a:ea typeface="Calibri" charset="0"/>
                          <a:cs typeface="Times New Roman" charset="0"/>
                        </a:rPr>
                        <a:t> </a:t>
                      </a:r>
                      <a:r>
                        <a:rPr lang="en-US" sz="2800" dirty="0">
                          <a:effectLst/>
                          <a:latin typeface="Calibri" charset="0"/>
                          <a:ea typeface="Calibri" charset="0"/>
                          <a:cs typeface="Times New Roman" charset="0"/>
                        </a:rPr>
                        <a:t>complexity</a:t>
                      </a:r>
                      <a:r>
                        <a:rPr lang="en-US" sz="2800" baseline="0" dirty="0">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while </a:t>
                      </a:r>
                      <a:r>
                        <a:rPr lang="en-US" sz="2800" dirty="0">
                          <a:effectLst/>
                          <a:latin typeface="Calibri" charset="0"/>
                          <a:ea typeface="Calibri" charset="0"/>
                          <a:cs typeface="Times New Roman" charset="0"/>
                        </a:rPr>
                        <a:t>respecting other principles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1220005">
                <a:tc>
                  <a:txBody>
                    <a:bodyPr/>
                    <a:lstStyle/>
                    <a:p>
                      <a:pPr marL="0" marR="0">
                        <a:spcBef>
                          <a:spcPts val="0"/>
                        </a:spcBef>
                        <a:spcAft>
                          <a:spcPts val="0"/>
                        </a:spcAft>
                      </a:pPr>
                      <a:r>
                        <a:rPr lang="en-CA" sz="3600" dirty="0">
                          <a:effectLst/>
                          <a:latin typeface="+mj-lt"/>
                          <a:ea typeface="Calibri" charset="0"/>
                          <a:cs typeface="Times New Roman" charset="0"/>
                        </a:rPr>
                        <a:t>Integrity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bg1"/>
                          </a:solidFill>
                          <a:effectLst/>
                          <a:latin typeface="Calibri" charset="0"/>
                          <a:ea typeface="Calibri" charset="0"/>
                          <a:cs typeface="Times New Roman" charset="0"/>
                        </a:rPr>
                        <a:t>safeguard trust in the election process</a:t>
                      </a:r>
                      <a:endParaRPr lang="en-US" sz="2800" baseline="0" dirty="0">
                        <a:solidFill>
                          <a:schemeClr val="bg1"/>
                        </a:solidFill>
                        <a:effectLst/>
                        <a:latin typeface="Calibri" charset="0"/>
                        <a:ea typeface="Calibri" charset="0"/>
                        <a:cs typeface="Times New Roman" charset="0"/>
                      </a:endParaRPr>
                    </a:p>
                    <a:p>
                      <a:pPr marL="457200" marR="0" indent="-457200">
                        <a:spcBef>
                          <a:spcPts val="0"/>
                        </a:spcBef>
                        <a:spcAft>
                          <a:spcPts val="0"/>
                        </a:spcAft>
                        <a:buFont typeface="Arial" charset="0"/>
                        <a:buChar char="•"/>
                      </a:pPr>
                      <a:r>
                        <a:rPr lang="en-US" sz="2800" baseline="0" dirty="0">
                          <a:solidFill>
                            <a:schemeClr val="bg1"/>
                          </a:solidFill>
                          <a:effectLst/>
                          <a:latin typeface="Calibri" charset="0"/>
                          <a:ea typeface="Calibri" charset="0"/>
                          <a:cs typeface="Times New Roman" charset="0"/>
                        </a:rPr>
                        <a:t>give reliable and verifiable results</a:t>
                      </a: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3600" dirty="0">
                          <a:effectLst/>
                          <a:latin typeface="+mj-lt"/>
                          <a:ea typeface="Calibri" charset="0"/>
                          <a:cs typeface="Times New Roman" charset="0"/>
                        </a:rPr>
                        <a:t>Local Representation</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ensure accountable MPs</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ensure</a:t>
                      </a:r>
                      <a:r>
                        <a:rPr lang="en-US" sz="2800" dirty="0">
                          <a:effectLst/>
                          <a:latin typeface="Calibri" charset="0"/>
                          <a:ea typeface="Calibri" charset="0"/>
                          <a:cs typeface="Times New Roman" charset="0"/>
                        </a:rPr>
                        <a:t> accessible</a:t>
                      </a:r>
                      <a:r>
                        <a:rPr lang="en-US" sz="2800" baseline="0" dirty="0">
                          <a:effectLst/>
                          <a:latin typeface="Calibri" charset="0"/>
                          <a:ea typeface="Calibri" charset="0"/>
                          <a:cs typeface="Times New Roman" charset="0"/>
                        </a:rPr>
                        <a:t> </a:t>
                      </a:r>
                      <a:r>
                        <a:rPr lang="en-US" sz="2800" dirty="0">
                          <a:effectLst/>
                          <a:latin typeface="Calibri" charset="0"/>
                          <a:ea typeface="Calibri" charset="0"/>
                          <a:cs typeface="Times New Roman" charset="0"/>
                        </a:rPr>
                        <a:t>MPs</a:t>
                      </a:r>
                      <a:r>
                        <a:rPr lang="en-US" sz="2800" baseline="0" dirty="0">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MPs understand local conditions &amp; advance local needs</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r>
                        <a:rPr lang="en-CA" sz="3600" dirty="0">
                          <a:effectLst/>
                          <a:latin typeface="+mj-lt"/>
                          <a:ea typeface="Calibri" charset="0"/>
                          <a:cs typeface="Times New Roman" charset="0"/>
                        </a:rPr>
                        <a:t>Good Governance</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bg1"/>
                          </a:solidFill>
                          <a:effectLst/>
                          <a:latin typeface="Calibri" charset="0"/>
                          <a:ea typeface="Calibri" charset="0"/>
                          <a:cs typeface="Times New Roman" charset="0"/>
                        </a:rPr>
                        <a:t>yield stable governments</a:t>
                      </a:r>
                      <a:r>
                        <a:rPr lang="en-US" sz="2800" baseline="0" dirty="0">
                          <a:solidFill>
                            <a:schemeClr val="bg1"/>
                          </a:solidFill>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solidFill>
                            <a:schemeClr val="bg1"/>
                          </a:solidFill>
                          <a:effectLst/>
                          <a:latin typeface="Calibri" charset="0"/>
                          <a:ea typeface="Calibri" charset="0"/>
                          <a:cs typeface="Times New Roman" charset="0"/>
                        </a:rPr>
                        <a:t>governments that enact long-lasting policies supported by the majority of voters</a:t>
                      </a: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608926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11</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25649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12" grpId="0" animBg="1"/>
      <p:bldP spid="16" grpId="0" animBg="1"/>
      <p:bldP spid="40" grpId="0" animBg="1"/>
      <p:bldP spid="39" grpId="0" animBg="1"/>
      <p:bldP spid="13" grpId="0" animBg="1"/>
      <p:bldP spid="41" grpId="0" animBg="1"/>
      <p:bldP spid="42" grpId="0" animBg="1"/>
      <p:bldP spid="14" grpId="0" animBg="1"/>
      <p:bldP spid="28" grpId="0" animBg="1"/>
      <p:bldP spid="15"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Using What?</a:t>
            </a:r>
          </a:p>
        </p:txBody>
      </p:sp>
      <p:sp>
        <p:nvSpPr>
          <p:cNvPr id="3" name="Content Placeholder 2"/>
          <p:cNvSpPr>
            <a:spLocks noGrp="1"/>
          </p:cNvSpPr>
          <p:nvPr>
            <p:ph sz="half" idx="1"/>
          </p:nvPr>
        </p:nvSpPr>
        <p:spPr/>
        <p:txBody>
          <a:bodyPr>
            <a:noAutofit/>
          </a:bodyPr>
          <a:lstStyle/>
          <a:p>
            <a:pPr marL="0" indent="0">
              <a:buNone/>
            </a:pPr>
            <a:r>
              <a:rPr lang="en-US" sz="2800" dirty="0"/>
              <a:t>Winner-Take-All Systems:</a:t>
            </a:r>
          </a:p>
          <a:p>
            <a:r>
              <a:rPr lang="en-US" sz="2600" dirty="0"/>
              <a:t>First-Past-The-Post:  </a:t>
            </a:r>
          </a:p>
          <a:p>
            <a:pPr lvl="1">
              <a:spcBef>
                <a:spcPts val="600"/>
              </a:spcBef>
            </a:pPr>
            <a:r>
              <a:rPr lang="en-US" sz="2100" dirty="0"/>
              <a:t>United States</a:t>
            </a:r>
          </a:p>
          <a:p>
            <a:pPr lvl="1">
              <a:spcBef>
                <a:spcPts val="600"/>
              </a:spcBef>
            </a:pPr>
            <a:r>
              <a:rPr lang="en-US" sz="2100" dirty="0"/>
              <a:t>Canada</a:t>
            </a:r>
          </a:p>
          <a:p>
            <a:pPr lvl="1">
              <a:spcBef>
                <a:spcPts val="600"/>
              </a:spcBef>
            </a:pPr>
            <a:r>
              <a:rPr lang="en-US" sz="2100" dirty="0"/>
              <a:t>Singapore</a:t>
            </a:r>
          </a:p>
          <a:p>
            <a:pPr lvl="1">
              <a:spcBef>
                <a:spcPts val="600"/>
              </a:spcBef>
            </a:pPr>
            <a:r>
              <a:rPr lang="en-US" sz="2100" dirty="0"/>
              <a:t>United Kingdom</a:t>
            </a:r>
          </a:p>
          <a:p>
            <a:r>
              <a:rPr lang="en-US" sz="2600" dirty="0"/>
              <a:t>Alternative Vote: </a:t>
            </a:r>
          </a:p>
          <a:p>
            <a:pPr lvl="1">
              <a:spcBef>
                <a:spcPts val="600"/>
              </a:spcBef>
            </a:pPr>
            <a:r>
              <a:rPr lang="en-US" sz="2100" dirty="0"/>
              <a:t> Australia</a:t>
            </a:r>
          </a:p>
          <a:p>
            <a:r>
              <a:rPr lang="en-US" sz="2500" dirty="0"/>
              <a:t>Other:</a:t>
            </a:r>
          </a:p>
          <a:p>
            <a:pPr lvl="1">
              <a:spcBef>
                <a:spcPts val="600"/>
              </a:spcBef>
            </a:pPr>
            <a:r>
              <a:rPr lang="en-US" sz="2100" dirty="0"/>
              <a:t>France, Bahrain, Belarus</a:t>
            </a:r>
          </a:p>
        </p:txBody>
      </p:sp>
      <p:sp>
        <p:nvSpPr>
          <p:cNvPr id="6" name="Content Placeholder 5"/>
          <p:cNvSpPr>
            <a:spLocks noGrp="1"/>
          </p:cNvSpPr>
          <p:nvPr>
            <p:ph sz="half" idx="2"/>
          </p:nvPr>
        </p:nvSpPr>
        <p:spPr>
          <a:xfrm>
            <a:off x="4749799" y="2736378"/>
            <a:ext cx="8221663" cy="6707842"/>
          </a:xfrm>
        </p:spPr>
        <p:txBody>
          <a:bodyPr numCol="3">
            <a:noAutofit/>
          </a:bodyPr>
          <a:lstStyle/>
          <a:p>
            <a:r>
              <a:rPr lang="en-US" sz="2600" dirty="0"/>
              <a:t>Multi-Member</a:t>
            </a:r>
          </a:p>
          <a:p>
            <a:pPr lvl="1">
              <a:spcBef>
                <a:spcPts val="500"/>
              </a:spcBef>
            </a:pPr>
            <a:r>
              <a:rPr lang="en-US" sz="2100" dirty="0"/>
              <a:t>Norway</a:t>
            </a:r>
          </a:p>
          <a:p>
            <a:pPr lvl="1">
              <a:spcBef>
                <a:spcPts val="500"/>
              </a:spcBef>
            </a:pPr>
            <a:r>
              <a:rPr lang="en-US" sz="2100" dirty="0"/>
              <a:t>Switzerland</a:t>
            </a:r>
          </a:p>
          <a:p>
            <a:pPr lvl="1">
              <a:spcBef>
                <a:spcPts val="500"/>
              </a:spcBef>
            </a:pPr>
            <a:r>
              <a:rPr lang="en-US" sz="2100" dirty="0"/>
              <a:t>Denmark</a:t>
            </a:r>
          </a:p>
          <a:p>
            <a:pPr lvl="1">
              <a:spcBef>
                <a:spcPts val="500"/>
              </a:spcBef>
            </a:pPr>
            <a:r>
              <a:rPr lang="en-US" sz="2100" dirty="0"/>
              <a:t>Netherlands</a:t>
            </a:r>
          </a:p>
          <a:p>
            <a:pPr lvl="1">
              <a:spcBef>
                <a:spcPts val="500"/>
              </a:spcBef>
            </a:pPr>
            <a:r>
              <a:rPr lang="en-US" sz="2100" dirty="0"/>
              <a:t>Ireland</a:t>
            </a:r>
          </a:p>
          <a:p>
            <a:pPr lvl="1">
              <a:spcBef>
                <a:spcPts val="500"/>
              </a:spcBef>
            </a:pPr>
            <a:r>
              <a:rPr lang="en-US" sz="2100" dirty="0"/>
              <a:t>Liechtenstein</a:t>
            </a:r>
          </a:p>
          <a:p>
            <a:pPr lvl="1">
              <a:spcBef>
                <a:spcPts val="500"/>
              </a:spcBef>
            </a:pPr>
            <a:r>
              <a:rPr lang="en-US" sz="2100" dirty="0"/>
              <a:t>Sweden</a:t>
            </a:r>
          </a:p>
          <a:p>
            <a:pPr lvl="1">
              <a:spcBef>
                <a:spcPts val="500"/>
              </a:spcBef>
            </a:pPr>
            <a:r>
              <a:rPr lang="en-US" sz="2100" dirty="0"/>
              <a:t>Iceland</a:t>
            </a:r>
          </a:p>
          <a:p>
            <a:pPr lvl="1">
              <a:spcBef>
                <a:spcPts val="500"/>
              </a:spcBef>
            </a:pPr>
            <a:r>
              <a:rPr lang="en-US" sz="2100" dirty="0"/>
              <a:t>Israel</a:t>
            </a:r>
          </a:p>
          <a:p>
            <a:pPr lvl="1">
              <a:spcBef>
                <a:spcPts val="500"/>
              </a:spcBef>
            </a:pPr>
            <a:r>
              <a:rPr lang="en-US" sz="2100" dirty="0"/>
              <a:t>Luxembourg</a:t>
            </a:r>
          </a:p>
          <a:p>
            <a:pPr lvl="1">
              <a:spcBef>
                <a:spcPts val="500"/>
              </a:spcBef>
            </a:pPr>
            <a:r>
              <a:rPr lang="en-US" sz="2100" dirty="0"/>
              <a:t>Belgium</a:t>
            </a:r>
          </a:p>
          <a:p>
            <a:pPr lvl="1">
              <a:spcBef>
                <a:spcPts val="500"/>
              </a:spcBef>
            </a:pPr>
            <a:r>
              <a:rPr lang="en-US" sz="2100" dirty="0"/>
              <a:t>Austria</a:t>
            </a:r>
          </a:p>
          <a:p>
            <a:pPr lvl="1">
              <a:spcBef>
                <a:spcPts val="500"/>
              </a:spcBef>
            </a:pPr>
            <a:r>
              <a:rPr lang="en-US" sz="2100" dirty="0"/>
              <a:t>Finland</a:t>
            </a:r>
          </a:p>
          <a:p>
            <a:pPr lvl="1">
              <a:spcBef>
                <a:spcPts val="500"/>
              </a:spcBef>
            </a:pPr>
            <a:r>
              <a:rPr lang="en-US" sz="2100" dirty="0"/>
              <a:t>Slovenia</a:t>
            </a:r>
          </a:p>
          <a:p>
            <a:pPr lvl="1">
              <a:spcBef>
                <a:spcPts val="500"/>
              </a:spcBef>
            </a:pPr>
            <a:r>
              <a:rPr lang="en-US" sz="2100" dirty="0"/>
              <a:t>Spain</a:t>
            </a:r>
          </a:p>
          <a:p>
            <a:pPr lvl="1">
              <a:spcBef>
                <a:spcPts val="500"/>
              </a:spcBef>
            </a:pPr>
            <a:r>
              <a:rPr lang="en-US" sz="2100" dirty="0"/>
              <a:t>Italy</a:t>
            </a:r>
          </a:p>
          <a:p>
            <a:pPr lvl="1">
              <a:spcBef>
                <a:spcPts val="500"/>
              </a:spcBef>
            </a:pPr>
            <a:r>
              <a:rPr lang="en-US" sz="2100" dirty="0"/>
              <a:t>Czech Republic</a:t>
            </a:r>
          </a:p>
          <a:p>
            <a:pPr lvl="1">
              <a:spcBef>
                <a:spcPts val="500"/>
              </a:spcBef>
            </a:pPr>
            <a:r>
              <a:rPr lang="en-US" sz="2100" dirty="0"/>
              <a:t>Greece</a:t>
            </a:r>
          </a:p>
          <a:p>
            <a:pPr lvl="1">
              <a:spcBef>
                <a:spcPts val="500"/>
              </a:spcBef>
            </a:pPr>
            <a:r>
              <a:rPr lang="en-US" sz="2100" dirty="0"/>
              <a:t>Estonia</a:t>
            </a:r>
          </a:p>
          <a:p>
            <a:pPr lvl="1">
              <a:spcBef>
                <a:spcPts val="500"/>
              </a:spcBef>
            </a:pPr>
            <a:r>
              <a:rPr lang="en-US" sz="2100" dirty="0"/>
              <a:t>Cyprus</a:t>
            </a:r>
          </a:p>
          <a:p>
            <a:pPr lvl="1">
              <a:spcBef>
                <a:spcPts val="500"/>
              </a:spcBef>
            </a:pPr>
            <a:r>
              <a:rPr lang="en-US" sz="2100" dirty="0"/>
              <a:t>Slovakia</a:t>
            </a:r>
          </a:p>
          <a:p>
            <a:pPr lvl="1">
              <a:spcBef>
                <a:spcPts val="500"/>
              </a:spcBef>
            </a:pPr>
            <a:r>
              <a:rPr lang="en-US" sz="2100" dirty="0"/>
              <a:t>Poland</a:t>
            </a:r>
          </a:p>
          <a:p>
            <a:pPr lvl="1">
              <a:spcBef>
                <a:spcPts val="500"/>
              </a:spcBef>
            </a:pPr>
            <a:r>
              <a:rPr lang="en-US" sz="2100" dirty="0"/>
              <a:t>Malta</a:t>
            </a:r>
          </a:p>
          <a:p>
            <a:pPr lvl="1">
              <a:spcBef>
                <a:spcPts val="500"/>
              </a:spcBef>
            </a:pPr>
            <a:r>
              <a:rPr lang="en-US" sz="2100" dirty="0"/>
              <a:t>Argentina</a:t>
            </a:r>
          </a:p>
          <a:p>
            <a:pPr lvl="1">
              <a:spcBef>
                <a:spcPts val="500"/>
              </a:spcBef>
            </a:pPr>
            <a:r>
              <a:rPr lang="en-US" sz="2100" dirty="0"/>
              <a:t>United Arab Emirates</a:t>
            </a:r>
          </a:p>
          <a:p>
            <a:pPr lvl="1">
              <a:spcBef>
                <a:spcPts val="500"/>
              </a:spcBef>
            </a:pPr>
            <a:r>
              <a:rPr lang="en-US" sz="2100" dirty="0"/>
              <a:t>Chile</a:t>
            </a:r>
          </a:p>
          <a:p>
            <a:pPr lvl="1">
              <a:spcBef>
                <a:spcPts val="500"/>
              </a:spcBef>
            </a:pPr>
            <a:r>
              <a:rPr lang="en-US" sz="2100" dirty="0"/>
              <a:t>Portugal</a:t>
            </a:r>
          </a:p>
          <a:p>
            <a:pPr lvl="1">
              <a:spcBef>
                <a:spcPts val="500"/>
              </a:spcBef>
            </a:pPr>
            <a:r>
              <a:rPr lang="en-US" sz="2100" dirty="0"/>
              <a:t>Latvia</a:t>
            </a:r>
          </a:p>
          <a:p>
            <a:pPr lvl="1">
              <a:spcBef>
                <a:spcPts val="500"/>
              </a:spcBef>
            </a:pPr>
            <a:r>
              <a:rPr lang="en-US" sz="2100" dirty="0"/>
              <a:t>Croatia</a:t>
            </a:r>
          </a:p>
          <a:p>
            <a:pPr lvl="1">
              <a:spcBef>
                <a:spcPts val="500"/>
              </a:spcBef>
            </a:pPr>
            <a:r>
              <a:rPr lang="en-US" sz="2100" dirty="0"/>
              <a:t>Kuwait</a:t>
            </a:r>
          </a:p>
          <a:p>
            <a:pPr lvl="1">
              <a:spcBef>
                <a:spcPts val="500"/>
              </a:spcBef>
            </a:pPr>
            <a:r>
              <a:rPr lang="en-US" sz="2100" dirty="0"/>
              <a:t>Montenegro </a:t>
            </a:r>
          </a:p>
          <a:p>
            <a:r>
              <a:rPr lang="en-US" sz="2600" dirty="0"/>
              <a:t>Mixed Member</a:t>
            </a:r>
          </a:p>
          <a:p>
            <a:pPr lvl="1">
              <a:spcBef>
                <a:spcPts val="600"/>
              </a:spcBef>
            </a:pPr>
            <a:r>
              <a:rPr lang="en-US" sz="2100" dirty="0"/>
              <a:t>Germany</a:t>
            </a:r>
          </a:p>
          <a:p>
            <a:pPr lvl="1">
              <a:spcBef>
                <a:spcPts val="600"/>
              </a:spcBef>
            </a:pPr>
            <a:r>
              <a:rPr lang="en-US" sz="2100" dirty="0"/>
              <a:t>New Zealand</a:t>
            </a:r>
          </a:p>
          <a:p>
            <a:pPr lvl="1">
              <a:spcBef>
                <a:spcPts val="600"/>
              </a:spcBef>
            </a:pPr>
            <a:r>
              <a:rPr lang="en-US" sz="2100" dirty="0"/>
              <a:t>Hungary</a:t>
            </a:r>
          </a:p>
          <a:p>
            <a:endParaRPr lang="en-US" sz="2600" dirty="0"/>
          </a:p>
          <a:p>
            <a:endParaRPr lang="en-US" sz="2600" dirty="0"/>
          </a:p>
          <a:p>
            <a:pPr marL="0" indent="0">
              <a:buNone/>
            </a:pPr>
            <a:r>
              <a:rPr lang="en-US" sz="2600" dirty="0"/>
              <a:t>Parallel Systems</a:t>
            </a:r>
          </a:p>
          <a:p>
            <a:pPr lvl="1">
              <a:spcBef>
                <a:spcPts val="600"/>
              </a:spcBef>
            </a:pPr>
            <a:r>
              <a:rPr lang="en-US" sz="2100" dirty="0"/>
              <a:t>South Korea</a:t>
            </a:r>
          </a:p>
          <a:p>
            <a:pPr lvl="1">
              <a:spcBef>
                <a:spcPts val="600"/>
              </a:spcBef>
            </a:pPr>
            <a:r>
              <a:rPr lang="en-US" sz="2100" dirty="0"/>
              <a:t>Japan</a:t>
            </a:r>
          </a:p>
          <a:p>
            <a:pPr lvl="1">
              <a:spcBef>
                <a:spcPts val="600"/>
              </a:spcBef>
            </a:pPr>
            <a:r>
              <a:rPr lang="en-US" sz="2100" dirty="0"/>
              <a:t>Andorra</a:t>
            </a:r>
          </a:p>
          <a:p>
            <a:pPr lvl="1">
              <a:spcBef>
                <a:spcPts val="600"/>
              </a:spcBef>
            </a:pPr>
            <a:r>
              <a:rPr lang="en-US" sz="2100" dirty="0"/>
              <a:t>Lithuania</a:t>
            </a:r>
          </a:p>
        </p:txBody>
      </p:sp>
      <p:sp>
        <p:nvSpPr>
          <p:cNvPr id="4" name="Slide Number Placeholder 3"/>
          <p:cNvSpPr>
            <a:spLocks noGrp="1"/>
          </p:cNvSpPr>
          <p:nvPr>
            <p:ph type="sldNum" sz="quarter" idx="10"/>
          </p:nvPr>
        </p:nvSpPr>
        <p:spPr/>
        <p:txBody>
          <a:bodyPr/>
          <a:lstStyle/>
          <a:p>
            <a:fld id="{6C230266-32F6-FD4F-A2FF-25FE69ECF62C}" type="slidenum">
              <a:rPr lang="en-US" smtClean="0"/>
              <a:pPr/>
              <a:t>12</a:t>
            </a:fld>
            <a:endParaRPr lang="en-US" dirty="0"/>
          </a:p>
        </p:txBody>
      </p:sp>
      <p:sp>
        <p:nvSpPr>
          <p:cNvPr id="5" name="TextBox 4"/>
          <p:cNvSpPr txBox="1"/>
          <p:nvPr/>
        </p:nvSpPr>
        <p:spPr>
          <a:xfrm>
            <a:off x="263525" y="7310497"/>
            <a:ext cx="4325938" cy="2062103"/>
          </a:xfrm>
          <a:prstGeom prst="rect">
            <a:avLst/>
          </a:prstGeom>
          <a:noFill/>
          <a:ln>
            <a:solidFill>
              <a:schemeClr val="tx1"/>
            </a:solidFill>
          </a:ln>
        </p:spPr>
        <p:txBody>
          <a:bodyPr wrap="square" rtlCol="0">
            <a:spAutoFit/>
          </a:bodyPr>
          <a:lstStyle/>
          <a:p>
            <a:pPr algn="l"/>
            <a:r>
              <a:rPr lang="en-US" sz="3200" dirty="0">
                <a:solidFill>
                  <a:schemeClr val="tx1"/>
                </a:solidFill>
              </a:rPr>
              <a:t>Looking at democracies scoring “very high” on the UN’s Human Development Index.</a:t>
            </a:r>
          </a:p>
        </p:txBody>
      </p:sp>
      <p:sp>
        <p:nvSpPr>
          <p:cNvPr id="12" name="Content Placeholder 2"/>
          <p:cNvSpPr txBox="1">
            <a:spLocks/>
          </p:cNvSpPr>
          <p:nvPr/>
        </p:nvSpPr>
        <p:spPr bwMode="auto">
          <a:xfrm>
            <a:off x="4749799" y="2171700"/>
            <a:ext cx="5751514" cy="4953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noAutofit/>
          </a:bodyPr>
          <a:lstStyle>
            <a:lvl1pPr marL="457200" indent="-457200" algn="l" rtl="0" eaLnBrk="1" fontAlgn="base" hangingPunct="1">
              <a:spcBef>
                <a:spcPts val="1600"/>
              </a:spcBef>
              <a:spcAft>
                <a:spcPct val="0"/>
              </a:spcAft>
              <a:buSzPct val="150000"/>
              <a:buFont typeface="Lucida Grande" charset="0"/>
              <a:buChar char="‣"/>
              <a:defRPr sz="3600">
                <a:solidFill>
                  <a:schemeClr val="tx1"/>
                </a:solidFill>
                <a:latin typeface="+mn-lt"/>
                <a:ea typeface="+mn-ea"/>
                <a:cs typeface="+mn-cs"/>
                <a:sym typeface="Gill Sans" charset="0"/>
              </a:defRPr>
            </a:lvl1pPr>
            <a:lvl2pPr marL="863600" indent="-457200" algn="l" rtl="0" eaLnBrk="1" fontAlgn="base" hangingPunct="1">
              <a:spcBef>
                <a:spcPts val="1200"/>
              </a:spcBef>
              <a:spcAft>
                <a:spcPct val="0"/>
              </a:spcAft>
              <a:buSzPct val="75000"/>
              <a:buFont typeface="Zapf Dingbats" charset="0"/>
              <a:buChar char="✦"/>
              <a:defRPr sz="3200">
                <a:solidFill>
                  <a:schemeClr val="tx1"/>
                </a:solidFill>
                <a:latin typeface="+mn-lt"/>
                <a:ea typeface="+mn-ea"/>
                <a:cs typeface="+mn-cs"/>
                <a:sym typeface="Gill Sans" charset="0"/>
              </a:defRPr>
            </a:lvl2pPr>
            <a:lvl3pPr marL="1320800" indent="-457200" algn="l" rtl="0" eaLnBrk="1" fontAlgn="base" hangingPunct="1">
              <a:spcBef>
                <a:spcPts val="1200"/>
              </a:spcBef>
              <a:spcAft>
                <a:spcPct val="0"/>
              </a:spcAft>
              <a:buClr>
                <a:srgbClr val="000000"/>
              </a:buClr>
              <a:buSzPct val="150000"/>
              <a:buFont typeface="Gill Sans" charset="0"/>
              <a:buChar char="•"/>
              <a:defRPr sz="2000">
                <a:solidFill>
                  <a:schemeClr val="tx1"/>
                </a:solidFill>
                <a:latin typeface="+mn-lt"/>
                <a:ea typeface="+mn-ea"/>
                <a:cs typeface="+mn-cs"/>
                <a:sym typeface="Gill Sans" charset="0"/>
              </a:defRPr>
            </a:lvl3pPr>
            <a:lvl4pPr marL="17780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4pPr>
            <a:lvl5pPr marL="22352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5pPr>
            <a:lvl6pPr marL="26924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6pPr>
            <a:lvl7pPr marL="31496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7pPr>
            <a:lvl8pPr marL="36068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8pPr>
            <a:lvl9pPr marL="4064000" indent="-457200" algn="l" rtl="0" eaLnBrk="1" fontAlgn="base" hangingPunct="1">
              <a:spcBef>
                <a:spcPts val="1200"/>
              </a:spcBef>
              <a:spcAft>
                <a:spcPct val="0"/>
              </a:spcAft>
              <a:buClr>
                <a:srgbClr val="000000"/>
              </a:buClr>
              <a:buSzPct val="150000"/>
              <a:buFont typeface="Gill Sans" charset="0"/>
              <a:buChar char="-"/>
              <a:defRPr sz="1800">
                <a:solidFill>
                  <a:schemeClr val="tx1"/>
                </a:solidFill>
                <a:latin typeface="+mn-lt"/>
                <a:ea typeface="+mn-ea"/>
                <a:cs typeface="+mn-cs"/>
                <a:sym typeface="Gill Sans" charset="0"/>
              </a:defRPr>
            </a:lvl9pPr>
          </a:lstStyle>
          <a:p>
            <a:pPr marL="0" indent="0">
              <a:buFont typeface="Lucida Grande" charset="0"/>
              <a:buNone/>
            </a:pPr>
            <a:r>
              <a:rPr lang="en-US" sz="2800" kern="0" dirty="0"/>
              <a:t>Proportional Systems:</a:t>
            </a:r>
          </a:p>
        </p:txBody>
      </p:sp>
    </p:spTree>
    <p:extLst>
      <p:ext uri="{BB962C8B-B14F-4D97-AF65-F5344CB8AC3E}">
        <p14:creationId xmlns:p14="http://schemas.microsoft.com/office/powerpoint/2010/main" val="3571834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xEl>
                                              <p:pRg st="14" end="1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15" end="1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xEl>
                                              <p:pRg st="16" end="1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xEl>
                                              <p:pRg st="17" end="1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
                                            <p:txEl>
                                              <p:pRg st="18" end="1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xEl>
                                              <p:pRg st="19" end="19"/>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
                                            <p:txEl>
                                              <p:pRg st="20" end="2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
                                            <p:txEl>
                                              <p:pRg st="21" end="21"/>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
                                            <p:txEl>
                                              <p:pRg st="22" end="22"/>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
                                            <p:txEl>
                                              <p:pRg st="23" end="23"/>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
                                            <p:txEl>
                                              <p:pRg st="24" end="24"/>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
                                            <p:txEl>
                                              <p:pRg st="25" end="25"/>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
                                            <p:txEl>
                                              <p:pRg st="26" end="26"/>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
                                            <p:txEl>
                                              <p:pRg st="27" end="27"/>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
                                            <p:txEl>
                                              <p:pRg st="28" end="28"/>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
                                            <p:txEl>
                                              <p:pRg st="29" end="29"/>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
                                            <p:txEl>
                                              <p:pRg st="30" end="30"/>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xEl>
                                              <p:pRg st="31" end="31"/>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
                                            <p:txEl>
                                              <p:pRg st="32" end="32"/>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
                                            <p:txEl>
                                              <p:pRg st="33" end="33"/>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
                                            <p:txEl>
                                              <p:pRg st="34" end="34"/>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
                                            <p:txEl>
                                              <p:pRg st="35" end="35"/>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
                                            <p:txEl>
                                              <p:pRg st="38" end="38"/>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
                                            <p:txEl>
                                              <p:pRg st="39" end="39"/>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
                                            <p:txEl>
                                              <p:pRg st="40" end="40"/>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
                                            <p:txEl>
                                              <p:pRg st="41" end="41"/>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
                                            <p:txEl>
                                              <p:pRg st="42" end="4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13</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30295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12" grpId="0" animBg="1"/>
      <p:bldP spid="16" grpId="0" animBg="1"/>
      <p:bldP spid="40" grpId="0" animBg="1"/>
      <p:bldP spid="39" grpId="0" animBg="1"/>
      <p:bldP spid="13" grpId="0" animBg="1"/>
      <p:bldP spid="41" grpId="0" animBg="1"/>
      <p:bldP spid="42" grpId="0" animBg="1"/>
      <p:bldP spid="14" grpId="0" animBg="1"/>
      <p:bldP spid="28" grpId="0" animBg="1"/>
      <p:bldP spid="15"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First-Past-The-Post</a:t>
            </a:r>
          </a:p>
        </p:txBody>
      </p:sp>
      <p:sp>
        <p:nvSpPr>
          <p:cNvPr id="3" name="Content Placeholder 2"/>
          <p:cNvSpPr>
            <a:spLocks noGrp="1"/>
          </p:cNvSpPr>
          <p:nvPr>
            <p:ph idx="1"/>
          </p:nvPr>
        </p:nvSpPr>
        <p:spPr/>
        <p:txBody>
          <a:bodyPr/>
          <a:lstStyle/>
          <a:p>
            <a:r>
              <a:rPr lang="en-US" dirty="0"/>
              <a:t>Canada uses FPTP now</a:t>
            </a:r>
          </a:p>
          <a:p>
            <a:r>
              <a:rPr lang="en-US" dirty="0"/>
              <a:t>In each riding, the candidate with the most votes wins</a:t>
            </a:r>
          </a:p>
          <a:p>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14</a:t>
            </a:fld>
            <a:endParaRPr lang="en-US"/>
          </a:p>
        </p:txBody>
      </p:sp>
    </p:spTree>
    <p:extLst>
      <p:ext uri="{BB962C8B-B14F-4D97-AF65-F5344CB8AC3E}">
        <p14:creationId xmlns:p14="http://schemas.microsoft.com/office/powerpoint/2010/main" val="5737684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stretch>
            <a:fillRect/>
          </a:stretch>
        </p:blipFill>
        <p:spPr>
          <a:xfrm>
            <a:off x="685800" y="2286000"/>
            <a:ext cx="11658600" cy="7086600"/>
          </a:xfrm>
          <a:prstGeom prst="rect">
            <a:avLst/>
          </a:prstGeom>
        </p:spPr>
      </p:pic>
      <p:sp>
        <p:nvSpPr>
          <p:cNvPr id="2" name="Title 1"/>
          <p:cNvSpPr>
            <a:spLocks noGrp="1"/>
          </p:cNvSpPr>
          <p:nvPr>
            <p:ph type="title"/>
          </p:nvPr>
        </p:nvSpPr>
        <p:spPr/>
        <p:txBody>
          <a:bodyPr/>
          <a:lstStyle/>
          <a:p>
            <a:r>
              <a:rPr lang="en-US" dirty="0"/>
              <a:t>FPTP results are often unfair</a:t>
            </a:r>
          </a:p>
        </p:txBody>
      </p:sp>
      <p:sp>
        <p:nvSpPr>
          <p:cNvPr id="4" name="Slide Number Placeholder 3"/>
          <p:cNvSpPr>
            <a:spLocks noGrp="1"/>
          </p:cNvSpPr>
          <p:nvPr>
            <p:ph type="sldNum" sz="quarter" idx="10"/>
          </p:nvPr>
        </p:nvSpPr>
        <p:spPr/>
        <p:txBody>
          <a:bodyPr/>
          <a:lstStyle/>
          <a:p>
            <a:fld id="{6C230266-32F6-FD4F-A2FF-25FE69ECF62C}" type="slidenum">
              <a:rPr lang="en-US" smtClean="0"/>
              <a:pPr/>
              <a:t>15</a:t>
            </a:fld>
            <a:endParaRPr lang="en-US"/>
          </a:p>
        </p:txBody>
      </p:sp>
      <p:sp>
        <p:nvSpPr>
          <p:cNvPr id="19" name="Oval 18"/>
          <p:cNvSpPr/>
          <p:nvPr/>
        </p:nvSpPr>
        <p:spPr bwMode="auto">
          <a:xfrm>
            <a:off x="5892800" y="7315200"/>
            <a:ext cx="1981200" cy="1447800"/>
          </a:xfrm>
          <a:prstGeom prst="ellipse">
            <a:avLst/>
          </a:prstGeom>
          <a:noFill/>
          <a:ln w="444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1" name="Straight Arrow Connector 20"/>
          <p:cNvCxnSpPr>
            <a:stCxn id="19" idx="7"/>
          </p:cNvCxnSpPr>
          <p:nvPr/>
        </p:nvCxnSpPr>
        <p:spPr bwMode="auto">
          <a:xfrm flipV="1">
            <a:off x="7583860" y="6304240"/>
            <a:ext cx="1128340" cy="1222985"/>
          </a:xfrm>
          <a:prstGeom prst="straightConnector1">
            <a:avLst/>
          </a:prstGeom>
          <a:blipFill dpi="0" rotWithShape="0">
            <a:blip r:embed="rId4"/>
            <a:srcRect/>
            <a:tile tx="0" ty="0" sx="100000" sy="100000" flip="none" algn="tl"/>
          </a:blipFill>
          <a:ln w="44450" cap="flat" cmpd="sng" algn="ctr">
            <a:solidFill>
              <a:srgbClr val="000000"/>
            </a:solidFill>
            <a:prstDash val="solid"/>
            <a:round/>
            <a:headEnd type="triangle" w="lg" len="lg"/>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8407400" y="5829300"/>
            <a:ext cx="3669595" cy="738664"/>
          </a:xfrm>
          <a:prstGeom prst="rect">
            <a:avLst/>
          </a:prstGeom>
          <a:noFill/>
        </p:spPr>
        <p:txBody>
          <a:bodyPr wrap="none" rtlCol="0">
            <a:spAutoFit/>
          </a:bodyPr>
          <a:lstStyle/>
          <a:p>
            <a:r>
              <a:rPr lang="en-US" dirty="0"/>
              <a:t>“</a:t>
            </a:r>
            <a:r>
              <a:rPr lang="en-US"/>
              <a:t>False Majority”</a:t>
            </a:r>
          </a:p>
        </p:txBody>
      </p:sp>
    </p:spTree>
    <p:extLst>
      <p:ext uri="{BB962C8B-B14F-4D97-AF65-F5344CB8AC3E}">
        <p14:creationId xmlns:p14="http://schemas.microsoft.com/office/powerpoint/2010/main" val="1987499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a:blip r:embed="rId3"/>
          <a:stretch>
            <a:fillRect/>
          </a:stretch>
        </p:blipFill>
        <p:spPr>
          <a:xfrm>
            <a:off x="685800" y="2286000"/>
            <a:ext cx="11658600" cy="7086600"/>
          </a:xfrm>
          <a:prstGeom prst="rect">
            <a:avLst/>
          </a:prstGeom>
        </p:spPr>
      </p:pic>
      <p:sp>
        <p:nvSpPr>
          <p:cNvPr id="2" name="Title 1"/>
          <p:cNvSpPr>
            <a:spLocks noGrp="1"/>
          </p:cNvSpPr>
          <p:nvPr>
            <p:ph type="title"/>
          </p:nvPr>
        </p:nvSpPr>
        <p:spPr/>
        <p:txBody>
          <a:bodyPr/>
          <a:lstStyle/>
          <a:p>
            <a:r>
              <a:rPr lang="en-US" dirty="0"/>
              <a:t>FPTP results are often unfair</a:t>
            </a:r>
          </a:p>
        </p:txBody>
      </p:sp>
      <p:sp>
        <p:nvSpPr>
          <p:cNvPr id="4" name="Slide Number Placeholder 3"/>
          <p:cNvSpPr>
            <a:spLocks noGrp="1"/>
          </p:cNvSpPr>
          <p:nvPr>
            <p:ph type="sldNum" sz="quarter" idx="10"/>
          </p:nvPr>
        </p:nvSpPr>
        <p:spPr/>
        <p:txBody>
          <a:bodyPr/>
          <a:lstStyle/>
          <a:p>
            <a:fld id="{6C230266-32F6-FD4F-A2FF-25FE69ECF62C}" type="slidenum">
              <a:rPr lang="en-US" smtClean="0"/>
              <a:pPr/>
              <a:t>16</a:t>
            </a:fld>
            <a:endParaRPr lang="en-US"/>
          </a:p>
        </p:txBody>
      </p:sp>
      <p:sp>
        <p:nvSpPr>
          <p:cNvPr id="19" name="Oval 18"/>
          <p:cNvSpPr/>
          <p:nvPr/>
        </p:nvSpPr>
        <p:spPr bwMode="auto">
          <a:xfrm>
            <a:off x="5892800" y="7315200"/>
            <a:ext cx="1981200" cy="1447800"/>
          </a:xfrm>
          <a:prstGeom prst="ellipse">
            <a:avLst/>
          </a:prstGeom>
          <a:noFill/>
          <a:ln w="4445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1" name="Straight Arrow Connector 20"/>
          <p:cNvCxnSpPr>
            <a:stCxn id="19" idx="7"/>
          </p:cNvCxnSpPr>
          <p:nvPr/>
        </p:nvCxnSpPr>
        <p:spPr bwMode="auto">
          <a:xfrm flipV="1">
            <a:off x="7583860" y="6304240"/>
            <a:ext cx="1128340" cy="1222985"/>
          </a:xfrm>
          <a:prstGeom prst="straightConnector1">
            <a:avLst/>
          </a:prstGeom>
          <a:blipFill dpi="0" rotWithShape="0">
            <a:blip r:embed="rId4"/>
            <a:srcRect/>
            <a:tile tx="0" ty="0" sx="100000" sy="100000" flip="none" algn="tl"/>
          </a:blipFill>
          <a:ln w="44450" cap="flat" cmpd="sng" algn="ctr">
            <a:solidFill>
              <a:srgbClr val="000000"/>
            </a:solidFill>
            <a:prstDash val="solid"/>
            <a:round/>
            <a:headEnd type="triangle" w="lg" len="lg"/>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8407400" y="5829300"/>
            <a:ext cx="3669595" cy="738664"/>
          </a:xfrm>
          <a:prstGeom prst="rect">
            <a:avLst/>
          </a:prstGeom>
          <a:noFill/>
        </p:spPr>
        <p:txBody>
          <a:bodyPr wrap="none" rtlCol="0">
            <a:spAutoFit/>
          </a:bodyPr>
          <a:lstStyle/>
          <a:p>
            <a:r>
              <a:rPr lang="en-US" dirty="0"/>
              <a:t>“</a:t>
            </a:r>
            <a:r>
              <a:rPr lang="en-US"/>
              <a:t>False Majority”</a:t>
            </a:r>
          </a:p>
        </p:txBody>
      </p:sp>
    </p:spTree>
    <p:extLst>
      <p:ext uri="{BB962C8B-B14F-4D97-AF65-F5344CB8AC3E}">
        <p14:creationId xmlns:p14="http://schemas.microsoft.com/office/powerpoint/2010/main" val="42028426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FPTP false majorities are common</a:t>
            </a:r>
          </a:p>
        </p:txBody>
      </p:sp>
      <p:sp>
        <p:nvSpPr>
          <p:cNvPr id="3" name="Slide Number Placeholder 2"/>
          <p:cNvSpPr>
            <a:spLocks noGrp="1"/>
          </p:cNvSpPr>
          <p:nvPr>
            <p:ph type="sldNum" sz="quarter" idx="10"/>
          </p:nvPr>
        </p:nvSpPr>
        <p:spPr/>
        <p:txBody>
          <a:bodyPr/>
          <a:lstStyle/>
          <a:p>
            <a:fld id="{36527A12-DBEE-A342-9DBF-9AA126D2E720}" type="slidenum">
              <a:rPr lang="en-US" smtClean="0"/>
              <a:pPr/>
              <a:t>17</a:t>
            </a:fld>
            <a:endParaRPr lang="en-US"/>
          </a:p>
        </p:txBody>
      </p:sp>
      <p:pic>
        <p:nvPicPr>
          <p:cNvPr id="4" name="Picture 3"/>
          <p:cNvPicPr>
            <a:picLocks/>
          </p:cNvPicPr>
          <p:nvPr/>
        </p:nvPicPr>
        <p:blipFill>
          <a:blip r:embed="rId3"/>
          <a:stretch>
            <a:fillRect/>
          </a:stretch>
        </p:blipFill>
        <p:spPr>
          <a:xfrm>
            <a:off x="685800" y="2286000"/>
            <a:ext cx="11658600" cy="7086600"/>
          </a:xfrm>
          <a:prstGeom prst="rect">
            <a:avLst/>
          </a:prstGeom>
        </p:spPr>
      </p:pic>
    </p:spTree>
    <p:extLst>
      <p:ext uri="{BB962C8B-B14F-4D97-AF65-F5344CB8AC3E}">
        <p14:creationId xmlns:p14="http://schemas.microsoft.com/office/powerpoint/2010/main" val="2912578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can be really unfair</a:t>
            </a:r>
          </a:p>
        </p:txBody>
      </p:sp>
      <p:sp>
        <p:nvSpPr>
          <p:cNvPr id="4" name="Slide Number Placeholder 3"/>
          <p:cNvSpPr>
            <a:spLocks noGrp="1"/>
          </p:cNvSpPr>
          <p:nvPr>
            <p:ph type="sldNum" sz="quarter" idx="10"/>
          </p:nvPr>
        </p:nvSpPr>
        <p:spPr/>
        <p:txBody>
          <a:bodyPr/>
          <a:lstStyle/>
          <a:p>
            <a:fld id="{6C230266-32F6-FD4F-A2FF-25FE69ECF62C}" type="slidenum">
              <a:rPr lang="en-US" smtClean="0"/>
              <a:pPr/>
              <a:t>18</a:t>
            </a:fld>
            <a:endParaRPr lang="en-US"/>
          </a:p>
        </p:txBody>
      </p:sp>
      <p:pic>
        <p:nvPicPr>
          <p:cNvPr id="5" name="Picture 4"/>
          <p:cNvPicPr>
            <a:picLocks/>
          </p:cNvPicPr>
          <p:nvPr/>
        </p:nvPicPr>
        <p:blipFill>
          <a:blip r:embed="rId3"/>
          <a:stretch>
            <a:fillRect/>
          </a:stretch>
        </p:blipFill>
        <p:spPr>
          <a:xfrm>
            <a:off x="685800" y="2286000"/>
            <a:ext cx="11658600" cy="7086600"/>
          </a:xfrm>
          <a:prstGeom prst="rect">
            <a:avLst/>
          </a:prstGeom>
        </p:spPr>
      </p:pic>
    </p:spTree>
    <p:extLst>
      <p:ext uri="{BB962C8B-B14F-4D97-AF65-F5344CB8AC3E}">
        <p14:creationId xmlns:p14="http://schemas.microsoft.com/office/powerpoint/2010/main" val="9066685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magnifies regional differences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19</a:t>
            </a:fld>
            <a:endParaRPr lang="en-US"/>
          </a:p>
        </p:txBody>
      </p:sp>
      <p:pic>
        <p:nvPicPr>
          <p:cNvPr id="3" name="Picture 2"/>
          <p:cNvPicPr>
            <a:picLocks/>
          </p:cNvPicPr>
          <p:nvPr/>
        </p:nvPicPr>
        <p:blipFill>
          <a:blip r:embed="rId3"/>
          <a:stretch>
            <a:fillRect/>
          </a:stretch>
        </p:blipFill>
        <p:spPr>
          <a:xfrm>
            <a:off x="685800" y="2286000"/>
            <a:ext cx="11658600" cy="7086600"/>
          </a:xfrm>
          <a:prstGeom prst="rect">
            <a:avLst/>
          </a:prstGeom>
        </p:spPr>
      </p:pic>
    </p:spTree>
    <p:extLst>
      <p:ext uri="{BB962C8B-B14F-4D97-AF65-F5344CB8AC3E}">
        <p14:creationId xmlns:p14="http://schemas.microsoft.com/office/powerpoint/2010/main" val="12170568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What are appropriate electoral reform principles?</a:t>
            </a:r>
          </a:p>
          <a:p>
            <a:r>
              <a:rPr lang="en-US" dirty="0"/>
              <a:t>Which electoral systems are other countries using?</a:t>
            </a:r>
          </a:p>
          <a:p>
            <a:r>
              <a:rPr lang="en-US" dirty="0"/>
              <a:t>How do these electoral systems work?</a:t>
            </a:r>
          </a:p>
          <a:p>
            <a:r>
              <a:rPr lang="en-US" dirty="0"/>
              <a:t>Do these systems deliver on the principles?</a:t>
            </a:r>
          </a:p>
          <a:p>
            <a:r>
              <a:rPr lang="en-US" dirty="0"/>
              <a:t>Questions and Responses</a:t>
            </a:r>
          </a:p>
          <a:p>
            <a:r>
              <a:rPr lang="en-US" dirty="0"/>
              <a:t>Where to find more information</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a:t>
            </a:fld>
            <a:endParaRPr lang="en-US"/>
          </a:p>
        </p:txBody>
      </p:sp>
    </p:spTree>
    <p:extLst>
      <p:ext uri="{BB962C8B-B14F-4D97-AF65-F5344CB8AC3E}">
        <p14:creationId xmlns:p14="http://schemas.microsoft.com/office/powerpoint/2010/main" val="4119246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FPTP tends to elect few women </a:t>
            </a:r>
          </a:p>
        </p:txBody>
      </p:sp>
      <p:sp>
        <p:nvSpPr>
          <p:cNvPr id="3" name="Slide Number Placeholder 2"/>
          <p:cNvSpPr>
            <a:spLocks noGrp="1"/>
          </p:cNvSpPr>
          <p:nvPr>
            <p:ph type="sldNum" sz="quarter" idx="10"/>
          </p:nvPr>
        </p:nvSpPr>
        <p:spPr/>
        <p:txBody>
          <a:bodyPr/>
          <a:lstStyle/>
          <a:p>
            <a:fld id="{36527A12-DBEE-A342-9DBF-9AA126D2E720}" type="slidenum">
              <a:rPr lang="en-US" smtClean="0"/>
              <a:pPr/>
              <a:t>20</a:t>
            </a:fld>
            <a:endParaRPr lang="en-US"/>
          </a:p>
        </p:txBody>
      </p:sp>
      <p:pic>
        <p:nvPicPr>
          <p:cNvPr id="4" name="Picture 3"/>
          <p:cNvPicPr>
            <a:picLocks noChangeAspect="1"/>
          </p:cNvPicPr>
          <p:nvPr/>
        </p:nvPicPr>
        <p:blipFill>
          <a:blip r:embed="rId3"/>
          <a:stretch>
            <a:fillRect/>
          </a:stretch>
        </p:blipFill>
        <p:spPr>
          <a:xfrm>
            <a:off x="685800" y="2286000"/>
            <a:ext cx="11671300" cy="7086600"/>
          </a:xfrm>
          <a:prstGeom prst="rect">
            <a:avLst/>
          </a:prstGeom>
        </p:spPr>
      </p:pic>
    </p:spTree>
    <p:extLst>
      <p:ext uri="{BB962C8B-B14F-4D97-AF65-F5344CB8AC3E}">
        <p14:creationId xmlns:p14="http://schemas.microsoft.com/office/powerpoint/2010/main" val="5989190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Like-minded MPs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21</a:t>
            </a:fld>
            <a:endParaRPr lang="en-US"/>
          </a:p>
        </p:txBody>
      </p:sp>
      <p:sp>
        <p:nvSpPr>
          <p:cNvPr id="13" name="TextBox 12"/>
          <p:cNvSpPr txBox="1"/>
          <p:nvPr/>
        </p:nvSpPr>
        <p:spPr>
          <a:xfrm>
            <a:off x="9690100" y="8845034"/>
            <a:ext cx="2667000" cy="369332"/>
          </a:xfrm>
          <a:prstGeom prst="rect">
            <a:avLst/>
          </a:prstGeom>
          <a:noFill/>
        </p:spPr>
        <p:txBody>
          <a:bodyPr wrap="square" rtlCol="0">
            <a:spAutoFit/>
          </a:bodyPr>
          <a:lstStyle/>
          <a:p>
            <a:r>
              <a:rPr lang="en-US" sz="1800" dirty="0"/>
              <a:t>2015 Federal Election</a:t>
            </a:r>
          </a:p>
        </p:txBody>
      </p:sp>
      <p:pic>
        <p:nvPicPr>
          <p:cNvPr id="3" name="Picture 2"/>
          <p:cNvPicPr>
            <a:picLocks noChangeAspect="1"/>
          </p:cNvPicPr>
          <p:nvPr/>
        </p:nvPicPr>
        <p:blipFill>
          <a:blip r:embed="rId3"/>
          <a:stretch>
            <a:fillRect/>
          </a:stretch>
        </p:blipFill>
        <p:spPr>
          <a:xfrm>
            <a:off x="673100" y="2286000"/>
            <a:ext cx="11658600" cy="7099300"/>
          </a:xfrm>
          <a:prstGeom prst="rect">
            <a:avLst/>
          </a:prstGeom>
        </p:spPr>
      </p:pic>
    </p:spTree>
    <p:extLst>
      <p:ext uri="{BB962C8B-B14F-4D97-AF65-F5344CB8AC3E}">
        <p14:creationId xmlns:p14="http://schemas.microsoft.com/office/powerpoint/2010/main" val="109518188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FPTP: Elections since WWII</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22</a:t>
            </a:fld>
            <a:endParaRPr lang="en-US"/>
          </a:p>
        </p:txBody>
      </p:sp>
      <p:sp>
        <p:nvSpPr>
          <p:cNvPr id="6" name="TextBox 5"/>
          <p:cNvSpPr txBox="1"/>
          <p:nvPr/>
        </p:nvSpPr>
        <p:spPr>
          <a:xfrm>
            <a:off x="987517" y="2373868"/>
            <a:ext cx="3076483" cy="738664"/>
          </a:xfrm>
          <a:prstGeom prst="rect">
            <a:avLst/>
          </a:prstGeom>
          <a:noFill/>
        </p:spPr>
        <p:txBody>
          <a:bodyPr wrap="none" rtlCol="0">
            <a:spAutoFit/>
          </a:bodyPr>
          <a:lstStyle/>
          <a:p>
            <a:pPr algn="r"/>
            <a:r>
              <a:rPr lang="en-US" dirty="0">
                <a:solidFill>
                  <a:schemeClr val="tx1"/>
                </a:solidFill>
              </a:rPr>
              <a:t>Canada  </a:t>
            </a:r>
            <a:r>
              <a:rPr lang="en-US" sz="2800" dirty="0">
                <a:solidFill>
                  <a:schemeClr val="tx1"/>
                </a:solidFill>
              </a:rPr>
              <a:t>(FPTP)</a:t>
            </a:r>
          </a:p>
        </p:txBody>
      </p:sp>
      <p:sp>
        <p:nvSpPr>
          <p:cNvPr id="7" name="TextBox 6"/>
          <p:cNvSpPr txBox="1"/>
          <p:nvPr/>
        </p:nvSpPr>
        <p:spPr>
          <a:xfrm>
            <a:off x="1613841" y="3537161"/>
            <a:ext cx="2450159" cy="738664"/>
          </a:xfrm>
          <a:prstGeom prst="rect">
            <a:avLst/>
          </a:prstGeom>
          <a:noFill/>
        </p:spPr>
        <p:txBody>
          <a:bodyPr wrap="none" rtlCol="0">
            <a:spAutoFit/>
          </a:bodyPr>
          <a:lstStyle/>
          <a:p>
            <a:pPr algn="r"/>
            <a:r>
              <a:rPr lang="en-US" dirty="0">
                <a:solidFill>
                  <a:schemeClr val="tx1"/>
                </a:solidFill>
              </a:rPr>
              <a:t>Ireland </a:t>
            </a:r>
            <a:r>
              <a:rPr lang="en-US" sz="2800" dirty="0">
                <a:solidFill>
                  <a:schemeClr val="tx1"/>
                </a:solidFill>
              </a:rPr>
              <a:t>(PR)</a:t>
            </a:r>
            <a:endParaRPr lang="en-US" dirty="0">
              <a:solidFill>
                <a:schemeClr val="tx1"/>
              </a:solidFill>
            </a:endParaRPr>
          </a:p>
        </p:txBody>
      </p:sp>
      <p:sp>
        <p:nvSpPr>
          <p:cNvPr id="8" name="TextBox 7"/>
          <p:cNvSpPr txBox="1"/>
          <p:nvPr/>
        </p:nvSpPr>
        <p:spPr>
          <a:xfrm>
            <a:off x="942184" y="4700454"/>
            <a:ext cx="3121816" cy="738664"/>
          </a:xfrm>
          <a:prstGeom prst="rect">
            <a:avLst/>
          </a:prstGeom>
          <a:noFill/>
        </p:spPr>
        <p:txBody>
          <a:bodyPr wrap="none" rtlCol="0">
            <a:spAutoFit/>
          </a:bodyPr>
          <a:lstStyle/>
          <a:p>
            <a:pPr algn="r"/>
            <a:r>
              <a:rPr lang="en-US" dirty="0">
                <a:solidFill>
                  <a:schemeClr val="tx1"/>
                </a:solidFill>
              </a:rPr>
              <a:t>Germany  </a:t>
            </a:r>
            <a:r>
              <a:rPr lang="en-US" sz="2800" dirty="0">
                <a:solidFill>
                  <a:schemeClr val="tx1"/>
                </a:solidFill>
              </a:rPr>
              <a:t>(PR)</a:t>
            </a:r>
          </a:p>
        </p:txBody>
      </p:sp>
      <p:sp>
        <p:nvSpPr>
          <p:cNvPr id="9" name="TextBox 8"/>
          <p:cNvSpPr txBox="1"/>
          <p:nvPr/>
        </p:nvSpPr>
        <p:spPr>
          <a:xfrm>
            <a:off x="2986526" y="7027040"/>
            <a:ext cx="1077474" cy="738664"/>
          </a:xfrm>
          <a:prstGeom prst="rect">
            <a:avLst/>
          </a:prstGeom>
          <a:noFill/>
        </p:spPr>
        <p:txBody>
          <a:bodyPr wrap="none" rtlCol="0">
            <a:spAutoFit/>
          </a:bodyPr>
          <a:lstStyle/>
          <a:p>
            <a:pPr algn="r"/>
            <a:r>
              <a:rPr lang="en-US" dirty="0">
                <a:solidFill>
                  <a:schemeClr val="tx1"/>
                </a:solidFill>
              </a:rPr>
              <a:t>Italy</a:t>
            </a:r>
            <a:endParaRPr lang="en-US" sz="2800" dirty="0">
              <a:solidFill>
                <a:schemeClr val="tx1"/>
              </a:solidFill>
            </a:endParaRPr>
          </a:p>
        </p:txBody>
      </p:sp>
      <p:sp>
        <p:nvSpPr>
          <p:cNvPr id="10" name="Rectangle 9"/>
          <p:cNvSpPr/>
          <p:nvPr/>
        </p:nvSpPr>
        <p:spPr bwMode="auto">
          <a:xfrm>
            <a:off x="4566653" y="2362200"/>
            <a:ext cx="7315200" cy="914400"/>
          </a:xfrm>
          <a:prstGeom prst="rect">
            <a:avLst/>
          </a:prstGeom>
          <a:solidFill>
            <a:srgbClr val="FFC0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4566652" y="3505200"/>
            <a:ext cx="6309360" cy="914400"/>
          </a:xfrm>
          <a:prstGeom prst="rect">
            <a:avLst/>
          </a:prstGeom>
          <a:solidFill>
            <a:srgbClr val="FFC0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4535906" y="4648200"/>
            <a:ext cx="5980176" cy="914400"/>
          </a:xfrm>
          <a:prstGeom prst="rect">
            <a:avLst/>
          </a:prstGeom>
          <a:solidFill>
            <a:srgbClr val="FFC0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4505159" y="6934200"/>
            <a:ext cx="5650992" cy="914400"/>
          </a:xfrm>
          <a:prstGeom prst="rect">
            <a:avLst/>
          </a:prstGeom>
          <a:solidFill>
            <a:srgbClr val="FFC0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10860506" y="2438400"/>
            <a:ext cx="990600" cy="738664"/>
          </a:xfrm>
          <a:prstGeom prst="rect">
            <a:avLst/>
          </a:prstGeom>
          <a:noFill/>
        </p:spPr>
        <p:txBody>
          <a:bodyPr wrap="square" rtlCol="0">
            <a:spAutoFit/>
          </a:bodyPr>
          <a:lstStyle/>
          <a:p>
            <a:r>
              <a:rPr lang="en-US" dirty="0"/>
              <a:t>22</a:t>
            </a:r>
          </a:p>
        </p:txBody>
      </p:sp>
      <p:sp>
        <p:nvSpPr>
          <p:cNvPr id="15" name="TextBox 14"/>
          <p:cNvSpPr txBox="1"/>
          <p:nvPr/>
        </p:nvSpPr>
        <p:spPr>
          <a:xfrm>
            <a:off x="9931400" y="3581400"/>
            <a:ext cx="990600" cy="738664"/>
          </a:xfrm>
          <a:prstGeom prst="rect">
            <a:avLst/>
          </a:prstGeom>
          <a:noFill/>
        </p:spPr>
        <p:txBody>
          <a:bodyPr wrap="square" rtlCol="0">
            <a:spAutoFit/>
          </a:bodyPr>
          <a:lstStyle/>
          <a:p>
            <a:r>
              <a:rPr lang="en-US" dirty="0"/>
              <a:t>19</a:t>
            </a:r>
          </a:p>
        </p:txBody>
      </p:sp>
      <p:sp>
        <p:nvSpPr>
          <p:cNvPr id="16" name="TextBox 15"/>
          <p:cNvSpPr txBox="1"/>
          <p:nvPr/>
        </p:nvSpPr>
        <p:spPr>
          <a:xfrm>
            <a:off x="9448107" y="4736068"/>
            <a:ext cx="990600" cy="738664"/>
          </a:xfrm>
          <a:prstGeom prst="rect">
            <a:avLst/>
          </a:prstGeom>
          <a:noFill/>
        </p:spPr>
        <p:txBody>
          <a:bodyPr wrap="square" rtlCol="0">
            <a:spAutoFit/>
          </a:bodyPr>
          <a:lstStyle/>
          <a:p>
            <a:r>
              <a:rPr lang="en-US" dirty="0"/>
              <a:t>18</a:t>
            </a:r>
          </a:p>
        </p:txBody>
      </p:sp>
      <p:sp>
        <p:nvSpPr>
          <p:cNvPr id="17" name="TextBox 16"/>
          <p:cNvSpPr txBox="1"/>
          <p:nvPr/>
        </p:nvSpPr>
        <p:spPr>
          <a:xfrm>
            <a:off x="9165551" y="7022068"/>
            <a:ext cx="990600" cy="738664"/>
          </a:xfrm>
          <a:prstGeom prst="rect">
            <a:avLst/>
          </a:prstGeom>
          <a:noFill/>
        </p:spPr>
        <p:txBody>
          <a:bodyPr wrap="square" rtlCol="0">
            <a:spAutoFit/>
          </a:bodyPr>
          <a:lstStyle/>
          <a:p>
            <a:r>
              <a:rPr lang="en-US" dirty="0"/>
              <a:t>17</a:t>
            </a:r>
          </a:p>
        </p:txBody>
      </p:sp>
      <p:sp>
        <p:nvSpPr>
          <p:cNvPr id="18" name="TextBox 17"/>
          <p:cNvSpPr txBox="1"/>
          <p:nvPr/>
        </p:nvSpPr>
        <p:spPr>
          <a:xfrm>
            <a:off x="400528" y="5863747"/>
            <a:ext cx="3632725" cy="738664"/>
          </a:xfrm>
          <a:prstGeom prst="rect">
            <a:avLst/>
          </a:prstGeom>
          <a:noFill/>
        </p:spPr>
        <p:txBody>
          <a:bodyPr wrap="none" rtlCol="0">
            <a:spAutoFit/>
          </a:bodyPr>
          <a:lstStyle/>
          <a:p>
            <a:pPr algn="r"/>
            <a:r>
              <a:rPr lang="en-US" dirty="0">
                <a:solidFill>
                  <a:schemeClr val="tx1"/>
                </a:solidFill>
              </a:rPr>
              <a:t>Switzerland  </a:t>
            </a:r>
            <a:r>
              <a:rPr lang="en-US" sz="2800" dirty="0">
                <a:solidFill>
                  <a:schemeClr val="tx1"/>
                </a:solidFill>
              </a:rPr>
              <a:t>(PR)</a:t>
            </a:r>
          </a:p>
        </p:txBody>
      </p:sp>
      <p:sp>
        <p:nvSpPr>
          <p:cNvPr id="19" name="Rectangle 18"/>
          <p:cNvSpPr/>
          <p:nvPr/>
        </p:nvSpPr>
        <p:spPr bwMode="auto">
          <a:xfrm>
            <a:off x="4505159" y="5791200"/>
            <a:ext cx="5980176" cy="914400"/>
          </a:xfrm>
          <a:prstGeom prst="rect">
            <a:avLst/>
          </a:prstGeom>
          <a:solidFill>
            <a:srgbClr val="FFC0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TextBox 19"/>
          <p:cNvSpPr txBox="1"/>
          <p:nvPr/>
        </p:nvSpPr>
        <p:spPr>
          <a:xfrm>
            <a:off x="9459977" y="5879068"/>
            <a:ext cx="990600" cy="738664"/>
          </a:xfrm>
          <a:prstGeom prst="rect">
            <a:avLst/>
          </a:prstGeom>
          <a:noFill/>
        </p:spPr>
        <p:txBody>
          <a:bodyPr wrap="square" rtlCol="0">
            <a:spAutoFit/>
          </a:bodyPr>
          <a:lstStyle/>
          <a:p>
            <a:r>
              <a:rPr lang="en-US" dirty="0"/>
              <a:t>18</a:t>
            </a:r>
          </a:p>
        </p:txBody>
      </p:sp>
      <p:sp>
        <p:nvSpPr>
          <p:cNvPr id="2" name="TextBox 1"/>
          <p:cNvSpPr txBox="1"/>
          <p:nvPr/>
        </p:nvSpPr>
        <p:spPr>
          <a:xfrm>
            <a:off x="400528" y="8153400"/>
            <a:ext cx="11981972" cy="1323439"/>
          </a:xfrm>
          <a:prstGeom prst="rect">
            <a:avLst/>
          </a:prstGeom>
          <a:noFill/>
        </p:spPr>
        <p:txBody>
          <a:bodyPr wrap="square" rtlCol="0">
            <a:spAutoFit/>
          </a:bodyPr>
          <a:lstStyle/>
          <a:p>
            <a:r>
              <a:rPr lang="en-US" sz="4000" dirty="0">
                <a:solidFill>
                  <a:schemeClr val="tx1"/>
                </a:solidFill>
              </a:rPr>
              <a:t>Pilon: 1945-1998 FPTP countries averaged 16.7 elections;  PR countries averaged 16.0.</a:t>
            </a:r>
          </a:p>
        </p:txBody>
      </p:sp>
    </p:spTree>
    <p:extLst>
      <p:ext uri="{BB962C8B-B14F-4D97-AF65-F5344CB8AC3E}">
        <p14:creationId xmlns:p14="http://schemas.microsoft.com/office/powerpoint/2010/main" val="517999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13" grpId="0" animBg="1"/>
      <p:bldP spid="14" grpId="0"/>
      <p:bldP spid="15" grpId="0"/>
      <p:bldP spid="16" grpId="0"/>
      <p:bldP spid="17" grpId="0"/>
      <p:bldP spid="18" grpId="0"/>
      <p:bldP spid="19" grpId="0" animBg="1"/>
      <p:bldP spid="2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Policy Lurch</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23</a:t>
            </a:fld>
            <a:endParaRPr lang="en-US"/>
          </a:p>
        </p:txBody>
      </p:sp>
      <p:pic>
        <p:nvPicPr>
          <p:cNvPr id="8" name="Picture 7"/>
          <p:cNvPicPr>
            <a:picLocks noChangeAspect="1"/>
          </p:cNvPicPr>
          <p:nvPr/>
        </p:nvPicPr>
        <p:blipFill>
          <a:blip r:embed="rId3"/>
          <a:stretch>
            <a:fillRect/>
          </a:stretch>
        </p:blipFill>
        <p:spPr>
          <a:xfrm>
            <a:off x="101600" y="2422218"/>
            <a:ext cx="6400800" cy="1772264"/>
          </a:xfrm>
          <a:prstGeom prst="rect">
            <a:avLst/>
          </a:prstGeom>
        </p:spPr>
      </p:pic>
      <p:pic>
        <p:nvPicPr>
          <p:cNvPr id="9" name="Picture 8"/>
          <p:cNvPicPr>
            <a:picLocks noChangeAspect="1"/>
          </p:cNvPicPr>
          <p:nvPr/>
        </p:nvPicPr>
        <p:blipFill>
          <a:blip r:embed="rId4"/>
          <a:stretch>
            <a:fillRect/>
          </a:stretch>
        </p:blipFill>
        <p:spPr>
          <a:xfrm>
            <a:off x="1930400" y="4559300"/>
            <a:ext cx="6400800" cy="1772265"/>
          </a:xfrm>
          <a:prstGeom prst="rect">
            <a:avLst/>
          </a:prstGeom>
        </p:spPr>
      </p:pic>
      <p:pic>
        <p:nvPicPr>
          <p:cNvPr id="10" name="Picture 9"/>
          <p:cNvPicPr>
            <a:picLocks noChangeAspect="1"/>
          </p:cNvPicPr>
          <p:nvPr/>
        </p:nvPicPr>
        <p:blipFill>
          <a:blip r:embed="rId5"/>
          <a:stretch>
            <a:fillRect/>
          </a:stretch>
        </p:blipFill>
        <p:spPr>
          <a:xfrm>
            <a:off x="6329778" y="5921375"/>
            <a:ext cx="6400800" cy="1772265"/>
          </a:xfrm>
          <a:prstGeom prst="rect">
            <a:avLst/>
          </a:prstGeom>
        </p:spPr>
      </p:pic>
      <p:pic>
        <p:nvPicPr>
          <p:cNvPr id="11" name="Picture 10"/>
          <p:cNvPicPr>
            <a:picLocks noChangeAspect="1"/>
          </p:cNvPicPr>
          <p:nvPr/>
        </p:nvPicPr>
        <p:blipFill>
          <a:blip r:embed="rId6"/>
          <a:stretch>
            <a:fillRect/>
          </a:stretch>
        </p:blipFill>
        <p:spPr>
          <a:xfrm>
            <a:off x="777287" y="7229475"/>
            <a:ext cx="6400800" cy="1772265"/>
          </a:xfrm>
          <a:prstGeom prst="rect">
            <a:avLst/>
          </a:prstGeom>
        </p:spPr>
      </p:pic>
      <p:pic>
        <p:nvPicPr>
          <p:cNvPr id="12" name="Picture 11"/>
          <p:cNvPicPr>
            <a:picLocks noChangeAspect="1"/>
          </p:cNvPicPr>
          <p:nvPr/>
        </p:nvPicPr>
        <p:blipFill>
          <a:blip r:embed="rId7"/>
          <a:stretch>
            <a:fillRect/>
          </a:stretch>
        </p:blipFill>
        <p:spPr>
          <a:xfrm>
            <a:off x="6502400" y="3067050"/>
            <a:ext cx="6400800" cy="1772265"/>
          </a:xfrm>
          <a:prstGeom prst="rect">
            <a:avLst/>
          </a:prstGeom>
        </p:spPr>
      </p:pic>
    </p:spTree>
    <p:extLst>
      <p:ext uri="{BB962C8B-B14F-4D97-AF65-F5344CB8AC3E}">
        <p14:creationId xmlns:p14="http://schemas.microsoft.com/office/powerpoint/2010/main" val="431260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25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24</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99216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12" grpId="0" animBg="1"/>
      <p:bldP spid="16" grpId="0" animBg="1"/>
      <p:bldP spid="40" grpId="0" animBg="1"/>
      <p:bldP spid="39" grpId="0" animBg="1"/>
      <p:bldP spid="13" grpId="0" animBg="1"/>
      <p:bldP spid="41" grpId="0" animBg="1"/>
      <p:bldP spid="42" grpId="0" animBg="1"/>
      <p:bldP spid="14" grpId="0" animBg="1"/>
      <p:bldP spid="28" grpId="0" animBg="1"/>
      <p:bldP spid="15"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144435" y="2815336"/>
            <a:ext cx="2997200" cy="5105400"/>
          </a:xfrm>
          <a:prstGeom prst="rect">
            <a:avLst/>
          </a:prstGeom>
        </p:spPr>
      </p:pic>
      <p:sp>
        <p:nvSpPr>
          <p:cNvPr id="2" name="Title 1"/>
          <p:cNvSpPr>
            <a:spLocks noGrp="1"/>
          </p:cNvSpPr>
          <p:nvPr>
            <p:ph type="title"/>
          </p:nvPr>
        </p:nvSpPr>
        <p:spPr/>
        <p:txBody>
          <a:bodyPr/>
          <a:lstStyle/>
          <a:p>
            <a:r>
              <a:rPr lang="en-US" dirty="0"/>
              <a:t>Alternative Vote</a:t>
            </a:r>
          </a:p>
        </p:txBody>
      </p:sp>
      <p:sp>
        <p:nvSpPr>
          <p:cNvPr id="3" name="Content Placeholder 2"/>
          <p:cNvSpPr>
            <a:spLocks noGrp="1"/>
          </p:cNvSpPr>
          <p:nvPr>
            <p:ph idx="1"/>
          </p:nvPr>
        </p:nvSpPr>
        <p:spPr>
          <a:xfrm>
            <a:off x="228600" y="2171700"/>
            <a:ext cx="7874000" cy="7378700"/>
          </a:xfrm>
        </p:spPr>
        <p:txBody>
          <a:bodyPr/>
          <a:lstStyle/>
          <a:p>
            <a:r>
              <a:rPr lang="en-US" dirty="0"/>
              <a:t>Uses a ranked ballot</a:t>
            </a:r>
          </a:p>
          <a:p>
            <a:r>
              <a:rPr lang="en-US" dirty="0"/>
              <a:t>When counted, the candidate with the least votes is dropped and those ballots redistributed to the next ranked candidate.  Repeat until someone has 50%+1.</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25</a:t>
            </a:fld>
            <a:endParaRPr lang="en-US"/>
          </a:p>
        </p:txBody>
      </p:sp>
      <p:pic>
        <p:nvPicPr>
          <p:cNvPr id="5" name="Picture 4"/>
          <p:cNvPicPr>
            <a:picLocks noChangeAspect="1"/>
          </p:cNvPicPr>
          <p:nvPr/>
        </p:nvPicPr>
        <p:blipFill>
          <a:blip r:embed="rId4"/>
          <a:stretch>
            <a:fillRect/>
          </a:stretch>
        </p:blipFill>
        <p:spPr>
          <a:xfrm>
            <a:off x="8966200" y="2438400"/>
            <a:ext cx="2997200" cy="5105400"/>
          </a:xfrm>
          <a:prstGeom prst="rect">
            <a:avLst/>
          </a:prstGeom>
        </p:spPr>
      </p:pic>
      <p:pic>
        <p:nvPicPr>
          <p:cNvPr id="6" name="Picture 5"/>
          <p:cNvPicPr>
            <a:picLocks noChangeAspect="1"/>
          </p:cNvPicPr>
          <p:nvPr/>
        </p:nvPicPr>
        <p:blipFill>
          <a:blip r:embed="rId5"/>
          <a:stretch>
            <a:fillRect/>
          </a:stretch>
        </p:blipFill>
        <p:spPr>
          <a:xfrm>
            <a:off x="9626600" y="2193036"/>
            <a:ext cx="2997200" cy="5105400"/>
          </a:xfrm>
          <a:prstGeom prst="rect">
            <a:avLst/>
          </a:prstGeom>
        </p:spPr>
      </p:pic>
    </p:spTree>
    <p:extLst>
      <p:ext uri="{BB962C8B-B14F-4D97-AF65-F5344CB8AC3E}">
        <p14:creationId xmlns:p14="http://schemas.microsoft.com/office/powerpoint/2010/main" val="2005347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24224" y="7865504"/>
            <a:ext cx="2438400" cy="738664"/>
          </a:xfrm>
          <a:prstGeom prst="rect">
            <a:avLst/>
          </a:prstGeom>
          <a:noFill/>
        </p:spPr>
        <p:txBody>
          <a:bodyPr wrap="square" rtlCol="0">
            <a:spAutoFit/>
          </a:bodyPr>
          <a:lstStyle/>
          <a:p>
            <a:r>
              <a:rPr lang="en-US" dirty="0">
                <a:solidFill>
                  <a:schemeClr val="tx1"/>
                </a:solidFill>
              </a:rPr>
              <a:t>Con 48%</a:t>
            </a:r>
          </a:p>
        </p:txBody>
      </p:sp>
      <p:sp>
        <p:nvSpPr>
          <p:cNvPr id="55" name="TextBox 54"/>
          <p:cNvSpPr txBox="1"/>
          <p:nvPr/>
        </p:nvSpPr>
        <p:spPr>
          <a:xfrm>
            <a:off x="358984" y="6037729"/>
            <a:ext cx="2438400" cy="738664"/>
          </a:xfrm>
          <a:prstGeom prst="rect">
            <a:avLst/>
          </a:prstGeom>
          <a:noFill/>
        </p:spPr>
        <p:txBody>
          <a:bodyPr wrap="square" rtlCol="0">
            <a:spAutoFit/>
          </a:bodyPr>
          <a:lstStyle/>
          <a:p>
            <a:r>
              <a:rPr lang="en-US" dirty="0">
                <a:solidFill>
                  <a:schemeClr val="tx1"/>
                </a:solidFill>
              </a:rPr>
              <a:t>Con 40%</a:t>
            </a:r>
          </a:p>
        </p:txBody>
      </p:sp>
      <p:sp>
        <p:nvSpPr>
          <p:cNvPr id="56" name="TextBox 55"/>
          <p:cNvSpPr txBox="1"/>
          <p:nvPr/>
        </p:nvSpPr>
        <p:spPr>
          <a:xfrm>
            <a:off x="2918034" y="6037729"/>
            <a:ext cx="2438400" cy="738664"/>
          </a:xfrm>
          <a:prstGeom prst="rect">
            <a:avLst/>
          </a:prstGeom>
          <a:noFill/>
        </p:spPr>
        <p:txBody>
          <a:bodyPr wrap="square" rtlCol="0">
            <a:spAutoFit/>
          </a:bodyPr>
          <a:lstStyle/>
          <a:p>
            <a:r>
              <a:rPr lang="en-US" dirty="0">
                <a:solidFill>
                  <a:schemeClr val="tx1"/>
                </a:solidFill>
              </a:rPr>
              <a:t>NDP 29%</a:t>
            </a:r>
          </a:p>
        </p:txBody>
      </p:sp>
      <p:sp>
        <p:nvSpPr>
          <p:cNvPr id="57" name="TextBox 56"/>
          <p:cNvSpPr txBox="1"/>
          <p:nvPr/>
        </p:nvSpPr>
        <p:spPr>
          <a:xfrm>
            <a:off x="5477084" y="6037729"/>
            <a:ext cx="2438400" cy="738664"/>
          </a:xfrm>
          <a:prstGeom prst="rect">
            <a:avLst/>
          </a:prstGeom>
          <a:noFill/>
        </p:spPr>
        <p:txBody>
          <a:bodyPr wrap="square" rtlCol="0">
            <a:spAutoFit/>
          </a:bodyPr>
          <a:lstStyle/>
          <a:p>
            <a:r>
              <a:rPr lang="en-US" dirty="0">
                <a:solidFill>
                  <a:schemeClr val="tx1"/>
                </a:solidFill>
              </a:rPr>
              <a:t>Lib 31%</a:t>
            </a:r>
          </a:p>
        </p:txBody>
      </p:sp>
      <p:cxnSp>
        <p:nvCxnSpPr>
          <p:cNvPr id="71" name="Straight Arrow Connector 70"/>
          <p:cNvCxnSpPr>
            <a:stCxn id="56" idx="2"/>
            <a:endCxn id="68" idx="0"/>
          </p:cNvCxnSpPr>
          <p:nvPr/>
        </p:nvCxnSpPr>
        <p:spPr bwMode="auto">
          <a:xfrm flipH="1">
            <a:off x="1543424" y="6776393"/>
            <a:ext cx="2593810"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p:cNvCxnSpPr>
            <a:stCxn id="56" idx="2"/>
          </p:cNvCxnSpPr>
          <p:nvPr/>
        </p:nvCxnSpPr>
        <p:spPr bwMode="auto">
          <a:xfrm>
            <a:off x="4137234" y="6776393"/>
            <a:ext cx="1831766" cy="919807"/>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8" name="TextBox 77"/>
          <p:cNvSpPr txBox="1"/>
          <p:nvPr/>
        </p:nvSpPr>
        <p:spPr>
          <a:xfrm>
            <a:off x="5318296" y="6853337"/>
            <a:ext cx="872355" cy="584775"/>
          </a:xfrm>
          <a:prstGeom prst="rect">
            <a:avLst/>
          </a:prstGeom>
          <a:noFill/>
        </p:spPr>
        <p:txBody>
          <a:bodyPr wrap="none" rtlCol="0">
            <a:spAutoFit/>
          </a:bodyPr>
          <a:lstStyle/>
          <a:p>
            <a:r>
              <a:rPr lang="en-US" sz="3200" dirty="0">
                <a:solidFill>
                  <a:schemeClr val="tx1"/>
                </a:solidFill>
              </a:rPr>
              <a:t>21%</a:t>
            </a:r>
          </a:p>
        </p:txBody>
      </p:sp>
      <p:sp>
        <p:nvSpPr>
          <p:cNvPr id="79" name="TextBox 78"/>
          <p:cNvSpPr txBox="1"/>
          <p:nvPr/>
        </p:nvSpPr>
        <p:spPr>
          <a:xfrm>
            <a:off x="2113511" y="6930282"/>
            <a:ext cx="667170" cy="584775"/>
          </a:xfrm>
          <a:prstGeom prst="rect">
            <a:avLst/>
          </a:prstGeom>
          <a:noFill/>
        </p:spPr>
        <p:txBody>
          <a:bodyPr wrap="none" rtlCol="0">
            <a:spAutoFit/>
          </a:bodyPr>
          <a:lstStyle/>
          <a:p>
            <a:r>
              <a:rPr lang="en-US" sz="3200" dirty="0">
                <a:solidFill>
                  <a:schemeClr val="tx1"/>
                </a:solidFill>
              </a:rPr>
              <a:t>8%</a:t>
            </a:r>
          </a:p>
        </p:txBody>
      </p:sp>
      <p:sp>
        <p:nvSpPr>
          <p:cNvPr id="35" name="Rectangle 34"/>
          <p:cNvSpPr/>
          <p:nvPr/>
        </p:nvSpPr>
        <p:spPr bwMode="auto">
          <a:xfrm>
            <a:off x="0" y="6172199"/>
            <a:ext cx="13030200" cy="3581401"/>
          </a:xfrm>
          <a:prstGeom prst="rect">
            <a:avLst/>
          </a:prstGeom>
          <a:solidFill>
            <a:schemeClr val="bg2">
              <a:alpha val="80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2" name="Oval 81"/>
          <p:cNvSpPr/>
          <p:nvPr/>
        </p:nvSpPr>
        <p:spPr bwMode="auto">
          <a:xfrm>
            <a:off x="5318296" y="7696200"/>
            <a:ext cx="2493614" cy="1143000"/>
          </a:xfrm>
          <a:prstGeom prst="ellipse">
            <a:avLst/>
          </a:prstGeom>
          <a:solidFill>
            <a:srgbClr val="FF0000"/>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US" dirty="0"/>
              <a:t>Alternative Vote Counting</a:t>
            </a:r>
          </a:p>
        </p:txBody>
      </p:sp>
      <p:sp>
        <p:nvSpPr>
          <p:cNvPr id="3" name="Slide Number Placeholder 2"/>
          <p:cNvSpPr>
            <a:spLocks noGrp="1"/>
          </p:cNvSpPr>
          <p:nvPr>
            <p:ph type="sldNum" sz="quarter" idx="10"/>
          </p:nvPr>
        </p:nvSpPr>
        <p:spPr/>
        <p:txBody>
          <a:bodyPr/>
          <a:lstStyle/>
          <a:p>
            <a:fld id="{36527A12-DBEE-A342-9DBF-9AA126D2E720}" type="slidenum">
              <a:rPr lang="en-US" smtClean="0"/>
              <a:pPr/>
              <a:t>26</a:t>
            </a:fld>
            <a:endParaRPr lang="en-US"/>
          </a:p>
        </p:txBody>
      </p:sp>
      <p:sp>
        <p:nvSpPr>
          <p:cNvPr id="4" name="TextBox 3"/>
          <p:cNvSpPr txBox="1"/>
          <p:nvPr/>
        </p:nvSpPr>
        <p:spPr>
          <a:xfrm>
            <a:off x="330200" y="2382179"/>
            <a:ext cx="2438400" cy="738664"/>
          </a:xfrm>
          <a:prstGeom prst="rect">
            <a:avLst/>
          </a:prstGeom>
          <a:noFill/>
        </p:spPr>
        <p:txBody>
          <a:bodyPr wrap="square" rtlCol="0">
            <a:spAutoFit/>
          </a:bodyPr>
          <a:lstStyle/>
          <a:p>
            <a:r>
              <a:rPr lang="en-US" dirty="0">
                <a:solidFill>
                  <a:schemeClr val="tx1"/>
                </a:solidFill>
              </a:rPr>
              <a:t>Con 38%</a:t>
            </a:r>
          </a:p>
        </p:txBody>
      </p:sp>
      <p:sp>
        <p:nvSpPr>
          <p:cNvPr id="5" name="TextBox 4"/>
          <p:cNvSpPr txBox="1"/>
          <p:nvPr/>
        </p:nvSpPr>
        <p:spPr>
          <a:xfrm>
            <a:off x="2889250" y="2382179"/>
            <a:ext cx="2438400" cy="738664"/>
          </a:xfrm>
          <a:prstGeom prst="rect">
            <a:avLst/>
          </a:prstGeom>
          <a:noFill/>
        </p:spPr>
        <p:txBody>
          <a:bodyPr wrap="square" rtlCol="0">
            <a:spAutoFit/>
          </a:bodyPr>
          <a:lstStyle/>
          <a:p>
            <a:r>
              <a:rPr lang="en-US" dirty="0">
                <a:solidFill>
                  <a:schemeClr val="tx1"/>
                </a:solidFill>
              </a:rPr>
              <a:t>NDP 29%</a:t>
            </a:r>
          </a:p>
        </p:txBody>
      </p:sp>
      <p:sp>
        <p:nvSpPr>
          <p:cNvPr id="6" name="TextBox 5"/>
          <p:cNvSpPr txBox="1"/>
          <p:nvPr/>
        </p:nvSpPr>
        <p:spPr>
          <a:xfrm>
            <a:off x="5448300" y="2382179"/>
            <a:ext cx="2438400" cy="738664"/>
          </a:xfrm>
          <a:prstGeom prst="rect">
            <a:avLst/>
          </a:prstGeom>
          <a:noFill/>
        </p:spPr>
        <p:txBody>
          <a:bodyPr wrap="square" rtlCol="0">
            <a:spAutoFit/>
          </a:bodyPr>
          <a:lstStyle/>
          <a:p>
            <a:r>
              <a:rPr lang="en-US" dirty="0">
                <a:solidFill>
                  <a:schemeClr val="tx1"/>
                </a:solidFill>
              </a:rPr>
              <a:t>Lib 26%</a:t>
            </a:r>
          </a:p>
        </p:txBody>
      </p:sp>
      <p:sp>
        <p:nvSpPr>
          <p:cNvPr id="7" name="TextBox 6"/>
          <p:cNvSpPr txBox="1"/>
          <p:nvPr/>
        </p:nvSpPr>
        <p:spPr>
          <a:xfrm>
            <a:off x="8007350" y="2382179"/>
            <a:ext cx="2438400" cy="738664"/>
          </a:xfrm>
          <a:prstGeom prst="rect">
            <a:avLst/>
          </a:prstGeom>
          <a:noFill/>
        </p:spPr>
        <p:txBody>
          <a:bodyPr wrap="square" rtlCol="0">
            <a:spAutoFit/>
          </a:bodyPr>
          <a:lstStyle/>
          <a:p>
            <a:r>
              <a:rPr lang="en-US" dirty="0" err="1">
                <a:solidFill>
                  <a:schemeClr val="tx1"/>
                </a:solidFill>
              </a:rPr>
              <a:t>Grn</a:t>
            </a:r>
            <a:r>
              <a:rPr lang="en-US" dirty="0">
                <a:solidFill>
                  <a:schemeClr val="tx1"/>
                </a:solidFill>
              </a:rPr>
              <a:t> 5%</a:t>
            </a:r>
          </a:p>
        </p:txBody>
      </p:sp>
      <p:cxnSp>
        <p:nvCxnSpPr>
          <p:cNvPr id="21" name="Straight Arrow Connector 20"/>
          <p:cNvCxnSpPr>
            <a:stCxn id="36" idx="2"/>
          </p:cNvCxnSpPr>
          <p:nvPr/>
        </p:nvCxnSpPr>
        <p:spPr bwMode="auto">
          <a:xfrm flipH="1">
            <a:off x="1549400" y="3120843"/>
            <a:ext cx="10236200" cy="1070157"/>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10232815" y="3606225"/>
            <a:ext cx="667169" cy="584775"/>
          </a:xfrm>
          <a:prstGeom prst="rect">
            <a:avLst/>
          </a:prstGeom>
          <a:noFill/>
        </p:spPr>
        <p:txBody>
          <a:bodyPr wrap="none" rtlCol="0">
            <a:spAutoFit/>
          </a:bodyPr>
          <a:lstStyle/>
          <a:p>
            <a:r>
              <a:rPr lang="en-US" sz="3200" dirty="0">
                <a:solidFill>
                  <a:schemeClr val="tx1"/>
                </a:solidFill>
              </a:rPr>
              <a:t>1%</a:t>
            </a:r>
          </a:p>
        </p:txBody>
      </p:sp>
      <p:sp>
        <p:nvSpPr>
          <p:cNvPr id="36" name="TextBox 35"/>
          <p:cNvSpPr txBox="1"/>
          <p:nvPr/>
        </p:nvSpPr>
        <p:spPr>
          <a:xfrm>
            <a:off x="10566400" y="2382179"/>
            <a:ext cx="2438400" cy="738664"/>
          </a:xfrm>
          <a:prstGeom prst="rect">
            <a:avLst/>
          </a:prstGeom>
          <a:noFill/>
        </p:spPr>
        <p:txBody>
          <a:bodyPr wrap="square" rtlCol="0">
            <a:spAutoFit/>
          </a:bodyPr>
          <a:lstStyle/>
          <a:p>
            <a:r>
              <a:rPr lang="en-US" dirty="0" err="1">
                <a:solidFill>
                  <a:schemeClr val="tx1"/>
                </a:solidFill>
              </a:rPr>
              <a:t>Ind</a:t>
            </a:r>
            <a:r>
              <a:rPr lang="en-US" dirty="0">
                <a:solidFill>
                  <a:schemeClr val="tx1"/>
                </a:solidFill>
              </a:rPr>
              <a:t> 2%</a:t>
            </a:r>
          </a:p>
        </p:txBody>
      </p:sp>
      <p:cxnSp>
        <p:nvCxnSpPr>
          <p:cNvPr id="47" name="Straight Arrow Connector 46"/>
          <p:cNvCxnSpPr>
            <a:stCxn id="36" idx="2"/>
          </p:cNvCxnSpPr>
          <p:nvPr/>
        </p:nvCxnSpPr>
        <p:spPr bwMode="auto">
          <a:xfrm flipH="1">
            <a:off x="9226550" y="3120843"/>
            <a:ext cx="2559050" cy="1070157"/>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0" name="TextBox 49"/>
          <p:cNvSpPr txBox="1"/>
          <p:nvPr/>
        </p:nvSpPr>
        <p:spPr>
          <a:xfrm>
            <a:off x="4802444" y="3290528"/>
            <a:ext cx="667169" cy="584775"/>
          </a:xfrm>
          <a:prstGeom prst="rect">
            <a:avLst/>
          </a:prstGeom>
          <a:noFill/>
        </p:spPr>
        <p:txBody>
          <a:bodyPr wrap="none" rtlCol="0">
            <a:spAutoFit/>
          </a:bodyPr>
          <a:lstStyle/>
          <a:p>
            <a:r>
              <a:rPr lang="en-US" sz="3200" dirty="0">
                <a:solidFill>
                  <a:schemeClr val="tx1"/>
                </a:solidFill>
              </a:rPr>
              <a:t>1%</a:t>
            </a:r>
          </a:p>
        </p:txBody>
      </p:sp>
      <p:sp>
        <p:nvSpPr>
          <p:cNvPr id="51" name="TextBox 50"/>
          <p:cNvSpPr txBox="1"/>
          <p:nvPr/>
        </p:nvSpPr>
        <p:spPr>
          <a:xfrm>
            <a:off x="351513" y="4209954"/>
            <a:ext cx="2438400" cy="738664"/>
          </a:xfrm>
          <a:prstGeom prst="rect">
            <a:avLst/>
          </a:prstGeom>
          <a:noFill/>
        </p:spPr>
        <p:txBody>
          <a:bodyPr wrap="square" rtlCol="0">
            <a:spAutoFit/>
          </a:bodyPr>
          <a:lstStyle/>
          <a:p>
            <a:r>
              <a:rPr lang="en-US" dirty="0">
                <a:solidFill>
                  <a:schemeClr val="tx1"/>
                </a:solidFill>
              </a:rPr>
              <a:t>Con 39%</a:t>
            </a:r>
          </a:p>
        </p:txBody>
      </p:sp>
      <p:sp>
        <p:nvSpPr>
          <p:cNvPr id="52" name="TextBox 51"/>
          <p:cNvSpPr txBox="1"/>
          <p:nvPr/>
        </p:nvSpPr>
        <p:spPr>
          <a:xfrm>
            <a:off x="2910563" y="4209954"/>
            <a:ext cx="2438400" cy="738664"/>
          </a:xfrm>
          <a:prstGeom prst="rect">
            <a:avLst/>
          </a:prstGeom>
          <a:noFill/>
        </p:spPr>
        <p:txBody>
          <a:bodyPr wrap="square" rtlCol="0">
            <a:spAutoFit/>
          </a:bodyPr>
          <a:lstStyle/>
          <a:p>
            <a:r>
              <a:rPr lang="en-US" dirty="0">
                <a:solidFill>
                  <a:schemeClr val="tx1"/>
                </a:solidFill>
              </a:rPr>
              <a:t>NDP 29%</a:t>
            </a:r>
          </a:p>
        </p:txBody>
      </p:sp>
      <p:sp>
        <p:nvSpPr>
          <p:cNvPr id="53" name="TextBox 52"/>
          <p:cNvSpPr txBox="1"/>
          <p:nvPr/>
        </p:nvSpPr>
        <p:spPr>
          <a:xfrm>
            <a:off x="5469613" y="4209954"/>
            <a:ext cx="2438400" cy="738664"/>
          </a:xfrm>
          <a:prstGeom prst="rect">
            <a:avLst/>
          </a:prstGeom>
          <a:noFill/>
        </p:spPr>
        <p:txBody>
          <a:bodyPr wrap="square" rtlCol="0">
            <a:spAutoFit/>
          </a:bodyPr>
          <a:lstStyle/>
          <a:p>
            <a:r>
              <a:rPr lang="en-US" dirty="0">
                <a:solidFill>
                  <a:schemeClr val="tx1"/>
                </a:solidFill>
              </a:rPr>
              <a:t>Lib 26%</a:t>
            </a:r>
          </a:p>
        </p:txBody>
      </p:sp>
      <p:sp>
        <p:nvSpPr>
          <p:cNvPr id="54" name="TextBox 53"/>
          <p:cNvSpPr txBox="1"/>
          <p:nvPr/>
        </p:nvSpPr>
        <p:spPr>
          <a:xfrm>
            <a:off x="8028663" y="4209954"/>
            <a:ext cx="2438400" cy="738664"/>
          </a:xfrm>
          <a:prstGeom prst="rect">
            <a:avLst/>
          </a:prstGeom>
          <a:noFill/>
        </p:spPr>
        <p:txBody>
          <a:bodyPr wrap="square" rtlCol="0">
            <a:spAutoFit/>
          </a:bodyPr>
          <a:lstStyle/>
          <a:p>
            <a:r>
              <a:rPr lang="en-US" dirty="0" err="1">
                <a:solidFill>
                  <a:schemeClr val="tx1"/>
                </a:solidFill>
              </a:rPr>
              <a:t>Grn</a:t>
            </a:r>
            <a:r>
              <a:rPr lang="en-US" dirty="0">
                <a:solidFill>
                  <a:schemeClr val="tx1"/>
                </a:solidFill>
              </a:rPr>
              <a:t> 6%</a:t>
            </a:r>
          </a:p>
        </p:txBody>
      </p:sp>
      <p:cxnSp>
        <p:nvCxnSpPr>
          <p:cNvPr id="59" name="Straight Arrow Connector 58"/>
          <p:cNvCxnSpPr>
            <a:stCxn id="54" idx="2"/>
            <a:endCxn id="57" idx="0"/>
          </p:cNvCxnSpPr>
          <p:nvPr/>
        </p:nvCxnSpPr>
        <p:spPr bwMode="auto">
          <a:xfrm flipH="1">
            <a:off x="6696284" y="4948618"/>
            <a:ext cx="2551579"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Arrow Connector 64"/>
          <p:cNvCxnSpPr>
            <a:stCxn id="54" idx="2"/>
            <a:endCxn id="55" idx="0"/>
          </p:cNvCxnSpPr>
          <p:nvPr/>
        </p:nvCxnSpPr>
        <p:spPr bwMode="auto">
          <a:xfrm flipH="1">
            <a:off x="1578184" y="4948618"/>
            <a:ext cx="7669679"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0" name="TextBox 69"/>
          <p:cNvSpPr txBox="1"/>
          <p:nvPr/>
        </p:nvSpPr>
        <p:spPr>
          <a:xfrm>
            <a:off x="5442324" y="7865504"/>
            <a:ext cx="2438400" cy="738664"/>
          </a:xfrm>
          <a:prstGeom prst="rect">
            <a:avLst/>
          </a:prstGeom>
          <a:noFill/>
        </p:spPr>
        <p:txBody>
          <a:bodyPr wrap="square" rtlCol="0">
            <a:spAutoFit/>
          </a:bodyPr>
          <a:lstStyle/>
          <a:p>
            <a:r>
              <a:rPr lang="en-US" dirty="0">
                <a:solidFill>
                  <a:schemeClr val="tx1"/>
                </a:solidFill>
              </a:rPr>
              <a:t>Lib 52%</a:t>
            </a:r>
          </a:p>
        </p:txBody>
      </p:sp>
      <p:sp>
        <p:nvSpPr>
          <p:cNvPr id="80" name="TextBox 79"/>
          <p:cNvSpPr txBox="1"/>
          <p:nvPr/>
        </p:nvSpPr>
        <p:spPr>
          <a:xfrm>
            <a:off x="7811910" y="5489044"/>
            <a:ext cx="667170" cy="584775"/>
          </a:xfrm>
          <a:prstGeom prst="rect">
            <a:avLst/>
          </a:prstGeom>
          <a:noFill/>
        </p:spPr>
        <p:txBody>
          <a:bodyPr wrap="none" rtlCol="0">
            <a:spAutoFit/>
          </a:bodyPr>
          <a:lstStyle/>
          <a:p>
            <a:r>
              <a:rPr lang="en-US" sz="3200" dirty="0">
                <a:solidFill>
                  <a:schemeClr val="tx1"/>
                </a:solidFill>
              </a:rPr>
              <a:t>5%</a:t>
            </a:r>
          </a:p>
        </p:txBody>
      </p:sp>
      <p:sp>
        <p:nvSpPr>
          <p:cNvPr id="81" name="TextBox 80"/>
          <p:cNvSpPr txBox="1"/>
          <p:nvPr/>
        </p:nvSpPr>
        <p:spPr>
          <a:xfrm>
            <a:off x="3441280" y="5203355"/>
            <a:ext cx="667170" cy="584775"/>
          </a:xfrm>
          <a:prstGeom prst="rect">
            <a:avLst/>
          </a:prstGeom>
          <a:noFill/>
        </p:spPr>
        <p:txBody>
          <a:bodyPr wrap="none" rtlCol="0">
            <a:spAutoFit/>
          </a:bodyPr>
          <a:lstStyle/>
          <a:p>
            <a:r>
              <a:rPr lang="en-US" sz="3200" dirty="0">
                <a:solidFill>
                  <a:schemeClr val="tx1"/>
                </a:solidFill>
              </a:rPr>
              <a:t>1%</a:t>
            </a:r>
          </a:p>
        </p:txBody>
      </p:sp>
      <p:sp>
        <p:nvSpPr>
          <p:cNvPr id="8" name="Rectangle 7"/>
          <p:cNvSpPr/>
          <p:nvPr/>
        </p:nvSpPr>
        <p:spPr bwMode="auto">
          <a:xfrm>
            <a:off x="0" y="2091119"/>
            <a:ext cx="13004800" cy="2192429"/>
          </a:xfrm>
          <a:prstGeom prst="rect">
            <a:avLst/>
          </a:prstGeom>
          <a:solidFill>
            <a:schemeClr val="bg2">
              <a:alpha val="80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3" name="Rectangle 32"/>
          <p:cNvSpPr/>
          <p:nvPr/>
        </p:nvSpPr>
        <p:spPr bwMode="auto">
          <a:xfrm>
            <a:off x="0" y="4225750"/>
            <a:ext cx="13030200" cy="1946450"/>
          </a:xfrm>
          <a:prstGeom prst="rect">
            <a:avLst/>
          </a:prstGeom>
          <a:solidFill>
            <a:schemeClr val="bg2">
              <a:alpha val="80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82372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dissolv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500"/>
                                  </p:stCondLst>
                                  <p:childTnLst>
                                    <p:set>
                                      <p:cBhvr>
                                        <p:cTn id="64" dur="1" fill="hold">
                                          <p:stCondLst>
                                            <p:cond delay="0"/>
                                          </p:stCondLst>
                                        </p:cTn>
                                        <p:tgtEl>
                                          <p:spTgt spid="82"/>
                                        </p:tgtEl>
                                        <p:attrNameLst>
                                          <p:attrName>style.visibility</p:attrName>
                                        </p:attrNameLst>
                                      </p:cBhvr>
                                      <p:to>
                                        <p:strVal val="visible"/>
                                      </p:to>
                                    </p:set>
                                  </p:childTnLst>
                                </p:cTn>
                              </p:par>
                              <p:par>
                                <p:cTn id="65" presetID="9"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dissolve">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55" grpId="0"/>
      <p:bldP spid="56" grpId="0"/>
      <p:bldP spid="57" grpId="0"/>
      <p:bldP spid="78" grpId="0"/>
      <p:bldP spid="79" grpId="0"/>
      <p:bldP spid="35" grpId="0" animBg="1"/>
      <p:bldP spid="82" grpId="0" animBg="1"/>
      <p:bldP spid="31" grpId="0"/>
      <p:bldP spid="50" grpId="0"/>
      <p:bldP spid="51" grpId="0"/>
      <p:bldP spid="52" grpId="0"/>
      <p:bldP spid="53" grpId="0"/>
      <p:bldP spid="54" grpId="0"/>
      <p:bldP spid="70" grpId="0"/>
      <p:bldP spid="80" grpId="0"/>
      <p:bldP spid="81" grpId="0"/>
      <p:bldP spid="8"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Vote Results</a:t>
            </a:r>
          </a:p>
        </p:txBody>
      </p:sp>
      <p:sp>
        <p:nvSpPr>
          <p:cNvPr id="3" name="Content Placeholder 2"/>
          <p:cNvSpPr>
            <a:spLocks noGrp="1"/>
          </p:cNvSpPr>
          <p:nvPr>
            <p:ph idx="1"/>
          </p:nvPr>
        </p:nvSpPr>
        <p:spPr/>
        <p:txBody>
          <a:bodyPr/>
          <a:lstStyle/>
          <a:p>
            <a:r>
              <a:rPr lang="en-US" dirty="0"/>
              <a:t>Usually gives same winner as FPTP</a:t>
            </a:r>
          </a:p>
          <a:p>
            <a:pPr lvl="1"/>
            <a:r>
              <a:rPr lang="en-US" dirty="0"/>
              <a:t>Always </a:t>
            </a:r>
            <a:r>
              <a:rPr lang="en-US" dirty="0" err="1"/>
              <a:t>favours</a:t>
            </a:r>
            <a:r>
              <a:rPr lang="en-US" dirty="0"/>
              <a:t> larger parties over smaller ones</a:t>
            </a:r>
          </a:p>
          <a:p>
            <a:pPr lvl="1"/>
            <a:r>
              <a:rPr lang="en-US" dirty="0" err="1"/>
              <a:t>Favours</a:t>
            </a:r>
            <a:r>
              <a:rPr lang="en-US" dirty="0"/>
              <a:t> centrist parties over others</a:t>
            </a:r>
          </a:p>
          <a:p>
            <a:pPr lvl="1"/>
            <a:r>
              <a:rPr lang="en-US" dirty="0"/>
              <a:t>Simulation using 2015 data gives Liberals 213 seats instead of 184 (24% over-representation instead of 15%).</a:t>
            </a:r>
          </a:p>
          <a:p>
            <a:r>
              <a:rPr lang="en-US" dirty="0"/>
              <a:t>Unfair results</a:t>
            </a:r>
          </a:p>
          <a:p>
            <a:r>
              <a:rPr lang="en-US" dirty="0"/>
              <a:t>Limited diversity</a:t>
            </a:r>
          </a:p>
          <a:p>
            <a:r>
              <a:rPr lang="en-US" dirty="0"/>
              <a:t>Many voters without a like-minded representative</a:t>
            </a:r>
          </a:p>
        </p:txBody>
      </p:sp>
      <p:sp>
        <p:nvSpPr>
          <p:cNvPr id="5" name="Slide Number Placeholder 4"/>
          <p:cNvSpPr>
            <a:spLocks noGrp="1"/>
          </p:cNvSpPr>
          <p:nvPr>
            <p:ph type="sldNum" sz="quarter" idx="10"/>
          </p:nvPr>
        </p:nvSpPr>
        <p:spPr/>
        <p:txBody>
          <a:bodyPr/>
          <a:lstStyle/>
          <a:p>
            <a:fld id="{FED7753B-9915-A54A-AF64-D6AD307E3FD4}" type="slidenum">
              <a:rPr lang="en-US" smtClean="0"/>
              <a:pPr/>
              <a:t>27</a:t>
            </a:fld>
            <a:endParaRPr lang="en-US"/>
          </a:p>
        </p:txBody>
      </p:sp>
    </p:spTree>
    <p:extLst>
      <p:ext uri="{BB962C8B-B14F-4D97-AF65-F5344CB8AC3E}">
        <p14:creationId xmlns:p14="http://schemas.microsoft.com/office/powerpoint/2010/main" val="80756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But people will vote differently!</a:t>
            </a:r>
          </a:p>
        </p:txBody>
      </p:sp>
      <p:sp>
        <p:nvSpPr>
          <p:cNvPr id="4" name="Slide Number Placeholder 3"/>
          <p:cNvSpPr>
            <a:spLocks noGrp="1"/>
          </p:cNvSpPr>
          <p:nvPr>
            <p:ph type="sldNum" sz="quarter" idx="10"/>
          </p:nvPr>
        </p:nvSpPr>
        <p:spPr/>
        <p:txBody>
          <a:bodyPr/>
          <a:lstStyle/>
          <a:p>
            <a:fld id="{6C230266-32F6-FD4F-A2FF-25FE69ECF62C}" type="slidenum">
              <a:rPr lang="en-US" smtClean="0"/>
              <a:pPr/>
              <a:t>28</a:t>
            </a:fld>
            <a:endParaRPr lang="en-US" dirty="0"/>
          </a:p>
        </p:txBody>
      </p:sp>
      <p:pic>
        <p:nvPicPr>
          <p:cNvPr id="5" name="Picture 4"/>
          <p:cNvPicPr>
            <a:picLocks/>
          </p:cNvPicPr>
          <p:nvPr/>
        </p:nvPicPr>
        <p:blipFill>
          <a:blip r:embed="rId3"/>
          <a:stretch>
            <a:fillRect/>
          </a:stretch>
        </p:blipFill>
        <p:spPr>
          <a:xfrm>
            <a:off x="685800" y="2286000"/>
            <a:ext cx="11658600" cy="7086600"/>
          </a:xfrm>
          <a:prstGeom prst="rect">
            <a:avLst/>
          </a:prstGeom>
        </p:spPr>
      </p:pic>
      <p:sp>
        <p:nvSpPr>
          <p:cNvPr id="6" name="Rectangle 5"/>
          <p:cNvSpPr/>
          <p:nvPr/>
        </p:nvSpPr>
        <p:spPr>
          <a:xfrm>
            <a:off x="6933784" y="8910935"/>
            <a:ext cx="5283616" cy="461665"/>
          </a:xfrm>
          <a:prstGeom prst="rect">
            <a:avLst/>
          </a:prstGeom>
        </p:spPr>
        <p:txBody>
          <a:bodyPr wrap="square">
            <a:spAutoFit/>
          </a:bodyPr>
          <a:lstStyle/>
          <a:p>
            <a:r>
              <a:rPr lang="en-US" sz="2400" dirty="0"/>
              <a:t>http://election-</a:t>
            </a:r>
            <a:r>
              <a:rPr lang="en-US" sz="2400" dirty="0" err="1"/>
              <a:t>modelling.ca</a:t>
            </a:r>
            <a:r>
              <a:rPr lang="en-US" sz="2400" dirty="0"/>
              <a:t>/</a:t>
            </a:r>
            <a:r>
              <a:rPr lang="en-US" sz="2400" dirty="0" err="1"/>
              <a:t>av</a:t>
            </a:r>
            <a:r>
              <a:rPr lang="en-US" sz="2400" dirty="0"/>
              <a:t>/</a:t>
            </a:r>
            <a:r>
              <a:rPr lang="en-US" sz="2400" dirty="0" err="1"/>
              <a:t>index.html</a:t>
            </a:r>
            <a:endParaRPr lang="en-US" sz="2400" dirty="0"/>
          </a:p>
        </p:txBody>
      </p:sp>
    </p:spTree>
    <p:extLst>
      <p:ext uri="{BB962C8B-B14F-4D97-AF65-F5344CB8AC3E}">
        <p14:creationId xmlns:p14="http://schemas.microsoft.com/office/powerpoint/2010/main" val="220905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29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198446296"/>
              </p:ext>
            </p:extLst>
          </p:nvPr>
        </p:nvGraphicFramePr>
        <p:xfrm>
          <a:off x="482600" y="304800"/>
          <a:ext cx="12115801" cy="9080682"/>
        </p:xfrm>
        <a:graphic>
          <a:graphicData uri="http://schemas.openxmlformats.org/drawingml/2006/table">
            <a:tbl>
              <a:tblPr firstRow="1" bandRow="1">
                <a:tableStyleId>{5C22544A-7EE6-4342-B048-85BDC9FD1C3A}</a:tableStyleId>
              </a:tblPr>
              <a:tblGrid>
                <a:gridCol w="2669583">
                  <a:extLst>
                    <a:ext uri="{9D8B030D-6E8A-4147-A177-3AD203B41FA5}">
                      <a16:colId xmlns:a16="http://schemas.microsoft.com/office/drawing/2014/main" val="20000"/>
                    </a:ext>
                  </a:extLst>
                </a:gridCol>
                <a:gridCol w="6981986">
                  <a:extLst>
                    <a:ext uri="{9D8B030D-6E8A-4147-A177-3AD203B41FA5}">
                      <a16:colId xmlns:a16="http://schemas.microsoft.com/office/drawing/2014/main" val="20001"/>
                    </a:ext>
                  </a:extLst>
                </a:gridCol>
                <a:gridCol w="1232116">
                  <a:extLst>
                    <a:ext uri="{9D8B030D-6E8A-4147-A177-3AD203B41FA5}">
                      <a16:colId xmlns:a16="http://schemas.microsoft.com/office/drawing/2014/main" val="20002"/>
                    </a:ext>
                  </a:extLst>
                </a:gridCol>
                <a:gridCol w="1232116">
                  <a:extLst>
                    <a:ext uri="{9D8B030D-6E8A-4147-A177-3AD203B41FA5}">
                      <a16:colId xmlns:a16="http://schemas.microsoft.com/office/drawing/2014/main" val="20003"/>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400" dirty="0">
                          <a:effectLst/>
                          <a:latin typeface="Calibri" charset="0"/>
                          <a:ea typeface="Calibri" charset="0"/>
                          <a:cs typeface="Times New Roman" charset="0"/>
                        </a:rPr>
                        <a:t>Winner Take All</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400" dirty="0" err="1">
                          <a:effectLst/>
                          <a:latin typeface="Calibri" charset="0"/>
                          <a:ea typeface="Calibri" charset="0"/>
                          <a:cs typeface="Times New Roman" charset="0"/>
                        </a:rPr>
                        <a:t>Propor-tional</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2800" dirty="0">
                          <a:effectLst/>
                          <a:latin typeface="+mj-lt"/>
                          <a:ea typeface="Calibri" charset="0"/>
                          <a:cs typeface="Times New Roman" charset="0"/>
                        </a:rPr>
                        <a:t>Effectiveness &amp; Legitimacy</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fairly</a:t>
                      </a:r>
                      <a:r>
                        <a:rPr lang="en-US" sz="2800" baseline="0" dirty="0">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aseline="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a:spcBef>
                          <a:spcPts val="0"/>
                        </a:spcBef>
                        <a:spcAft>
                          <a:spcPts val="0"/>
                        </a:spcAft>
                        <a:buFont typeface="Arial" charset="0"/>
                        <a:buNone/>
                      </a:pPr>
                      <a:endParaRPr lang="en-US" sz="2800" baseline="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2800" dirty="0">
                          <a:effectLst/>
                          <a:latin typeface="+mj-lt"/>
                          <a:ea typeface="Calibri" charset="0"/>
                          <a:cs typeface="Times New Roman" charset="0"/>
                        </a:rPr>
                        <a:t>Engagement</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encourage</a:t>
                      </a:r>
                      <a:r>
                        <a:rPr lang="en-US" sz="2800" baseline="0" dirty="0">
                          <a:effectLst/>
                          <a:latin typeface="Calibri" charset="0"/>
                          <a:ea typeface="Calibri" charset="0"/>
                          <a:cs typeface="Times New Roman" charset="0"/>
                        </a:rPr>
                        <a:t> voting</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foster greater civility and collaboration</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enhance social cohesion</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include underrepresented groups</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a:spcBef>
                          <a:spcPts val="0"/>
                        </a:spcBef>
                        <a:spcAft>
                          <a:spcPts val="0"/>
                        </a:spcAft>
                        <a:buFont typeface="Arial" charset="0"/>
                        <a:buNone/>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288988">
                <a:tc>
                  <a:txBody>
                    <a:bodyPr/>
                    <a:lstStyle/>
                    <a:p>
                      <a:pPr marL="0" marR="0">
                        <a:spcBef>
                          <a:spcPts val="0"/>
                        </a:spcBef>
                        <a:spcAft>
                          <a:spcPts val="0"/>
                        </a:spcAft>
                      </a:pPr>
                      <a:r>
                        <a:rPr lang="en-CA" sz="2800" dirty="0">
                          <a:effectLst/>
                          <a:latin typeface="+mj-lt"/>
                          <a:ea typeface="Calibri" charset="0"/>
                          <a:cs typeface="Times New Roman" charset="0"/>
                        </a:rPr>
                        <a:t>Accessibility</a:t>
                      </a:r>
                      <a:r>
                        <a:rPr lang="en-CA" sz="2800" baseline="0" dirty="0">
                          <a:effectLst/>
                          <a:latin typeface="+mj-lt"/>
                          <a:ea typeface="Calibri" charset="0"/>
                          <a:cs typeface="Times New Roman" charset="0"/>
                        </a:rPr>
                        <a:t> &amp; Inclusiveness</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avoid undue voting</a:t>
                      </a:r>
                      <a:r>
                        <a:rPr lang="en-US" sz="2800" baseline="0" dirty="0">
                          <a:effectLst/>
                          <a:latin typeface="Calibri" charset="0"/>
                          <a:ea typeface="Calibri" charset="0"/>
                          <a:cs typeface="Times New Roman" charset="0"/>
                        </a:rPr>
                        <a:t> </a:t>
                      </a:r>
                      <a:r>
                        <a:rPr lang="en-US" sz="2800" dirty="0">
                          <a:effectLst/>
                          <a:latin typeface="Calibri" charset="0"/>
                          <a:ea typeface="Calibri" charset="0"/>
                          <a:cs typeface="Times New Roman" charset="0"/>
                        </a:rPr>
                        <a:t>complexity</a:t>
                      </a:r>
                      <a:r>
                        <a:rPr lang="en-US" sz="2800" baseline="0" dirty="0">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while </a:t>
                      </a:r>
                      <a:r>
                        <a:rPr lang="en-US" sz="2800" dirty="0">
                          <a:effectLst/>
                          <a:latin typeface="Calibri" charset="0"/>
                          <a:ea typeface="Calibri" charset="0"/>
                          <a:cs typeface="Times New Roman" charset="0"/>
                        </a:rPr>
                        <a:t>respecting other principles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a:spcBef>
                          <a:spcPts val="0"/>
                        </a:spcBef>
                        <a:spcAft>
                          <a:spcPts val="0"/>
                        </a:spcAft>
                        <a:buFont typeface="Arial" charset="0"/>
                        <a:buNone/>
                      </a:pPr>
                      <a:r>
                        <a:rPr lang="en-US" sz="2800" b="1" dirty="0">
                          <a:solidFill>
                            <a:srgbClr val="389D2E"/>
                          </a:solidFill>
                          <a:effectLst/>
                          <a:latin typeface="+mn-lt"/>
                          <a:ea typeface="Calibri" charset="0"/>
                          <a:cs typeface="Times New Roman" charset="0"/>
                        </a:rPr>
                        <a:t>✔</a:t>
                      </a:r>
                    </a:p>
                    <a:p>
                      <a:pPr marL="0" marR="0" indent="0" algn="ctr">
                        <a:spcBef>
                          <a:spcPts val="0"/>
                        </a:spcBef>
                        <a:spcAft>
                          <a:spcPts val="0"/>
                        </a:spcAft>
                        <a:buFont typeface="Arial" charset="0"/>
                        <a:buNone/>
                      </a:pPr>
                      <a:r>
                        <a:rPr lang="en-US" sz="2800" b="1" dirty="0">
                          <a:solidFill>
                            <a:srgbClr val="FF0000"/>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964466">
                <a:tc>
                  <a:txBody>
                    <a:bodyPr/>
                    <a:lstStyle/>
                    <a:p>
                      <a:pPr marL="0" marR="0">
                        <a:spcBef>
                          <a:spcPts val="0"/>
                        </a:spcBef>
                        <a:spcAft>
                          <a:spcPts val="0"/>
                        </a:spcAft>
                      </a:pPr>
                      <a:r>
                        <a:rPr lang="en-CA" sz="2800" dirty="0">
                          <a:effectLst/>
                          <a:latin typeface="+mj-lt"/>
                          <a:ea typeface="Calibri" charset="0"/>
                          <a:cs typeface="Times New Roman" charset="0"/>
                        </a:rPr>
                        <a:t>Integrity</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bg1"/>
                          </a:solidFill>
                          <a:effectLst/>
                          <a:latin typeface="Calibri" charset="0"/>
                          <a:ea typeface="Calibri" charset="0"/>
                          <a:cs typeface="Times New Roman" charset="0"/>
                        </a:rPr>
                        <a:t>safeguard trust in the election process</a:t>
                      </a:r>
                      <a:endParaRPr lang="en-US" sz="2800" baseline="0" dirty="0">
                        <a:solidFill>
                          <a:schemeClr val="bg1"/>
                        </a:solidFill>
                        <a:effectLst/>
                        <a:latin typeface="Calibri" charset="0"/>
                        <a:ea typeface="Calibri" charset="0"/>
                        <a:cs typeface="Times New Roman" charset="0"/>
                      </a:endParaRPr>
                    </a:p>
                    <a:p>
                      <a:pPr marL="457200" marR="0" indent="-457200">
                        <a:spcBef>
                          <a:spcPts val="0"/>
                        </a:spcBef>
                        <a:spcAft>
                          <a:spcPts val="0"/>
                        </a:spcAft>
                        <a:buFont typeface="Arial" charset="0"/>
                        <a:buChar char="•"/>
                      </a:pPr>
                      <a:r>
                        <a:rPr lang="en-US" sz="2800" baseline="0" dirty="0">
                          <a:solidFill>
                            <a:schemeClr val="bg1"/>
                          </a:solidFill>
                          <a:effectLst/>
                          <a:latin typeface="Calibri" charset="0"/>
                          <a:ea typeface="Calibri" charset="0"/>
                          <a:cs typeface="Times New Roman" charset="0"/>
                        </a:rPr>
                        <a:t>give reliable and verifiable results</a:t>
                      </a: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2800" dirty="0">
                          <a:effectLst/>
                          <a:latin typeface="+mj-lt"/>
                          <a:ea typeface="Calibri" charset="0"/>
                          <a:cs typeface="Times New Roman" charset="0"/>
                        </a:rPr>
                        <a:t>Local Representation</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ensure accountable MPs</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ensure</a:t>
                      </a:r>
                      <a:r>
                        <a:rPr lang="en-US" sz="2800" dirty="0">
                          <a:effectLst/>
                          <a:latin typeface="Calibri" charset="0"/>
                          <a:ea typeface="Calibri" charset="0"/>
                          <a:cs typeface="Times New Roman" charset="0"/>
                        </a:rPr>
                        <a:t> accessible (like-minded)</a:t>
                      </a:r>
                      <a:r>
                        <a:rPr lang="en-US" sz="2800" baseline="0" dirty="0">
                          <a:effectLst/>
                          <a:latin typeface="Calibri" charset="0"/>
                          <a:ea typeface="Calibri" charset="0"/>
                          <a:cs typeface="Times New Roman" charset="0"/>
                        </a:rPr>
                        <a:t> </a:t>
                      </a:r>
                      <a:r>
                        <a:rPr lang="en-US" sz="2800" dirty="0">
                          <a:effectLst/>
                          <a:latin typeface="Calibri" charset="0"/>
                          <a:ea typeface="Calibri" charset="0"/>
                          <a:cs typeface="Times New Roman" charset="0"/>
                        </a:rPr>
                        <a:t>MPs</a:t>
                      </a:r>
                      <a:r>
                        <a:rPr lang="en-US" sz="2800" baseline="0" dirty="0">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MPs understand local conditions &amp; advance local needs</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a:spcBef>
                          <a:spcPts val="0"/>
                        </a:spcBef>
                        <a:spcAft>
                          <a:spcPts val="0"/>
                        </a:spcAft>
                        <a:buFont typeface="Arial" charset="0"/>
                        <a:buNone/>
                      </a:pPr>
                      <a:r>
                        <a:rPr lang="en-US" sz="2800" dirty="0">
                          <a:effectLst/>
                          <a:latin typeface="Calibri" charset="0"/>
                          <a:ea typeface="Calibri" charset="0"/>
                          <a:cs typeface="Times New Roman" charset="0"/>
                        </a:rPr>
                        <a:t>?</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a:spcBef>
                          <a:spcPts val="0"/>
                        </a:spcBef>
                        <a:spcAft>
                          <a:spcPts val="0"/>
                        </a:spcAft>
                        <a:buFont typeface="Arial" charset="0"/>
                        <a:buNone/>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r>
                        <a:rPr lang="en-CA" sz="2800" dirty="0">
                          <a:effectLst/>
                          <a:latin typeface="+mj-lt"/>
                          <a:ea typeface="Calibri" charset="0"/>
                          <a:cs typeface="Times New Roman" charset="0"/>
                        </a:rPr>
                        <a:t>Good Governance</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bg1"/>
                          </a:solidFill>
                          <a:effectLst/>
                          <a:latin typeface="Calibri" charset="0"/>
                          <a:ea typeface="Calibri" charset="0"/>
                          <a:cs typeface="Times New Roman" charset="0"/>
                        </a:rPr>
                        <a:t>yield stable governments</a:t>
                      </a:r>
                      <a:r>
                        <a:rPr lang="en-US" sz="2800" baseline="0" dirty="0">
                          <a:solidFill>
                            <a:schemeClr val="bg1"/>
                          </a:solidFill>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solidFill>
                            <a:schemeClr val="bg1"/>
                          </a:solidFill>
                          <a:effectLst/>
                          <a:latin typeface="Calibri" charset="0"/>
                          <a:ea typeface="Calibri" charset="0"/>
                          <a:cs typeface="Times New Roman" charset="0"/>
                        </a:rPr>
                        <a:t>governments that enact long-lasting policies supported by the majority of voters</a:t>
                      </a: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a:spcBef>
                          <a:spcPts val="0"/>
                        </a:spcBef>
                        <a:spcAft>
                          <a:spcPts val="0"/>
                        </a:spcAft>
                        <a:buFont typeface="Arial" charset="0"/>
                        <a:buNone/>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endParaRPr lang="en-US" sz="2800" dirty="0">
                        <a:effectLst/>
                        <a:latin typeface="Calibri" charset="0"/>
                        <a:ea typeface="Calibri" charset="0"/>
                        <a:cs typeface="Times New Roman" charset="0"/>
                      </a:endParaRPr>
                    </a:p>
                    <a:p>
                      <a:pPr marL="0" marR="0" indent="0" algn="ctr">
                        <a:spcBef>
                          <a:spcPts val="0"/>
                        </a:spcBef>
                        <a:spcAft>
                          <a:spcPts val="0"/>
                        </a:spcAft>
                        <a:buFont typeface="Arial" charset="0"/>
                        <a:buNone/>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5"/>
          <p:cNvSpPr/>
          <p:nvPr/>
        </p:nvSpPr>
        <p:spPr bwMode="auto">
          <a:xfrm>
            <a:off x="10236200" y="1066801"/>
            <a:ext cx="2146300" cy="1219200"/>
          </a:xfrm>
          <a:prstGeom prst="rect">
            <a:avLst/>
          </a:prstGeom>
          <a:solidFill>
            <a:srgbClr val="D0D8E8">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10236200" y="2362200"/>
            <a:ext cx="2146300" cy="1649535"/>
          </a:xfrm>
          <a:prstGeom prst="rect">
            <a:avLst/>
          </a:prstGeom>
          <a:solidFill>
            <a:srgbClr val="EAEDF4">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10246610" y="4057650"/>
            <a:ext cx="2146300" cy="1219200"/>
          </a:xfrm>
          <a:prstGeom prst="rect">
            <a:avLst/>
          </a:prstGeom>
          <a:solidFill>
            <a:srgbClr val="D0D8E8">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10302927" y="5341809"/>
            <a:ext cx="2146300" cy="906591"/>
          </a:xfrm>
          <a:prstGeom prst="rect">
            <a:avLst/>
          </a:prstGeom>
          <a:solidFill>
            <a:srgbClr val="EAEDF4">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p:cNvSpPr/>
          <p:nvPr/>
        </p:nvSpPr>
        <p:spPr bwMode="auto">
          <a:xfrm>
            <a:off x="10302927" y="6400799"/>
            <a:ext cx="2146300" cy="1524001"/>
          </a:xfrm>
          <a:prstGeom prst="rect">
            <a:avLst/>
          </a:prstGeom>
          <a:solidFill>
            <a:srgbClr val="D0D8E8">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10302927" y="8085009"/>
            <a:ext cx="2146300" cy="1211391"/>
          </a:xfrm>
          <a:prstGeom prst="rect">
            <a:avLst/>
          </a:prstGeom>
          <a:solidFill>
            <a:srgbClr val="EAEDF4">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084726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Parliamentary Committee’s Electoral Reform Principles</a:t>
            </a:r>
          </a:p>
        </p:txBody>
      </p:sp>
      <p:sp>
        <p:nvSpPr>
          <p:cNvPr id="3" name="Content Placeholder 2"/>
          <p:cNvSpPr>
            <a:spLocks noGrp="1"/>
          </p:cNvSpPr>
          <p:nvPr>
            <p:ph idx="1"/>
          </p:nvPr>
        </p:nvSpPr>
        <p:spPr/>
        <p:txBody>
          <a:bodyPr/>
          <a:lstStyle/>
          <a:p>
            <a:r>
              <a:rPr lang="en-US" sz="2250" dirty="0"/>
              <a:t>1) </a:t>
            </a:r>
            <a:r>
              <a:rPr lang="en-US" sz="2250" b="1" dirty="0"/>
              <a:t>Effectiveness and legitimacy</a:t>
            </a:r>
            <a:r>
              <a:rPr lang="en-US" sz="2250" dirty="0"/>
              <a:t>: that the proposed measure would increase public confidence among Canadians that their democratic will, as expressed by their votes, will be fairly translated and that the proposed measure reduces distortion and strengthens the link between voter intention and the election of representatives;</a:t>
            </a:r>
          </a:p>
          <a:p>
            <a:r>
              <a:rPr lang="en-US" sz="2250" dirty="0"/>
              <a:t>2) </a:t>
            </a:r>
            <a:r>
              <a:rPr lang="en-US" sz="2250" b="1" dirty="0"/>
              <a:t>Engagement</a:t>
            </a:r>
            <a:r>
              <a:rPr lang="en-US" sz="2250" dirty="0"/>
              <a:t>: that the proposed measure would encourage voting and participation in the democratic process, foster greater civility and collaboration in politics, enhance social cohesion and offer opportunities for inclusion of underrepresented groups in the political process;</a:t>
            </a:r>
          </a:p>
          <a:p>
            <a:r>
              <a:rPr lang="en-US" sz="2250" dirty="0"/>
              <a:t>3) </a:t>
            </a:r>
            <a:r>
              <a:rPr lang="en-US" sz="2250" b="1" dirty="0"/>
              <a:t>Accessibility and inclusiveness</a:t>
            </a:r>
            <a:r>
              <a:rPr lang="en-US" sz="2250" dirty="0"/>
              <a:t>: that the proposed measure would avoid undue complexity in the voting process, while respecting the other principles, and that it would support access by all eligible voters regardless of physical or social condition;</a:t>
            </a:r>
          </a:p>
          <a:p>
            <a:r>
              <a:rPr lang="en-US" sz="2250" dirty="0"/>
              <a:t>4) </a:t>
            </a:r>
            <a:r>
              <a:rPr lang="en-US" sz="2250" b="1" dirty="0"/>
              <a:t>Integrity</a:t>
            </a:r>
            <a:r>
              <a:rPr lang="en-US" sz="2250" dirty="0"/>
              <a:t>: that the proposed measure can be implemented while safeguarding public trust in the election process, by ensuring reliable and verifiable results obtained through an effective and objective process that is secure and preserves vote secrecy for individual Canadians;</a:t>
            </a:r>
          </a:p>
          <a:p>
            <a:r>
              <a:rPr lang="en-US" sz="2250" dirty="0"/>
              <a:t>5) </a:t>
            </a:r>
            <a:r>
              <a:rPr lang="en-US" sz="2250" b="1" dirty="0"/>
              <a:t>Local representation</a:t>
            </a:r>
            <a:r>
              <a:rPr lang="en-US" sz="2250" dirty="0"/>
              <a:t>: that the proposed measure would ensure accountability and recognize the value that Canadians attach to community, to Members of Parliament understanding local conditions and advancing local needs at the national level, and to having access to Members of Parliament to facilitate resolution of their concerns and participation in the democratic process;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a:t>
            </a:fld>
            <a:endParaRPr lang="en-US" dirty="0"/>
          </a:p>
        </p:txBody>
      </p:sp>
    </p:spTree>
    <p:extLst>
      <p:ext uri="{BB962C8B-B14F-4D97-AF65-F5344CB8AC3E}">
        <p14:creationId xmlns:p14="http://schemas.microsoft.com/office/powerpoint/2010/main" val="131575835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30</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929387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12" grpId="0" animBg="1"/>
      <p:bldP spid="16" grpId="0" animBg="1"/>
      <p:bldP spid="40" grpId="0" animBg="1"/>
      <p:bldP spid="39" grpId="0" animBg="1"/>
      <p:bldP spid="13" grpId="0" animBg="1"/>
      <p:bldP spid="41" grpId="0" animBg="1"/>
      <p:bldP spid="42" grpId="0" animBg="1"/>
      <p:bldP spid="14" grpId="0" animBg="1"/>
      <p:bldP spid="28" grpId="0" animBg="1"/>
      <p:bldP spid="15"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82210" y="4800600"/>
            <a:ext cx="3892190" cy="4582740"/>
          </a:xfrm>
          <a:prstGeom prst="rect">
            <a:avLst/>
          </a:prstGeom>
        </p:spPr>
      </p:pic>
      <p:sp>
        <p:nvSpPr>
          <p:cNvPr id="2" name="Title 1"/>
          <p:cNvSpPr>
            <a:spLocks noGrp="1"/>
          </p:cNvSpPr>
          <p:nvPr>
            <p:ph type="title"/>
          </p:nvPr>
        </p:nvSpPr>
        <p:spPr/>
        <p:txBody>
          <a:bodyPr/>
          <a:lstStyle/>
          <a:p>
            <a:r>
              <a:rPr lang="en-US" dirty="0"/>
              <a:t>Multi-Member Systems</a:t>
            </a:r>
          </a:p>
        </p:txBody>
      </p:sp>
      <p:sp>
        <p:nvSpPr>
          <p:cNvPr id="6" name="Content Placeholder 5"/>
          <p:cNvSpPr>
            <a:spLocks noGrp="1"/>
          </p:cNvSpPr>
          <p:nvPr>
            <p:ph idx="1"/>
          </p:nvPr>
        </p:nvSpPr>
        <p:spPr/>
        <p:txBody>
          <a:bodyPr/>
          <a:lstStyle/>
          <a:p>
            <a:r>
              <a:rPr lang="en-US" dirty="0"/>
              <a:t>Combine several ridings into one</a:t>
            </a:r>
          </a:p>
          <a:p>
            <a:r>
              <a:rPr lang="en-US" dirty="0"/>
              <a:t>Elect the same total number of MPs</a:t>
            </a:r>
          </a:p>
          <a:p>
            <a:r>
              <a:rPr lang="en-US" dirty="0"/>
              <a:t>Example:  Waterloo Region </a:t>
            </a:r>
            <a:r>
              <a:rPr lang="en-US" sz="2800" dirty="0"/>
              <a:t>(Waterloo, Kitchener Centre, Kitchener-South </a:t>
            </a:r>
            <a:r>
              <a:rPr lang="en-US" sz="2800" dirty="0" err="1"/>
              <a:t>Hespeler</a:t>
            </a:r>
            <a:r>
              <a:rPr lang="en-US" sz="2800" dirty="0"/>
              <a:t>, Kitchener-Conestoga, Cambridge)</a:t>
            </a:r>
            <a:endParaRPr lang="en-US" dirty="0"/>
          </a:p>
        </p:txBody>
      </p:sp>
      <p:sp>
        <p:nvSpPr>
          <p:cNvPr id="5" name="Slide Number Placeholder 4"/>
          <p:cNvSpPr>
            <a:spLocks noGrp="1"/>
          </p:cNvSpPr>
          <p:nvPr>
            <p:ph type="sldNum" sz="quarter" idx="10"/>
          </p:nvPr>
        </p:nvSpPr>
        <p:spPr/>
        <p:txBody>
          <a:bodyPr/>
          <a:lstStyle/>
          <a:p>
            <a:fld id="{FED7753B-9915-A54A-AF64-D6AD307E3FD4}" type="slidenum">
              <a:rPr lang="en-US" smtClean="0"/>
              <a:pPr/>
              <a:t>31</a:t>
            </a:fld>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9400" y="4754626"/>
            <a:ext cx="3883068" cy="4572000"/>
          </a:xfrm>
          <a:prstGeom prst="rect">
            <a:avLst/>
          </a:prstGeom>
        </p:spPr>
      </p:pic>
      <p:pic>
        <p:nvPicPr>
          <p:cNvPr id="11" name="Picture 10"/>
          <p:cNvPicPr>
            <a:picLocks noChangeAspect="1"/>
          </p:cNvPicPr>
          <p:nvPr/>
        </p:nvPicPr>
        <p:blipFill>
          <a:blip r:embed="rId5"/>
          <a:stretch>
            <a:fillRect/>
          </a:stretch>
        </p:blipFill>
        <p:spPr>
          <a:xfrm>
            <a:off x="2516042" y="5528680"/>
            <a:ext cx="647700" cy="647700"/>
          </a:xfrm>
          <a:prstGeom prst="rect">
            <a:avLst/>
          </a:prstGeom>
        </p:spPr>
      </p:pic>
      <p:pic>
        <p:nvPicPr>
          <p:cNvPr id="25" name="Picture 24"/>
          <p:cNvPicPr>
            <a:picLocks noChangeAspect="1"/>
          </p:cNvPicPr>
          <p:nvPr/>
        </p:nvPicPr>
        <p:blipFill>
          <a:blip r:embed="rId6"/>
          <a:stretch>
            <a:fillRect/>
          </a:stretch>
        </p:blipFill>
        <p:spPr>
          <a:xfrm>
            <a:off x="3181121" y="6392926"/>
            <a:ext cx="647700" cy="647700"/>
          </a:xfrm>
          <a:prstGeom prst="rect">
            <a:avLst/>
          </a:prstGeom>
        </p:spPr>
      </p:pic>
      <p:pic>
        <p:nvPicPr>
          <p:cNvPr id="26" name="Picture 25"/>
          <p:cNvPicPr>
            <a:picLocks noChangeAspect="1"/>
          </p:cNvPicPr>
          <p:nvPr/>
        </p:nvPicPr>
        <p:blipFill>
          <a:blip r:embed="rId6"/>
          <a:stretch>
            <a:fillRect/>
          </a:stretch>
        </p:blipFill>
        <p:spPr>
          <a:xfrm>
            <a:off x="3354726" y="7287724"/>
            <a:ext cx="647700" cy="647700"/>
          </a:xfrm>
          <a:prstGeom prst="rect">
            <a:avLst/>
          </a:prstGeom>
        </p:spPr>
      </p:pic>
      <p:pic>
        <p:nvPicPr>
          <p:cNvPr id="27" name="Picture 26"/>
          <p:cNvPicPr>
            <a:picLocks noChangeAspect="1"/>
          </p:cNvPicPr>
          <p:nvPr/>
        </p:nvPicPr>
        <p:blipFill>
          <a:blip r:embed="rId6"/>
          <a:stretch>
            <a:fillRect/>
          </a:stretch>
        </p:blipFill>
        <p:spPr>
          <a:xfrm>
            <a:off x="4256426" y="7790180"/>
            <a:ext cx="647700" cy="647700"/>
          </a:xfrm>
          <a:prstGeom prst="rect">
            <a:avLst/>
          </a:prstGeom>
        </p:spPr>
      </p:pic>
      <p:pic>
        <p:nvPicPr>
          <p:cNvPr id="28" name="Picture 27"/>
          <p:cNvPicPr>
            <a:picLocks noChangeAspect="1"/>
          </p:cNvPicPr>
          <p:nvPr/>
        </p:nvPicPr>
        <p:blipFill>
          <a:blip r:embed="rId6"/>
          <a:stretch>
            <a:fillRect/>
          </a:stretch>
        </p:blipFill>
        <p:spPr>
          <a:xfrm>
            <a:off x="3381555" y="8225155"/>
            <a:ext cx="647700" cy="647700"/>
          </a:xfrm>
          <a:prstGeom prst="rect">
            <a:avLst/>
          </a:prstGeom>
        </p:spPr>
      </p:pic>
      <p:pic>
        <p:nvPicPr>
          <p:cNvPr id="29" name="Picture 28"/>
          <p:cNvPicPr>
            <a:picLocks noChangeAspect="1"/>
          </p:cNvPicPr>
          <p:nvPr/>
        </p:nvPicPr>
        <p:blipFill>
          <a:blip r:embed="rId7"/>
          <a:stretch>
            <a:fillRect/>
          </a:stretch>
        </p:blipFill>
        <p:spPr>
          <a:xfrm>
            <a:off x="7983083" y="5586476"/>
            <a:ext cx="647700" cy="647700"/>
          </a:xfrm>
          <a:prstGeom prst="rect">
            <a:avLst/>
          </a:prstGeom>
        </p:spPr>
      </p:pic>
      <p:pic>
        <p:nvPicPr>
          <p:cNvPr id="30" name="Picture 29"/>
          <p:cNvPicPr>
            <a:picLocks noChangeAspect="1"/>
          </p:cNvPicPr>
          <p:nvPr/>
        </p:nvPicPr>
        <p:blipFill>
          <a:blip r:embed="rId7"/>
          <a:stretch>
            <a:fillRect/>
          </a:stretch>
        </p:blipFill>
        <p:spPr>
          <a:xfrm>
            <a:off x="9378950" y="5861050"/>
            <a:ext cx="647700" cy="647700"/>
          </a:xfrm>
          <a:prstGeom prst="rect">
            <a:avLst/>
          </a:prstGeom>
        </p:spPr>
      </p:pic>
      <p:pic>
        <p:nvPicPr>
          <p:cNvPr id="31" name="Picture 30"/>
          <p:cNvPicPr>
            <a:picLocks noChangeAspect="1"/>
          </p:cNvPicPr>
          <p:nvPr/>
        </p:nvPicPr>
        <p:blipFill>
          <a:blip r:embed="rId7"/>
          <a:stretch>
            <a:fillRect/>
          </a:stretch>
        </p:blipFill>
        <p:spPr>
          <a:xfrm>
            <a:off x="9378746" y="7061035"/>
            <a:ext cx="647700" cy="647700"/>
          </a:xfrm>
          <a:prstGeom prst="rect">
            <a:avLst/>
          </a:prstGeom>
        </p:spPr>
      </p:pic>
      <p:pic>
        <p:nvPicPr>
          <p:cNvPr id="32" name="Picture 31"/>
          <p:cNvPicPr>
            <a:picLocks noChangeAspect="1"/>
          </p:cNvPicPr>
          <p:nvPr/>
        </p:nvPicPr>
        <p:blipFill>
          <a:blip r:embed="rId7"/>
          <a:stretch>
            <a:fillRect/>
          </a:stretch>
        </p:blipFill>
        <p:spPr>
          <a:xfrm>
            <a:off x="8143634" y="7040626"/>
            <a:ext cx="647700" cy="647700"/>
          </a:xfrm>
          <a:prstGeom prst="rect">
            <a:avLst/>
          </a:prstGeom>
        </p:spPr>
      </p:pic>
      <p:pic>
        <p:nvPicPr>
          <p:cNvPr id="33" name="Picture 32"/>
          <p:cNvPicPr>
            <a:picLocks noChangeAspect="1"/>
          </p:cNvPicPr>
          <p:nvPr/>
        </p:nvPicPr>
        <p:blipFill>
          <a:blip r:embed="rId7"/>
          <a:stretch>
            <a:fillRect/>
          </a:stretch>
        </p:blipFill>
        <p:spPr>
          <a:xfrm>
            <a:off x="9489500" y="8217288"/>
            <a:ext cx="647700" cy="647700"/>
          </a:xfrm>
          <a:prstGeom prst="rect">
            <a:avLst/>
          </a:prstGeom>
        </p:spPr>
      </p:pic>
    </p:spTree>
    <p:extLst>
      <p:ext uri="{BB962C8B-B14F-4D97-AF65-F5344CB8AC3E}">
        <p14:creationId xmlns:p14="http://schemas.microsoft.com/office/powerpoint/2010/main" val="430705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stretch>
            <a:fillRect/>
          </a:stretch>
        </p:blipFill>
        <p:spPr>
          <a:xfrm>
            <a:off x="685800" y="2286000"/>
            <a:ext cx="11658600" cy="7086600"/>
          </a:xfrm>
          <a:prstGeom prst="rect">
            <a:avLst/>
          </a:prstGeom>
        </p:spPr>
      </p:pic>
      <p:sp>
        <p:nvSpPr>
          <p:cNvPr id="2" name="Title 1"/>
          <p:cNvSpPr>
            <a:spLocks noGrp="1"/>
          </p:cNvSpPr>
          <p:nvPr>
            <p:ph type="title"/>
          </p:nvPr>
        </p:nvSpPr>
        <p:spPr/>
        <p:txBody>
          <a:bodyPr/>
          <a:lstStyle/>
          <a:p>
            <a:r>
              <a:rPr lang="en-US" dirty="0"/>
              <a:t>Multi-Member Systems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32</a:t>
            </a:fld>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08790" y="3581400"/>
            <a:ext cx="3883068" cy="4572000"/>
          </a:xfrm>
          <a:prstGeom prst="rect">
            <a:avLst/>
          </a:prstGeom>
        </p:spPr>
      </p:pic>
      <p:pic>
        <p:nvPicPr>
          <p:cNvPr id="22" name="Picture 21"/>
          <p:cNvPicPr>
            <a:picLocks noChangeAspect="1"/>
          </p:cNvPicPr>
          <p:nvPr/>
        </p:nvPicPr>
        <p:blipFill>
          <a:blip r:embed="rId5"/>
          <a:stretch>
            <a:fillRect/>
          </a:stretch>
        </p:blipFill>
        <p:spPr>
          <a:xfrm>
            <a:off x="9550400" y="4419600"/>
            <a:ext cx="647700" cy="647700"/>
          </a:xfrm>
          <a:prstGeom prst="rect">
            <a:avLst/>
          </a:prstGeom>
        </p:spPr>
      </p:pic>
      <p:pic>
        <p:nvPicPr>
          <p:cNvPr id="23" name="Picture 22"/>
          <p:cNvPicPr>
            <a:picLocks noChangeAspect="1"/>
          </p:cNvPicPr>
          <p:nvPr/>
        </p:nvPicPr>
        <p:blipFill>
          <a:blip r:embed="rId6"/>
          <a:stretch>
            <a:fillRect/>
          </a:stretch>
        </p:blipFill>
        <p:spPr>
          <a:xfrm>
            <a:off x="10215479" y="5283846"/>
            <a:ext cx="647700" cy="647700"/>
          </a:xfrm>
          <a:prstGeom prst="rect">
            <a:avLst/>
          </a:prstGeom>
        </p:spPr>
      </p:pic>
      <p:pic>
        <p:nvPicPr>
          <p:cNvPr id="24" name="Picture 23"/>
          <p:cNvPicPr>
            <a:picLocks noChangeAspect="1"/>
          </p:cNvPicPr>
          <p:nvPr/>
        </p:nvPicPr>
        <p:blipFill>
          <a:blip r:embed="rId6"/>
          <a:stretch>
            <a:fillRect/>
          </a:stretch>
        </p:blipFill>
        <p:spPr>
          <a:xfrm>
            <a:off x="10389084" y="6178644"/>
            <a:ext cx="647700" cy="647700"/>
          </a:xfrm>
          <a:prstGeom prst="rect">
            <a:avLst/>
          </a:prstGeom>
        </p:spPr>
      </p:pic>
      <p:pic>
        <p:nvPicPr>
          <p:cNvPr id="25" name="Picture 24"/>
          <p:cNvPicPr>
            <a:picLocks noChangeAspect="1"/>
          </p:cNvPicPr>
          <p:nvPr/>
        </p:nvPicPr>
        <p:blipFill>
          <a:blip r:embed="rId6"/>
          <a:stretch>
            <a:fillRect/>
          </a:stretch>
        </p:blipFill>
        <p:spPr>
          <a:xfrm>
            <a:off x="11290784" y="6681100"/>
            <a:ext cx="647700" cy="647700"/>
          </a:xfrm>
          <a:prstGeom prst="rect">
            <a:avLst/>
          </a:prstGeom>
        </p:spPr>
      </p:pic>
      <p:pic>
        <p:nvPicPr>
          <p:cNvPr id="26" name="Picture 25"/>
          <p:cNvPicPr>
            <a:picLocks noChangeAspect="1"/>
          </p:cNvPicPr>
          <p:nvPr/>
        </p:nvPicPr>
        <p:blipFill>
          <a:blip r:embed="rId6"/>
          <a:stretch>
            <a:fillRect/>
          </a:stretch>
        </p:blipFill>
        <p:spPr>
          <a:xfrm>
            <a:off x="10415913" y="7116075"/>
            <a:ext cx="647700" cy="647700"/>
          </a:xfrm>
          <a:prstGeom prst="rect">
            <a:avLst/>
          </a:prstGeom>
        </p:spPr>
      </p:pic>
    </p:spTree>
    <p:extLst>
      <p:ext uri="{BB962C8B-B14F-4D97-AF65-F5344CB8AC3E}">
        <p14:creationId xmlns:p14="http://schemas.microsoft.com/office/powerpoint/2010/main" val="1232833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stretch>
            <a:fillRect/>
          </a:stretch>
        </p:blipFill>
        <p:spPr>
          <a:xfrm>
            <a:off x="685800" y="2286000"/>
            <a:ext cx="11658600" cy="7086600"/>
          </a:xfrm>
          <a:prstGeom prst="rect">
            <a:avLst/>
          </a:prstGeom>
        </p:spPr>
      </p:pic>
      <p:sp>
        <p:nvSpPr>
          <p:cNvPr id="2" name="Title 1"/>
          <p:cNvSpPr>
            <a:spLocks noGrp="1"/>
          </p:cNvSpPr>
          <p:nvPr>
            <p:ph type="title"/>
          </p:nvPr>
        </p:nvSpPr>
        <p:spPr/>
        <p:txBody>
          <a:bodyPr/>
          <a:lstStyle/>
          <a:p>
            <a:r>
              <a:rPr lang="en-US" dirty="0"/>
              <a:t>Multi-Member Systems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33</a:t>
            </a:fld>
            <a:endParaRPr lang="en-US"/>
          </a:p>
        </p:txBody>
      </p:sp>
      <p:pic>
        <p:nvPicPr>
          <p:cNvPr id="25" name="Pictur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37910" y="4002460"/>
            <a:ext cx="3892190" cy="4582740"/>
          </a:xfrm>
          <a:prstGeom prst="rect">
            <a:avLst/>
          </a:prstGeom>
        </p:spPr>
      </p:pic>
      <p:pic>
        <p:nvPicPr>
          <p:cNvPr id="18" name="Picture 17"/>
          <p:cNvPicPr>
            <a:picLocks noChangeAspect="1"/>
          </p:cNvPicPr>
          <p:nvPr/>
        </p:nvPicPr>
        <p:blipFill>
          <a:blip r:embed="rId5"/>
          <a:stretch>
            <a:fillRect/>
          </a:stretch>
        </p:blipFill>
        <p:spPr>
          <a:xfrm>
            <a:off x="9073068" y="4483434"/>
            <a:ext cx="647700" cy="647700"/>
          </a:xfrm>
          <a:prstGeom prst="rect">
            <a:avLst/>
          </a:prstGeom>
        </p:spPr>
      </p:pic>
      <p:pic>
        <p:nvPicPr>
          <p:cNvPr id="19" name="Picture 18"/>
          <p:cNvPicPr>
            <a:picLocks noChangeAspect="1"/>
          </p:cNvPicPr>
          <p:nvPr/>
        </p:nvPicPr>
        <p:blipFill>
          <a:blip r:embed="rId6"/>
          <a:stretch>
            <a:fillRect/>
          </a:stretch>
        </p:blipFill>
        <p:spPr>
          <a:xfrm>
            <a:off x="10452918" y="5181600"/>
            <a:ext cx="647700" cy="647700"/>
          </a:xfrm>
          <a:prstGeom prst="rect">
            <a:avLst/>
          </a:prstGeom>
        </p:spPr>
      </p:pic>
      <p:pic>
        <p:nvPicPr>
          <p:cNvPr id="31" name="Picture 30"/>
          <p:cNvPicPr>
            <a:picLocks noChangeAspect="1"/>
          </p:cNvPicPr>
          <p:nvPr/>
        </p:nvPicPr>
        <p:blipFill>
          <a:blip r:embed="rId6"/>
          <a:stretch>
            <a:fillRect/>
          </a:stretch>
        </p:blipFill>
        <p:spPr>
          <a:xfrm>
            <a:off x="10095941" y="6381510"/>
            <a:ext cx="647700" cy="647700"/>
          </a:xfrm>
          <a:prstGeom prst="rect">
            <a:avLst/>
          </a:prstGeom>
        </p:spPr>
      </p:pic>
      <p:pic>
        <p:nvPicPr>
          <p:cNvPr id="6" name="Picture 5"/>
          <p:cNvPicPr>
            <a:picLocks noChangeAspect="1"/>
          </p:cNvPicPr>
          <p:nvPr/>
        </p:nvPicPr>
        <p:blipFill>
          <a:blip r:embed="rId7"/>
          <a:stretch>
            <a:fillRect/>
          </a:stretch>
        </p:blipFill>
        <p:spPr>
          <a:xfrm>
            <a:off x="10776768" y="7221910"/>
            <a:ext cx="647700" cy="647700"/>
          </a:xfrm>
          <a:prstGeom prst="rect">
            <a:avLst/>
          </a:prstGeom>
        </p:spPr>
      </p:pic>
      <p:pic>
        <p:nvPicPr>
          <p:cNvPr id="34" name="Picture 33"/>
          <p:cNvPicPr>
            <a:picLocks noChangeAspect="1"/>
          </p:cNvPicPr>
          <p:nvPr/>
        </p:nvPicPr>
        <p:blipFill>
          <a:blip r:embed="rId5"/>
          <a:stretch>
            <a:fillRect/>
          </a:stretch>
        </p:blipFill>
        <p:spPr>
          <a:xfrm>
            <a:off x="9039647" y="5803457"/>
            <a:ext cx="647700" cy="647700"/>
          </a:xfrm>
          <a:prstGeom prst="rect">
            <a:avLst/>
          </a:prstGeom>
        </p:spPr>
      </p:pic>
    </p:spTree>
    <p:extLst>
      <p:ext uri="{BB962C8B-B14F-4D97-AF65-F5344CB8AC3E}">
        <p14:creationId xmlns:p14="http://schemas.microsoft.com/office/powerpoint/2010/main" val="122801469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Multi-Member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34</a:t>
            </a:fld>
            <a:endParaRPr lang="en-US"/>
          </a:p>
        </p:txBody>
      </p:sp>
      <p:sp>
        <p:nvSpPr>
          <p:cNvPr id="5" name="Rectangle 4"/>
          <p:cNvSpPr/>
          <p:nvPr/>
        </p:nvSpPr>
        <p:spPr>
          <a:xfrm>
            <a:off x="647700" y="2057400"/>
            <a:ext cx="11950700" cy="769441"/>
          </a:xfrm>
          <a:prstGeom prst="rect">
            <a:avLst/>
          </a:prstGeom>
        </p:spPr>
        <p:txBody>
          <a:bodyPr wrap="square">
            <a:spAutoFit/>
          </a:bodyPr>
          <a:lstStyle/>
          <a:p>
            <a:pPr algn="l"/>
            <a:r>
              <a:rPr lang="en-US" sz="4400" dirty="0">
                <a:solidFill>
                  <a:srgbClr val="FFFFFF"/>
                </a:solidFill>
              </a:rPr>
              <a:t>Many ways to fairly elect five winners.  (Closed List)</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60210" y="3276600"/>
            <a:ext cx="3892190" cy="4582740"/>
          </a:xfrm>
          <a:prstGeom prst="rect">
            <a:avLst/>
          </a:prstGeom>
        </p:spPr>
      </p:pic>
      <p:pic>
        <p:nvPicPr>
          <p:cNvPr id="7" name="Picture 6"/>
          <p:cNvPicPr>
            <a:picLocks noChangeAspect="1"/>
          </p:cNvPicPr>
          <p:nvPr/>
        </p:nvPicPr>
        <p:blipFill>
          <a:blip r:embed="rId3"/>
          <a:stretch>
            <a:fillRect/>
          </a:stretch>
        </p:blipFill>
        <p:spPr>
          <a:xfrm>
            <a:off x="9804400" y="3962400"/>
            <a:ext cx="647700" cy="647700"/>
          </a:xfrm>
          <a:prstGeom prst="rect">
            <a:avLst/>
          </a:prstGeom>
        </p:spPr>
      </p:pic>
      <p:pic>
        <p:nvPicPr>
          <p:cNvPr id="8" name="Picture 7"/>
          <p:cNvPicPr>
            <a:picLocks noChangeAspect="1"/>
          </p:cNvPicPr>
          <p:nvPr/>
        </p:nvPicPr>
        <p:blipFill>
          <a:blip r:embed="rId4"/>
          <a:stretch>
            <a:fillRect/>
          </a:stretch>
        </p:blipFill>
        <p:spPr>
          <a:xfrm>
            <a:off x="11184250" y="4660566"/>
            <a:ext cx="647700" cy="647700"/>
          </a:xfrm>
          <a:prstGeom prst="rect">
            <a:avLst/>
          </a:prstGeom>
        </p:spPr>
      </p:pic>
      <p:pic>
        <p:nvPicPr>
          <p:cNvPr id="9" name="Picture 8"/>
          <p:cNvPicPr>
            <a:picLocks noChangeAspect="1"/>
          </p:cNvPicPr>
          <p:nvPr/>
        </p:nvPicPr>
        <p:blipFill>
          <a:blip r:embed="rId4"/>
          <a:stretch>
            <a:fillRect/>
          </a:stretch>
        </p:blipFill>
        <p:spPr>
          <a:xfrm>
            <a:off x="10827273" y="5860476"/>
            <a:ext cx="647700" cy="647700"/>
          </a:xfrm>
          <a:prstGeom prst="rect">
            <a:avLst/>
          </a:prstGeom>
        </p:spPr>
      </p:pic>
      <p:pic>
        <p:nvPicPr>
          <p:cNvPr id="10" name="Picture 9"/>
          <p:cNvPicPr>
            <a:picLocks noChangeAspect="1"/>
          </p:cNvPicPr>
          <p:nvPr/>
        </p:nvPicPr>
        <p:blipFill>
          <a:blip r:embed="rId5"/>
          <a:stretch>
            <a:fillRect/>
          </a:stretch>
        </p:blipFill>
        <p:spPr>
          <a:xfrm>
            <a:off x="11508100" y="6700876"/>
            <a:ext cx="647700" cy="647700"/>
          </a:xfrm>
          <a:prstGeom prst="rect">
            <a:avLst/>
          </a:prstGeom>
        </p:spPr>
      </p:pic>
      <p:pic>
        <p:nvPicPr>
          <p:cNvPr id="11" name="Picture 10"/>
          <p:cNvPicPr>
            <a:picLocks noChangeAspect="1"/>
          </p:cNvPicPr>
          <p:nvPr/>
        </p:nvPicPr>
        <p:blipFill>
          <a:blip r:embed="rId3"/>
          <a:stretch>
            <a:fillRect/>
          </a:stretch>
        </p:blipFill>
        <p:spPr>
          <a:xfrm>
            <a:off x="9770979" y="5282423"/>
            <a:ext cx="647700" cy="647700"/>
          </a:xfrm>
          <a:prstGeom prst="rect">
            <a:avLst/>
          </a:prstGeom>
        </p:spPr>
      </p:pic>
      <p:sp>
        <p:nvSpPr>
          <p:cNvPr id="12" name="TextBox 11"/>
          <p:cNvSpPr txBox="1"/>
          <p:nvPr/>
        </p:nvSpPr>
        <p:spPr>
          <a:xfrm>
            <a:off x="5181897" y="2961391"/>
            <a:ext cx="4079185" cy="6555641"/>
          </a:xfrm>
          <a:prstGeom prst="rect">
            <a:avLst/>
          </a:prstGeom>
          <a:noFill/>
        </p:spPr>
        <p:txBody>
          <a:bodyPr wrap="square" rtlCol="0">
            <a:spAutoFit/>
          </a:bodyPr>
          <a:lstStyle/>
          <a:p>
            <a:pPr algn="l"/>
            <a:r>
              <a:rPr lang="en-US" sz="2800" dirty="0">
                <a:solidFill>
                  <a:schemeClr val="tx1"/>
                </a:solidFill>
              </a:rPr>
              <a:t>Conservative</a:t>
            </a:r>
          </a:p>
          <a:p>
            <a:pPr lvl="1" algn="l"/>
            <a:r>
              <a:rPr lang="en-US" sz="2800" dirty="0">
                <a:solidFill>
                  <a:schemeClr val="tx1"/>
                </a:solidFill>
              </a:rPr>
              <a:t>Charles Cooper</a:t>
            </a:r>
          </a:p>
          <a:p>
            <a:pPr lvl="1" algn="l"/>
            <a:r>
              <a:rPr lang="en-US" sz="2800" dirty="0">
                <a:solidFill>
                  <a:schemeClr val="tx1"/>
                </a:solidFill>
              </a:rPr>
              <a:t>Carrie Cohn</a:t>
            </a:r>
          </a:p>
          <a:p>
            <a:pPr lvl="1" algn="l"/>
            <a:r>
              <a:rPr lang="en-US" sz="2800" dirty="0">
                <a:solidFill>
                  <a:schemeClr val="tx1"/>
                </a:solidFill>
              </a:rPr>
              <a:t>Caleb Chong</a:t>
            </a:r>
          </a:p>
          <a:p>
            <a:pPr algn="l"/>
            <a:r>
              <a:rPr lang="en-US" sz="2800" dirty="0">
                <a:solidFill>
                  <a:schemeClr val="tx1"/>
                </a:solidFill>
              </a:rPr>
              <a:t>Green</a:t>
            </a:r>
          </a:p>
          <a:p>
            <a:pPr lvl="1" algn="l"/>
            <a:r>
              <a:rPr lang="en-US" sz="2800" dirty="0">
                <a:solidFill>
                  <a:schemeClr val="tx1"/>
                </a:solidFill>
              </a:rPr>
              <a:t>Gary </a:t>
            </a:r>
            <a:r>
              <a:rPr lang="en-US" sz="2800" dirty="0" err="1">
                <a:solidFill>
                  <a:schemeClr val="tx1"/>
                </a:solidFill>
              </a:rPr>
              <a:t>Gronau</a:t>
            </a:r>
            <a:endParaRPr lang="en-US" sz="2800" dirty="0">
              <a:solidFill>
                <a:schemeClr val="tx1"/>
              </a:solidFill>
            </a:endParaRPr>
          </a:p>
          <a:p>
            <a:pPr lvl="1" algn="l"/>
            <a:r>
              <a:rPr lang="en-US" sz="2800" dirty="0">
                <a:solidFill>
                  <a:schemeClr val="tx1"/>
                </a:solidFill>
              </a:rPr>
              <a:t>Greta Gill</a:t>
            </a:r>
          </a:p>
          <a:p>
            <a:pPr algn="l"/>
            <a:r>
              <a:rPr lang="en-US" sz="2800" dirty="0">
                <a:solidFill>
                  <a:schemeClr val="tx1"/>
                </a:solidFill>
              </a:rPr>
              <a:t>Liberal</a:t>
            </a:r>
          </a:p>
          <a:p>
            <a:pPr lvl="1" algn="l"/>
            <a:r>
              <a:rPr lang="en-US" sz="2800" dirty="0">
                <a:solidFill>
                  <a:schemeClr val="tx1"/>
                </a:solidFill>
              </a:rPr>
              <a:t>Lily Laverty</a:t>
            </a:r>
          </a:p>
          <a:p>
            <a:pPr lvl="1" algn="l"/>
            <a:r>
              <a:rPr lang="en-US" sz="2800" dirty="0">
                <a:solidFill>
                  <a:schemeClr val="tx1"/>
                </a:solidFill>
              </a:rPr>
              <a:t>Logan Long</a:t>
            </a:r>
          </a:p>
          <a:p>
            <a:pPr lvl="1" algn="l"/>
            <a:r>
              <a:rPr lang="en-US" sz="2800" dirty="0">
                <a:solidFill>
                  <a:schemeClr val="tx1"/>
                </a:solidFill>
              </a:rPr>
              <a:t>Lisa Lawson</a:t>
            </a:r>
          </a:p>
          <a:p>
            <a:pPr algn="l"/>
            <a:r>
              <a:rPr lang="en-US" sz="2800" dirty="0">
                <a:solidFill>
                  <a:schemeClr val="tx1"/>
                </a:solidFill>
              </a:rPr>
              <a:t>New Democrats</a:t>
            </a:r>
          </a:p>
          <a:p>
            <a:pPr lvl="1" algn="l"/>
            <a:r>
              <a:rPr lang="en-US" sz="2800" dirty="0">
                <a:solidFill>
                  <a:schemeClr val="tx1"/>
                </a:solidFill>
              </a:rPr>
              <a:t>Norman </a:t>
            </a:r>
            <a:r>
              <a:rPr lang="en-US" sz="2800" dirty="0" err="1">
                <a:solidFill>
                  <a:schemeClr val="tx1"/>
                </a:solidFill>
              </a:rPr>
              <a:t>Nabers</a:t>
            </a:r>
            <a:endParaRPr lang="en-US" sz="2800" dirty="0">
              <a:solidFill>
                <a:schemeClr val="tx1"/>
              </a:solidFill>
            </a:endParaRPr>
          </a:p>
          <a:p>
            <a:pPr lvl="1" algn="l"/>
            <a:r>
              <a:rPr lang="en-US" sz="2800" dirty="0">
                <a:solidFill>
                  <a:schemeClr val="tx1"/>
                </a:solidFill>
              </a:rPr>
              <a:t>Nicole Noble</a:t>
            </a:r>
          </a:p>
          <a:p>
            <a:pPr lvl="1" algn="l"/>
            <a:r>
              <a:rPr lang="en-US" sz="2800" dirty="0">
                <a:solidFill>
                  <a:schemeClr val="tx1"/>
                </a:solidFill>
              </a:rPr>
              <a:t>Nina Nunn</a:t>
            </a:r>
          </a:p>
        </p:txBody>
      </p:sp>
      <p:pic>
        <p:nvPicPr>
          <p:cNvPr id="13" name="Picture 12"/>
          <p:cNvPicPr>
            <a:picLocks noChangeAspect="1"/>
          </p:cNvPicPr>
          <p:nvPr/>
        </p:nvPicPr>
        <p:blipFill>
          <a:blip r:embed="rId6"/>
          <a:stretch>
            <a:fillRect/>
          </a:stretch>
        </p:blipFill>
        <p:spPr>
          <a:xfrm>
            <a:off x="635000" y="3237723"/>
            <a:ext cx="4114800" cy="4089400"/>
          </a:xfrm>
          <a:prstGeom prst="rect">
            <a:avLst/>
          </a:prstGeom>
        </p:spPr>
      </p:pic>
    </p:spTree>
    <p:extLst>
      <p:ext uri="{BB962C8B-B14F-4D97-AF65-F5344CB8AC3E}">
        <p14:creationId xmlns:p14="http://schemas.microsoft.com/office/powerpoint/2010/main" val="208482009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Multi-Member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35</a:t>
            </a:fld>
            <a:endParaRPr lang="en-US"/>
          </a:p>
        </p:txBody>
      </p:sp>
      <p:sp>
        <p:nvSpPr>
          <p:cNvPr id="5" name="Rectangle 4"/>
          <p:cNvSpPr/>
          <p:nvPr/>
        </p:nvSpPr>
        <p:spPr>
          <a:xfrm>
            <a:off x="647700" y="2057400"/>
            <a:ext cx="11950700" cy="769441"/>
          </a:xfrm>
          <a:prstGeom prst="rect">
            <a:avLst/>
          </a:prstGeom>
        </p:spPr>
        <p:txBody>
          <a:bodyPr wrap="square">
            <a:spAutoFit/>
          </a:bodyPr>
          <a:lstStyle/>
          <a:p>
            <a:pPr algn="l"/>
            <a:r>
              <a:rPr lang="en-US" sz="4400" dirty="0">
                <a:solidFill>
                  <a:srgbClr val="FFFFFF"/>
                </a:solidFill>
              </a:rPr>
              <a:t>Many ways to fairly elect five winners.  (Open List)</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0210" y="3276600"/>
            <a:ext cx="3892190" cy="4582740"/>
          </a:xfrm>
          <a:prstGeom prst="rect">
            <a:avLst/>
          </a:prstGeom>
        </p:spPr>
      </p:pic>
      <p:pic>
        <p:nvPicPr>
          <p:cNvPr id="7" name="Picture 6"/>
          <p:cNvPicPr>
            <a:picLocks noChangeAspect="1"/>
          </p:cNvPicPr>
          <p:nvPr/>
        </p:nvPicPr>
        <p:blipFill>
          <a:blip r:embed="rId4"/>
          <a:stretch>
            <a:fillRect/>
          </a:stretch>
        </p:blipFill>
        <p:spPr>
          <a:xfrm>
            <a:off x="9804400" y="3962400"/>
            <a:ext cx="647700" cy="647700"/>
          </a:xfrm>
          <a:prstGeom prst="rect">
            <a:avLst/>
          </a:prstGeom>
        </p:spPr>
      </p:pic>
      <p:pic>
        <p:nvPicPr>
          <p:cNvPr id="8" name="Picture 7"/>
          <p:cNvPicPr>
            <a:picLocks noChangeAspect="1"/>
          </p:cNvPicPr>
          <p:nvPr/>
        </p:nvPicPr>
        <p:blipFill>
          <a:blip r:embed="rId5"/>
          <a:stretch>
            <a:fillRect/>
          </a:stretch>
        </p:blipFill>
        <p:spPr>
          <a:xfrm>
            <a:off x="11184250" y="4660566"/>
            <a:ext cx="647700" cy="647700"/>
          </a:xfrm>
          <a:prstGeom prst="rect">
            <a:avLst/>
          </a:prstGeom>
        </p:spPr>
      </p:pic>
      <p:pic>
        <p:nvPicPr>
          <p:cNvPr id="9" name="Picture 8"/>
          <p:cNvPicPr>
            <a:picLocks noChangeAspect="1"/>
          </p:cNvPicPr>
          <p:nvPr/>
        </p:nvPicPr>
        <p:blipFill>
          <a:blip r:embed="rId5"/>
          <a:stretch>
            <a:fillRect/>
          </a:stretch>
        </p:blipFill>
        <p:spPr>
          <a:xfrm>
            <a:off x="10827273" y="5860476"/>
            <a:ext cx="647700" cy="647700"/>
          </a:xfrm>
          <a:prstGeom prst="rect">
            <a:avLst/>
          </a:prstGeom>
        </p:spPr>
      </p:pic>
      <p:pic>
        <p:nvPicPr>
          <p:cNvPr id="10" name="Picture 9"/>
          <p:cNvPicPr>
            <a:picLocks noChangeAspect="1"/>
          </p:cNvPicPr>
          <p:nvPr/>
        </p:nvPicPr>
        <p:blipFill>
          <a:blip r:embed="rId6"/>
          <a:stretch>
            <a:fillRect/>
          </a:stretch>
        </p:blipFill>
        <p:spPr>
          <a:xfrm>
            <a:off x="11508100" y="6700876"/>
            <a:ext cx="647700" cy="647700"/>
          </a:xfrm>
          <a:prstGeom prst="rect">
            <a:avLst/>
          </a:prstGeom>
        </p:spPr>
      </p:pic>
      <p:pic>
        <p:nvPicPr>
          <p:cNvPr id="11" name="Picture 10"/>
          <p:cNvPicPr>
            <a:picLocks noChangeAspect="1"/>
          </p:cNvPicPr>
          <p:nvPr/>
        </p:nvPicPr>
        <p:blipFill>
          <a:blip r:embed="rId4"/>
          <a:stretch>
            <a:fillRect/>
          </a:stretch>
        </p:blipFill>
        <p:spPr>
          <a:xfrm>
            <a:off x="9770979" y="5282423"/>
            <a:ext cx="647700" cy="647700"/>
          </a:xfrm>
          <a:prstGeom prst="rect">
            <a:avLst/>
          </a:prstGeom>
        </p:spPr>
      </p:pic>
      <p:sp>
        <p:nvSpPr>
          <p:cNvPr id="12" name="TextBox 11"/>
          <p:cNvSpPr txBox="1"/>
          <p:nvPr/>
        </p:nvSpPr>
        <p:spPr>
          <a:xfrm>
            <a:off x="5448367" y="2961391"/>
            <a:ext cx="3914017" cy="6555641"/>
          </a:xfrm>
          <a:prstGeom prst="rect">
            <a:avLst/>
          </a:prstGeom>
          <a:noFill/>
        </p:spPr>
        <p:txBody>
          <a:bodyPr wrap="square" rtlCol="0">
            <a:spAutoFit/>
          </a:bodyPr>
          <a:lstStyle/>
          <a:p>
            <a:pPr algn="l"/>
            <a:r>
              <a:rPr lang="en-US" sz="2800" dirty="0">
                <a:solidFill>
                  <a:schemeClr val="tx1"/>
                </a:solidFill>
              </a:rPr>
              <a:t>Conservative</a:t>
            </a:r>
          </a:p>
          <a:p>
            <a:pPr lvl="1" algn="l"/>
            <a:r>
              <a:rPr lang="en-US" sz="2800" dirty="0">
                <a:solidFill>
                  <a:schemeClr val="tx1"/>
                </a:solidFill>
              </a:rPr>
              <a:t>Charles Cooper (13%)</a:t>
            </a:r>
          </a:p>
          <a:p>
            <a:pPr lvl="1" algn="l"/>
            <a:r>
              <a:rPr lang="en-US" sz="2800" dirty="0">
                <a:solidFill>
                  <a:schemeClr val="tx1"/>
                </a:solidFill>
              </a:rPr>
              <a:t>Carrie Cohn  (12%)</a:t>
            </a:r>
          </a:p>
          <a:p>
            <a:pPr lvl="1" algn="l"/>
            <a:r>
              <a:rPr lang="en-US" sz="2800" dirty="0">
                <a:solidFill>
                  <a:schemeClr val="tx1"/>
                </a:solidFill>
              </a:rPr>
              <a:t>Caleb Chong  (11%)</a:t>
            </a:r>
          </a:p>
          <a:p>
            <a:pPr algn="l"/>
            <a:r>
              <a:rPr lang="en-US" sz="2800" dirty="0">
                <a:solidFill>
                  <a:schemeClr val="tx1"/>
                </a:solidFill>
              </a:rPr>
              <a:t>Green</a:t>
            </a:r>
          </a:p>
          <a:p>
            <a:pPr lvl="1" algn="l"/>
            <a:r>
              <a:rPr lang="en-US" sz="2800" dirty="0">
                <a:solidFill>
                  <a:schemeClr val="tx1"/>
                </a:solidFill>
              </a:rPr>
              <a:t>Gary </a:t>
            </a:r>
            <a:r>
              <a:rPr lang="en-US" sz="2800" dirty="0" err="1">
                <a:solidFill>
                  <a:schemeClr val="tx1"/>
                </a:solidFill>
              </a:rPr>
              <a:t>Gronau</a:t>
            </a:r>
            <a:r>
              <a:rPr lang="en-US" sz="2800" dirty="0">
                <a:solidFill>
                  <a:schemeClr val="tx1"/>
                </a:solidFill>
              </a:rPr>
              <a:t>  (3%)</a:t>
            </a:r>
          </a:p>
          <a:p>
            <a:pPr lvl="1" algn="l"/>
            <a:r>
              <a:rPr lang="en-US" sz="2800" dirty="0">
                <a:solidFill>
                  <a:schemeClr val="tx1"/>
                </a:solidFill>
              </a:rPr>
              <a:t>Greta Gill  (1%)</a:t>
            </a:r>
          </a:p>
          <a:p>
            <a:pPr algn="l"/>
            <a:r>
              <a:rPr lang="en-US" sz="2800" dirty="0">
                <a:solidFill>
                  <a:schemeClr val="tx1"/>
                </a:solidFill>
              </a:rPr>
              <a:t>Liberal</a:t>
            </a:r>
          </a:p>
          <a:p>
            <a:pPr lvl="1" algn="l"/>
            <a:r>
              <a:rPr lang="en-US" sz="2800" dirty="0">
                <a:solidFill>
                  <a:schemeClr val="tx1"/>
                </a:solidFill>
              </a:rPr>
              <a:t>Lily Laverty  (30%)</a:t>
            </a:r>
          </a:p>
          <a:p>
            <a:pPr lvl="1" algn="l"/>
            <a:r>
              <a:rPr lang="en-US" sz="2800" dirty="0">
                <a:solidFill>
                  <a:schemeClr val="tx1"/>
                </a:solidFill>
              </a:rPr>
              <a:t>Logan Long  (10%)</a:t>
            </a:r>
          </a:p>
          <a:p>
            <a:pPr lvl="1" algn="l"/>
            <a:r>
              <a:rPr lang="en-US" sz="2800" dirty="0">
                <a:solidFill>
                  <a:schemeClr val="tx1"/>
                </a:solidFill>
              </a:rPr>
              <a:t>Lisa Lawson  (6%)</a:t>
            </a:r>
          </a:p>
          <a:p>
            <a:pPr algn="l"/>
            <a:r>
              <a:rPr lang="en-US" sz="2800" dirty="0">
                <a:solidFill>
                  <a:schemeClr val="tx1"/>
                </a:solidFill>
              </a:rPr>
              <a:t>New Democrats</a:t>
            </a:r>
          </a:p>
          <a:p>
            <a:pPr lvl="1" algn="l"/>
            <a:r>
              <a:rPr lang="en-US" sz="2800" dirty="0">
                <a:solidFill>
                  <a:schemeClr val="tx1"/>
                </a:solidFill>
              </a:rPr>
              <a:t>Norman </a:t>
            </a:r>
            <a:r>
              <a:rPr lang="en-US" sz="2800" dirty="0" err="1">
                <a:solidFill>
                  <a:schemeClr val="tx1"/>
                </a:solidFill>
              </a:rPr>
              <a:t>Nabers</a:t>
            </a:r>
            <a:r>
              <a:rPr lang="en-US" sz="2800" dirty="0">
                <a:solidFill>
                  <a:schemeClr val="tx1"/>
                </a:solidFill>
              </a:rPr>
              <a:t>  (8%)</a:t>
            </a:r>
          </a:p>
          <a:p>
            <a:pPr lvl="1" algn="l"/>
            <a:r>
              <a:rPr lang="en-US" sz="2800" dirty="0">
                <a:solidFill>
                  <a:schemeClr val="tx1"/>
                </a:solidFill>
              </a:rPr>
              <a:t>Nina Nunn  (4%)</a:t>
            </a:r>
          </a:p>
          <a:p>
            <a:pPr lvl="1" algn="l"/>
            <a:r>
              <a:rPr lang="en-US" sz="2800" dirty="0">
                <a:solidFill>
                  <a:schemeClr val="tx1"/>
                </a:solidFill>
              </a:rPr>
              <a:t>Nicole Noble (2%)</a:t>
            </a:r>
          </a:p>
        </p:txBody>
      </p:sp>
      <p:pic>
        <p:nvPicPr>
          <p:cNvPr id="14" name="Picture 13"/>
          <p:cNvPicPr>
            <a:picLocks noChangeAspect="1"/>
          </p:cNvPicPr>
          <p:nvPr/>
        </p:nvPicPr>
        <p:blipFill>
          <a:blip r:embed="rId7"/>
          <a:stretch>
            <a:fillRect/>
          </a:stretch>
        </p:blipFill>
        <p:spPr>
          <a:xfrm>
            <a:off x="528876" y="3194362"/>
            <a:ext cx="4793371" cy="5035238"/>
          </a:xfrm>
          <a:prstGeom prst="rect">
            <a:avLst/>
          </a:prstGeom>
        </p:spPr>
      </p:pic>
    </p:spTree>
    <p:extLst>
      <p:ext uri="{BB962C8B-B14F-4D97-AF65-F5344CB8AC3E}">
        <p14:creationId xmlns:p14="http://schemas.microsoft.com/office/powerpoint/2010/main" val="9670119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Multi-Member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36</a:t>
            </a:fld>
            <a:endParaRPr lang="en-US"/>
          </a:p>
        </p:txBody>
      </p:sp>
      <p:sp>
        <p:nvSpPr>
          <p:cNvPr id="5" name="Rectangle 4"/>
          <p:cNvSpPr/>
          <p:nvPr/>
        </p:nvSpPr>
        <p:spPr>
          <a:xfrm>
            <a:off x="647700" y="2057400"/>
            <a:ext cx="11950700" cy="646331"/>
          </a:xfrm>
          <a:prstGeom prst="rect">
            <a:avLst/>
          </a:prstGeom>
        </p:spPr>
        <p:txBody>
          <a:bodyPr wrap="square">
            <a:spAutoFit/>
          </a:bodyPr>
          <a:lstStyle/>
          <a:p>
            <a:pPr algn="l"/>
            <a:r>
              <a:rPr lang="en-US" sz="3600" dirty="0">
                <a:solidFill>
                  <a:srgbClr val="FFFFFF"/>
                </a:solidFill>
              </a:rPr>
              <a:t>Many ways to fairly elect five winners.  </a:t>
            </a:r>
            <a:r>
              <a:rPr lang="en-US" sz="3200" dirty="0">
                <a:solidFill>
                  <a:srgbClr val="FFFFFF"/>
                </a:solidFill>
              </a:rPr>
              <a:t>(Single Transferrable Vote)</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0210" y="3276600"/>
            <a:ext cx="3892190" cy="4582740"/>
          </a:xfrm>
          <a:prstGeom prst="rect">
            <a:avLst/>
          </a:prstGeom>
        </p:spPr>
      </p:pic>
      <p:pic>
        <p:nvPicPr>
          <p:cNvPr id="7" name="Picture 6"/>
          <p:cNvPicPr>
            <a:picLocks noChangeAspect="1"/>
          </p:cNvPicPr>
          <p:nvPr/>
        </p:nvPicPr>
        <p:blipFill>
          <a:blip r:embed="rId4"/>
          <a:stretch>
            <a:fillRect/>
          </a:stretch>
        </p:blipFill>
        <p:spPr>
          <a:xfrm>
            <a:off x="9804400" y="3962400"/>
            <a:ext cx="647700" cy="647700"/>
          </a:xfrm>
          <a:prstGeom prst="rect">
            <a:avLst/>
          </a:prstGeom>
        </p:spPr>
      </p:pic>
      <p:pic>
        <p:nvPicPr>
          <p:cNvPr id="8" name="Picture 7"/>
          <p:cNvPicPr>
            <a:picLocks noChangeAspect="1"/>
          </p:cNvPicPr>
          <p:nvPr/>
        </p:nvPicPr>
        <p:blipFill>
          <a:blip r:embed="rId5"/>
          <a:stretch>
            <a:fillRect/>
          </a:stretch>
        </p:blipFill>
        <p:spPr>
          <a:xfrm>
            <a:off x="11184250" y="4660566"/>
            <a:ext cx="647700" cy="647700"/>
          </a:xfrm>
          <a:prstGeom prst="rect">
            <a:avLst/>
          </a:prstGeom>
        </p:spPr>
      </p:pic>
      <p:pic>
        <p:nvPicPr>
          <p:cNvPr id="9" name="Picture 8"/>
          <p:cNvPicPr>
            <a:picLocks noChangeAspect="1"/>
          </p:cNvPicPr>
          <p:nvPr/>
        </p:nvPicPr>
        <p:blipFill>
          <a:blip r:embed="rId5"/>
          <a:stretch>
            <a:fillRect/>
          </a:stretch>
        </p:blipFill>
        <p:spPr>
          <a:xfrm>
            <a:off x="10827273" y="5860476"/>
            <a:ext cx="647700" cy="647700"/>
          </a:xfrm>
          <a:prstGeom prst="rect">
            <a:avLst/>
          </a:prstGeom>
        </p:spPr>
      </p:pic>
      <p:pic>
        <p:nvPicPr>
          <p:cNvPr id="10" name="Picture 9"/>
          <p:cNvPicPr>
            <a:picLocks noChangeAspect="1"/>
          </p:cNvPicPr>
          <p:nvPr/>
        </p:nvPicPr>
        <p:blipFill>
          <a:blip r:embed="rId6"/>
          <a:stretch>
            <a:fillRect/>
          </a:stretch>
        </p:blipFill>
        <p:spPr>
          <a:xfrm>
            <a:off x="11508100" y="6700876"/>
            <a:ext cx="647700" cy="647700"/>
          </a:xfrm>
          <a:prstGeom prst="rect">
            <a:avLst/>
          </a:prstGeom>
        </p:spPr>
      </p:pic>
      <p:pic>
        <p:nvPicPr>
          <p:cNvPr id="11" name="Picture 10"/>
          <p:cNvPicPr>
            <a:picLocks noChangeAspect="1"/>
          </p:cNvPicPr>
          <p:nvPr/>
        </p:nvPicPr>
        <p:blipFill>
          <a:blip r:embed="rId4"/>
          <a:stretch>
            <a:fillRect/>
          </a:stretch>
        </p:blipFill>
        <p:spPr>
          <a:xfrm>
            <a:off x="9770979" y="5282423"/>
            <a:ext cx="647700" cy="647700"/>
          </a:xfrm>
          <a:prstGeom prst="rect">
            <a:avLst/>
          </a:prstGeom>
        </p:spPr>
      </p:pic>
      <p:sp>
        <p:nvSpPr>
          <p:cNvPr id="12" name="TextBox 11"/>
          <p:cNvSpPr txBox="1"/>
          <p:nvPr/>
        </p:nvSpPr>
        <p:spPr>
          <a:xfrm>
            <a:off x="4275892" y="5658737"/>
            <a:ext cx="4694316" cy="4401205"/>
          </a:xfrm>
          <a:prstGeom prst="rect">
            <a:avLst/>
          </a:prstGeom>
          <a:noFill/>
        </p:spPr>
        <p:txBody>
          <a:bodyPr wrap="square" rtlCol="0">
            <a:spAutoFit/>
          </a:bodyPr>
          <a:lstStyle/>
          <a:p>
            <a:pPr algn="l"/>
            <a:r>
              <a:rPr lang="en-US" sz="2800" dirty="0">
                <a:solidFill>
                  <a:schemeClr val="tx1"/>
                </a:solidFill>
              </a:rPr>
              <a:t>Top ballot: </a:t>
            </a:r>
            <a:br>
              <a:rPr lang="en-US" sz="2800" dirty="0">
                <a:solidFill>
                  <a:schemeClr val="tx1"/>
                </a:solidFill>
              </a:rPr>
            </a:br>
            <a:r>
              <a:rPr lang="en-US" sz="2800" dirty="0">
                <a:solidFill>
                  <a:schemeClr val="tx1"/>
                </a:solidFill>
              </a:rPr>
              <a:t>Gary </a:t>
            </a:r>
            <a:r>
              <a:rPr lang="en-US" sz="2800" dirty="0" err="1">
                <a:solidFill>
                  <a:schemeClr val="tx1"/>
                </a:solidFill>
              </a:rPr>
              <a:t>Gronau</a:t>
            </a:r>
            <a:r>
              <a:rPr lang="en-US" sz="2800" dirty="0">
                <a:solidFill>
                  <a:schemeClr val="tx1"/>
                </a:solidFill>
              </a:rPr>
              <a:t> </a:t>
            </a:r>
            <a:r>
              <a:rPr lang="en-US" sz="2800" dirty="0">
                <a:solidFill>
                  <a:schemeClr val="tx1"/>
                </a:solidFill>
                <a:sym typeface="Wingdings"/>
              </a:rPr>
              <a:t> Lily Laverty</a:t>
            </a:r>
          </a:p>
          <a:p>
            <a:pPr algn="l"/>
            <a:endParaRPr lang="en-US" sz="2800" dirty="0">
              <a:solidFill>
                <a:schemeClr val="tx1"/>
              </a:solidFill>
              <a:sym typeface="Wingdings"/>
            </a:endParaRPr>
          </a:p>
          <a:p>
            <a:pPr algn="l"/>
            <a:r>
              <a:rPr lang="en-US" sz="2800" dirty="0">
                <a:solidFill>
                  <a:schemeClr val="tx1"/>
                </a:solidFill>
                <a:sym typeface="Wingdings"/>
              </a:rPr>
              <a:t>Second ballot:  </a:t>
            </a:r>
            <a:br>
              <a:rPr lang="en-US" sz="2800" dirty="0">
                <a:solidFill>
                  <a:schemeClr val="tx1"/>
                </a:solidFill>
                <a:sym typeface="Wingdings"/>
              </a:rPr>
            </a:br>
            <a:r>
              <a:rPr lang="en-US" sz="2800" dirty="0">
                <a:solidFill>
                  <a:schemeClr val="tx1"/>
                </a:solidFill>
                <a:sym typeface="Wingdings"/>
              </a:rPr>
              <a:t>Nicole Noble  Nina Nunn  Logan Long</a:t>
            </a:r>
          </a:p>
          <a:p>
            <a:pPr algn="l"/>
            <a:endParaRPr lang="en-US" sz="2800" dirty="0">
              <a:solidFill>
                <a:schemeClr val="tx1"/>
              </a:solidFill>
              <a:sym typeface="Wingdings"/>
            </a:endParaRPr>
          </a:p>
          <a:p>
            <a:pPr algn="l"/>
            <a:r>
              <a:rPr lang="en-US" sz="2800" dirty="0">
                <a:solidFill>
                  <a:schemeClr val="tx1"/>
                </a:solidFill>
                <a:sym typeface="Wingdings"/>
              </a:rPr>
              <a:t>Third ballot:  </a:t>
            </a:r>
            <a:br>
              <a:rPr lang="en-US" sz="2800" dirty="0">
                <a:solidFill>
                  <a:schemeClr val="tx1"/>
                </a:solidFill>
                <a:sym typeface="Wingdings"/>
              </a:rPr>
            </a:br>
            <a:r>
              <a:rPr lang="en-US" sz="2800" dirty="0">
                <a:solidFill>
                  <a:schemeClr val="tx1"/>
                </a:solidFill>
                <a:sym typeface="Wingdings"/>
              </a:rPr>
              <a:t>Carrie Cohn</a:t>
            </a:r>
          </a:p>
          <a:p>
            <a:pPr algn="l"/>
            <a:endParaRPr lang="en-US" sz="2800" dirty="0">
              <a:solidFill>
                <a:schemeClr val="tx1"/>
              </a:solidFill>
            </a:endParaRPr>
          </a:p>
        </p:txBody>
      </p:sp>
      <p:pic>
        <p:nvPicPr>
          <p:cNvPr id="4" name="Picture 3"/>
          <p:cNvPicPr>
            <a:picLocks noChangeAspect="1"/>
          </p:cNvPicPr>
          <p:nvPr/>
        </p:nvPicPr>
        <p:blipFill>
          <a:blip r:embed="rId7"/>
          <a:stretch>
            <a:fillRect/>
          </a:stretch>
        </p:blipFill>
        <p:spPr>
          <a:xfrm>
            <a:off x="354725" y="2590800"/>
            <a:ext cx="3547772" cy="7162800"/>
          </a:xfrm>
          <a:prstGeom prst="rect">
            <a:avLst/>
          </a:prstGeom>
        </p:spPr>
      </p:pic>
      <p:sp>
        <p:nvSpPr>
          <p:cNvPr id="17" name="TextBox 16"/>
          <p:cNvSpPr txBox="1"/>
          <p:nvPr/>
        </p:nvSpPr>
        <p:spPr>
          <a:xfrm>
            <a:off x="4226613" y="2856492"/>
            <a:ext cx="5122271" cy="2554545"/>
          </a:xfrm>
          <a:prstGeom prst="rect">
            <a:avLst/>
          </a:prstGeom>
          <a:noFill/>
        </p:spPr>
        <p:txBody>
          <a:bodyPr wrap="square" rtlCol="0">
            <a:spAutoFit/>
          </a:bodyPr>
          <a:lstStyle/>
          <a:p>
            <a:pPr algn="l"/>
            <a:r>
              <a:rPr lang="en-US" sz="3200" dirty="0">
                <a:solidFill>
                  <a:schemeClr val="tx1"/>
                </a:solidFill>
              </a:rPr>
              <a:t>Ballots are transferred to lower ranked candidates when it </a:t>
            </a:r>
            <a:r>
              <a:rPr lang="en-US" sz="3200">
                <a:solidFill>
                  <a:schemeClr val="tx1"/>
                </a:solidFill>
              </a:rPr>
              <a:t>becomes obvious that the top-ranked candidate can’t win.</a:t>
            </a:r>
            <a:endParaRPr lang="en-US" sz="3200" dirty="0">
              <a:solidFill>
                <a:schemeClr val="tx1"/>
              </a:solidFill>
            </a:endParaRPr>
          </a:p>
        </p:txBody>
      </p:sp>
    </p:spTree>
    <p:extLst>
      <p:ext uri="{BB962C8B-B14F-4D97-AF65-F5344CB8AC3E}">
        <p14:creationId xmlns:p14="http://schemas.microsoft.com/office/powerpoint/2010/main" val="906123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37</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04302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12" grpId="0" animBg="1"/>
      <p:bldP spid="16" grpId="0" animBg="1"/>
      <p:bldP spid="40" grpId="0" animBg="1"/>
      <p:bldP spid="39" grpId="0" animBg="1"/>
      <p:bldP spid="13" grpId="0" animBg="1"/>
      <p:bldP spid="41" grpId="0" animBg="1"/>
      <p:bldP spid="42" grpId="0" animBg="1"/>
      <p:bldP spid="14" grpId="0" animBg="1"/>
      <p:bldP spid="28" grpId="0" animBg="1"/>
      <p:bldP spid="15"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Member Proportional</a:t>
            </a:r>
          </a:p>
        </p:txBody>
      </p:sp>
      <p:sp>
        <p:nvSpPr>
          <p:cNvPr id="3" name="Content Placeholder 2"/>
          <p:cNvSpPr>
            <a:spLocks noGrp="1"/>
          </p:cNvSpPr>
          <p:nvPr>
            <p:ph idx="1"/>
          </p:nvPr>
        </p:nvSpPr>
        <p:spPr/>
        <p:txBody>
          <a:bodyPr/>
          <a:lstStyle/>
          <a:p>
            <a:r>
              <a:rPr lang="en-US" dirty="0"/>
              <a:t>Single-member </a:t>
            </a:r>
            <a:br>
              <a:rPr lang="en-US" dirty="0"/>
            </a:br>
            <a:r>
              <a:rPr lang="en-US" dirty="0"/>
              <a:t>ridings in a multi-</a:t>
            </a:r>
            <a:br>
              <a:rPr lang="en-US" dirty="0"/>
            </a:br>
            <a:r>
              <a:rPr lang="en-US" dirty="0"/>
              <a:t>member region</a:t>
            </a:r>
          </a:p>
          <a:p>
            <a:r>
              <a:rPr lang="en-US" dirty="0"/>
              <a:t>Example: Southern </a:t>
            </a:r>
            <a:br>
              <a:rPr lang="en-US" dirty="0"/>
            </a:br>
            <a:r>
              <a:rPr lang="en-US" dirty="0"/>
              <a:t>Ontario</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38</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3200" y="2187111"/>
            <a:ext cx="7038157" cy="7375989"/>
          </a:xfrm>
          <a:prstGeom prst="rect">
            <a:avLst/>
          </a:prstGeom>
        </p:spPr>
      </p:pic>
    </p:spTree>
    <p:extLst>
      <p:ext uri="{BB962C8B-B14F-4D97-AF65-F5344CB8AC3E}">
        <p14:creationId xmlns:p14="http://schemas.microsoft.com/office/powerpoint/2010/main" val="300953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Member Proportional</a:t>
            </a:r>
          </a:p>
        </p:txBody>
      </p:sp>
      <p:sp>
        <p:nvSpPr>
          <p:cNvPr id="3" name="Content Placeholder 2"/>
          <p:cNvSpPr>
            <a:spLocks noGrp="1"/>
          </p:cNvSpPr>
          <p:nvPr>
            <p:ph idx="1"/>
          </p:nvPr>
        </p:nvSpPr>
        <p:spPr/>
        <p:txBody>
          <a:bodyPr/>
          <a:lstStyle/>
          <a:p>
            <a:r>
              <a:rPr lang="en-US" dirty="0"/>
              <a:t>Single-member </a:t>
            </a:r>
            <a:br>
              <a:rPr lang="en-US" dirty="0"/>
            </a:br>
            <a:r>
              <a:rPr lang="en-US" dirty="0"/>
              <a:t>ridings in a multi-</a:t>
            </a:r>
            <a:br>
              <a:rPr lang="en-US" dirty="0"/>
            </a:br>
            <a:r>
              <a:rPr lang="en-US" dirty="0"/>
              <a:t>member region</a:t>
            </a:r>
          </a:p>
          <a:p>
            <a:r>
              <a:rPr lang="en-US" dirty="0"/>
              <a:t>Example: Southern </a:t>
            </a:r>
            <a:br>
              <a:rPr lang="en-US" dirty="0"/>
            </a:br>
            <a:r>
              <a:rPr lang="en-US" dirty="0"/>
              <a:t>Ontario</a:t>
            </a:r>
          </a:p>
        </p:txBody>
      </p:sp>
      <p:sp>
        <p:nvSpPr>
          <p:cNvPr id="4" name="Slide Number Placeholder 3"/>
          <p:cNvSpPr>
            <a:spLocks noGrp="1"/>
          </p:cNvSpPr>
          <p:nvPr>
            <p:ph type="sldNum" sz="quarter" idx="10"/>
          </p:nvPr>
        </p:nvSpPr>
        <p:spPr/>
        <p:txBody>
          <a:bodyPr/>
          <a:lstStyle/>
          <a:p>
            <a:fld id="{6C230266-32F6-FD4F-A2FF-25FE69ECF62C}" type="slidenum">
              <a:rPr lang="en-US" smtClean="0"/>
              <a:pPr/>
              <a:t>39</a:t>
            </a:fld>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39224" y="2241550"/>
            <a:ext cx="7286176" cy="7239000"/>
          </a:xfrm>
          <a:prstGeom prst="rect">
            <a:avLst/>
          </a:prstGeom>
        </p:spPr>
      </p:pic>
    </p:spTree>
    <p:extLst>
      <p:ext uri="{BB962C8B-B14F-4D97-AF65-F5344CB8AC3E}">
        <p14:creationId xmlns:p14="http://schemas.microsoft.com/office/powerpoint/2010/main" val="855555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91458763"/>
              </p:ext>
            </p:extLst>
          </p:nvPr>
        </p:nvGraphicFramePr>
        <p:xfrm>
          <a:off x="482600" y="304800"/>
          <a:ext cx="12115800" cy="8986832"/>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3600" dirty="0">
                          <a:effectLst/>
                          <a:latin typeface="+mj-lt"/>
                          <a:ea typeface="Calibri" charset="0"/>
                          <a:cs typeface="Times New Roman" charset="0"/>
                        </a:rPr>
                        <a:t>Effectiveness &amp; Legitimacy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rowSpan="6">
                  <a:txBody>
                    <a:bodyPr/>
                    <a:lstStyle/>
                    <a:p>
                      <a:pPr marL="457200" marR="0" indent="-457200">
                        <a:spcBef>
                          <a:spcPts val="0"/>
                        </a:spcBef>
                        <a:spcAft>
                          <a:spcPts val="0"/>
                        </a:spcAft>
                        <a:buFont typeface="Arial" charset="0"/>
                        <a:buChar char="•"/>
                      </a:pPr>
                      <a:r>
                        <a:rPr lang="en-US" sz="3600" dirty="0">
                          <a:effectLst/>
                          <a:latin typeface="Calibri" charset="0"/>
                          <a:ea typeface="Calibri" charset="0"/>
                          <a:cs typeface="Times New Roman" charset="0"/>
                        </a:rPr>
                        <a:t>fairly</a:t>
                      </a:r>
                      <a:r>
                        <a:rPr lang="en-US" sz="3600" baseline="0" dirty="0">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3600" dirty="0">
                          <a:effectLst/>
                          <a:latin typeface="+mj-lt"/>
                          <a:ea typeface="Calibri" charset="0"/>
                          <a:cs typeface="Times New Roman" charset="0"/>
                        </a:rPr>
                        <a:t>Engagement</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397734">
                <a:tc>
                  <a:txBody>
                    <a:bodyPr/>
                    <a:lstStyle/>
                    <a:p>
                      <a:pPr marL="0" marR="0">
                        <a:spcBef>
                          <a:spcPts val="0"/>
                        </a:spcBef>
                        <a:spcAft>
                          <a:spcPts val="0"/>
                        </a:spcAft>
                      </a:pPr>
                      <a:r>
                        <a:rPr lang="en-CA" sz="3600" dirty="0">
                          <a:effectLst/>
                          <a:latin typeface="+mj-lt"/>
                          <a:ea typeface="Calibri" charset="0"/>
                          <a:cs typeface="Times New Roman" charset="0"/>
                        </a:rPr>
                        <a:t>Accessibility</a:t>
                      </a:r>
                      <a:r>
                        <a:rPr lang="en-CA" sz="3600" baseline="0" dirty="0">
                          <a:effectLst/>
                          <a:latin typeface="+mj-lt"/>
                          <a:ea typeface="Calibri" charset="0"/>
                          <a:cs typeface="Times New Roman" charset="0"/>
                        </a:rPr>
                        <a:t> &amp; Inclusiveness</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1220005">
                <a:tc>
                  <a:txBody>
                    <a:bodyPr/>
                    <a:lstStyle/>
                    <a:p>
                      <a:pPr marL="0" marR="0">
                        <a:spcBef>
                          <a:spcPts val="0"/>
                        </a:spcBef>
                        <a:spcAft>
                          <a:spcPts val="0"/>
                        </a:spcAft>
                      </a:pPr>
                      <a:r>
                        <a:rPr lang="en-CA" sz="3600" dirty="0">
                          <a:effectLst/>
                          <a:latin typeface="+mj-lt"/>
                          <a:ea typeface="Calibri" charset="0"/>
                          <a:cs typeface="Times New Roman" charset="0"/>
                        </a:rPr>
                        <a:t>Integrity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3600" dirty="0">
                          <a:effectLst/>
                          <a:latin typeface="+mj-lt"/>
                          <a:ea typeface="Calibri" charset="0"/>
                          <a:cs typeface="Times New Roman" charset="0"/>
                        </a:rPr>
                        <a:t>Local Representation</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533829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Member Proportional</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40</a:t>
            </a:fld>
            <a:endParaRPr lang="en-US"/>
          </a:p>
        </p:txBody>
      </p:sp>
      <p:pic>
        <p:nvPicPr>
          <p:cNvPr id="3" name="Picture 2"/>
          <p:cNvPicPr>
            <a:picLocks noChangeAspect="1"/>
          </p:cNvPicPr>
          <p:nvPr/>
        </p:nvPicPr>
        <p:blipFill>
          <a:blip r:embed="rId3"/>
          <a:stretch>
            <a:fillRect/>
          </a:stretch>
        </p:blipFill>
        <p:spPr>
          <a:xfrm>
            <a:off x="457200" y="2286000"/>
            <a:ext cx="11658600" cy="718650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64600" y="3196452"/>
            <a:ext cx="3251200" cy="3230149"/>
          </a:xfrm>
          <a:prstGeom prst="rect">
            <a:avLst/>
          </a:prstGeom>
        </p:spPr>
      </p:pic>
    </p:spTree>
    <p:extLst>
      <p:ext uri="{BB962C8B-B14F-4D97-AF65-F5344CB8AC3E}">
        <p14:creationId xmlns:p14="http://schemas.microsoft.com/office/powerpoint/2010/main" val="62437760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Mixed-Member Proportional</a:t>
            </a:r>
          </a:p>
        </p:txBody>
      </p:sp>
      <p:sp>
        <p:nvSpPr>
          <p:cNvPr id="3" name="Content Placeholder 2"/>
          <p:cNvSpPr>
            <a:spLocks noGrp="1"/>
          </p:cNvSpPr>
          <p:nvPr>
            <p:ph idx="1"/>
          </p:nvPr>
        </p:nvSpPr>
        <p:spPr/>
        <p:txBody>
          <a:bodyPr/>
          <a:lstStyle/>
          <a:p>
            <a:r>
              <a:rPr lang="en-US" dirty="0"/>
              <a:t>Single-member ridings in a multi-member region</a:t>
            </a:r>
          </a:p>
          <a:p>
            <a:r>
              <a:rPr lang="en-US" dirty="0"/>
              <a:t>15 MPs</a:t>
            </a:r>
          </a:p>
          <a:p>
            <a:pPr lvl="1"/>
            <a:r>
              <a:rPr lang="en-US" dirty="0"/>
              <a:t>10 in single-member ridings</a:t>
            </a:r>
          </a:p>
          <a:p>
            <a:pPr lvl="1"/>
            <a:r>
              <a:rPr lang="en-US" dirty="0"/>
              <a:t>5 in the region-at-large</a:t>
            </a:r>
          </a:p>
          <a:p>
            <a:pPr lvl="1"/>
            <a:r>
              <a:rPr lang="en-US" dirty="0"/>
              <a:t>Regional MPs are chosen to ensure proportionality</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41</a:t>
            </a:fld>
            <a:endParaRPr lang="en-US"/>
          </a:p>
        </p:txBody>
      </p:sp>
    </p:spTree>
    <p:extLst>
      <p:ext uri="{BB962C8B-B14F-4D97-AF65-F5344CB8AC3E}">
        <p14:creationId xmlns:p14="http://schemas.microsoft.com/office/powerpoint/2010/main" val="123326836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5893" y="1482603"/>
            <a:ext cx="8355936" cy="8305800"/>
          </a:xfrm>
          <a:prstGeom prst="rect">
            <a:avLst/>
          </a:prstGeom>
        </p:spPr>
      </p:pic>
      <p:sp>
        <p:nvSpPr>
          <p:cNvPr id="2" name="Title 1"/>
          <p:cNvSpPr>
            <a:spLocks noGrp="1"/>
          </p:cNvSpPr>
          <p:nvPr>
            <p:ph type="title"/>
          </p:nvPr>
        </p:nvSpPr>
        <p:spPr/>
        <p:txBody>
          <a:bodyPr/>
          <a:lstStyle/>
          <a:p>
            <a:r>
              <a:rPr lang="en-US" dirty="0"/>
              <a:t>Mixed-Member Proportional</a:t>
            </a:r>
          </a:p>
        </p:txBody>
      </p:sp>
      <p:sp>
        <p:nvSpPr>
          <p:cNvPr id="3" name="Slide Number Placeholder 2"/>
          <p:cNvSpPr>
            <a:spLocks noGrp="1"/>
          </p:cNvSpPr>
          <p:nvPr>
            <p:ph type="sldNum" sz="quarter" idx="10"/>
          </p:nvPr>
        </p:nvSpPr>
        <p:spPr/>
        <p:txBody>
          <a:bodyPr/>
          <a:lstStyle/>
          <a:p>
            <a:fld id="{36527A12-DBEE-A342-9DBF-9AA126D2E720}" type="slidenum">
              <a:rPr lang="en-US" smtClean="0"/>
              <a:pPr/>
              <a:t>42</a:t>
            </a:fld>
            <a:endParaRPr lang="en-US"/>
          </a:p>
        </p:txBody>
      </p:sp>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146" y="2165350"/>
            <a:ext cx="4192747" cy="4165600"/>
          </a:xfrm>
          <a:prstGeom prst="rect">
            <a:avLst/>
          </a:prstGeom>
        </p:spPr>
      </p:pic>
      <p:pic>
        <p:nvPicPr>
          <p:cNvPr id="25" name="Picture 24"/>
          <p:cNvPicPr>
            <a:picLocks noChangeAspect="1"/>
          </p:cNvPicPr>
          <p:nvPr/>
        </p:nvPicPr>
        <p:blipFill>
          <a:blip r:embed="rId5"/>
          <a:stretch>
            <a:fillRect/>
          </a:stretch>
        </p:blipFill>
        <p:spPr>
          <a:xfrm>
            <a:off x="5807281" y="6575786"/>
            <a:ext cx="647700" cy="647700"/>
          </a:xfrm>
          <a:prstGeom prst="rect">
            <a:avLst/>
          </a:prstGeom>
        </p:spPr>
      </p:pic>
      <p:pic>
        <p:nvPicPr>
          <p:cNvPr id="26" name="Picture 25"/>
          <p:cNvPicPr>
            <a:picLocks noChangeAspect="1"/>
          </p:cNvPicPr>
          <p:nvPr/>
        </p:nvPicPr>
        <p:blipFill>
          <a:blip r:embed="rId6"/>
          <a:stretch>
            <a:fillRect/>
          </a:stretch>
        </p:blipFill>
        <p:spPr>
          <a:xfrm>
            <a:off x="8258411" y="8146960"/>
            <a:ext cx="647700" cy="647700"/>
          </a:xfrm>
          <a:prstGeom prst="rect">
            <a:avLst/>
          </a:prstGeom>
        </p:spPr>
      </p:pic>
      <p:pic>
        <p:nvPicPr>
          <p:cNvPr id="28" name="Picture 27"/>
          <p:cNvPicPr>
            <a:picLocks noChangeAspect="1"/>
          </p:cNvPicPr>
          <p:nvPr/>
        </p:nvPicPr>
        <p:blipFill>
          <a:blip r:embed="rId6"/>
          <a:stretch>
            <a:fillRect/>
          </a:stretch>
        </p:blipFill>
        <p:spPr>
          <a:xfrm>
            <a:off x="8047932" y="8642350"/>
            <a:ext cx="647700" cy="647700"/>
          </a:xfrm>
          <a:prstGeom prst="rect">
            <a:avLst/>
          </a:prstGeom>
        </p:spPr>
      </p:pic>
      <p:pic>
        <p:nvPicPr>
          <p:cNvPr id="29" name="Picture 28"/>
          <p:cNvPicPr>
            <a:picLocks noChangeAspect="1"/>
          </p:cNvPicPr>
          <p:nvPr/>
        </p:nvPicPr>
        <p:blipFill>
          <a:blip r:embed="rId6"/>
          <a:stretch>
            <a:fillRect/>
          </a:stretch>
        </p:blipFill>
        <p:spPr>
          <a:xfrm>
            <a:off x="8545145" y="9029700"/>
            <a:ext cx="647700" cy="647700"/>
          </a:xfrm>
          <a:prstGeom prst="rect">
            <a:avLst/>
          </a:prstGeom>
        </p:spPr>
      </p:pic>
      <p:pic>
        <p:nvPicPr>
          <p:cNvPr id="30" name="Picture 29"/>
          <p:cNvPicPr>
            <a:picLocks noChangeAspect="1"/>
          </p:cNvPicPr>
          <p:nvPr/>
        </p:nvPicPr>
        <p:blipFill>
          <a:blip r:embed="rId6"/>
          <a:stretch>
            <a:fillRect/>
          </a:stretch>
        </p:blipFill>
        <p:spPr>
          <a:xfrm>
            <a:off x="9019937" y="8258248"/>
            <a:ext cx="647700" cy="647700"/>
          </a:xfrm>
          <a:prstGeom prst="rect">
            <a:avLst/>
          </a:prstGeom>
        </p:spPr>
      </p:pic>
      <p:pic>
        <p:nvPicPr>
          <p:cNvPr id="31" name="Picture 30"/>
          <p:cNvPicPr>
            <a:picLocks noChangeAspect="1"/>
          </p:cNvPicPr>
          <p:nvPr/>
        </p:nvPicPr>
        <p:blipFill>
          <a:blip r:embed="rId5"/>
          <a:stretch>
            <a:fillRect/>
          </a:stretch>
        </p:blipFill>
        <p:spPr>
          <a:xfrm>
            <a:off x="7030152" y="4504946"/>
            <a:ext cx="647700" cy="647700"/>
          </a:xfrm>
          <a:prstGeom prst="rect">
            <a:avLst/>
          </a:prstGeom>
        </p:spPr>
      </p:pic>
      <p:pic>
        <p:nvPicPr>
          <p:cNvPr id="32" name="Picture 31"/>
          <p:cNvPicPr>
            <a:picLocks noChangeAspect="1"/>
          </p:cNvPicPr>
          <p:nvPr/>
        </p:nvPicPr>
        <p:blipFill>
          <a:blip r:embed="rId5"/>
          <a:stretch>
            <a:fillRect/>
          </a:stretch>
        </p:blipFill>
        <p:spPr>
          <a:xfrm>
            <a:off x="10544044" y="3872093"/>
            <a:ext cx="647700" cy="647700"/>
          </a:xfrm>
          <a:prstGeom prst="rect">
            <a:avLst/>
          </a:prstGeom>
        </p:spPr>
      </p:pic>
      <p:pic>
        <p:nvPicPr>
          <p:cNvPr id="33" name="Picture 32"/>
          <p:cNvPicPr>
            <a:picLocks noChangeAspect="1"/>
          </p:cNvPicPr>
          <p:nvPr/>
        </p:nvPicPr>
        <p:blipFill>
          <a:blip r:embed="rId5"/>
          <a:stretch>
            <a:fillRect/>
          </a:stretch>
        </p:blipFill>
        <p:spPr>
          <a:xfrm>
            <a:off x="10036608" y="5024669"/>
            <a:ext cx="647700" cy="647700"/>
          </a:xfrm>
          <a:prstGeom prst="rect">
            <a:avLst/>
          </a:prstGeom>
        </p:spPr>
      </p:pic>
      <p:pic>
        <p:nvPicPr>
          <p:cNvPr id="34" name="Picture 33"/>
          <p:cNvPicPr>
            <a:picLocks noChangeAspect="1"/>
          </p:cNvPicPr>
          <p:nvPr/>
        </p:nvPicPr>
        <p:blipFill>
          <a:blip r:embed="rId5"/>
          <a:stretch>
            <a:fillRect/>
          </a:stretch>
        </p:blipFill>
        <p:spPr>
          <a:xfrm>
            <a:off x="9311768" y="6899636"/>
            <a:ext cx="647700" cy="647700"/>
          </a:xfrm>
          <a:prstGeom prst="rect">
            <a:avLst/>
          </a:prstGeom>
        </p:spPr>
      </p:pic>
      <p:pic>
        <p:nvPicPr>
          <p:cNvPr id="35" name="Picture 34"/>
          <p:cNvPicPr>
            <a:picLocks noChangeAspect="1"/>
          </p:cNvPicPr>
          <p:nvPr/>
        </p:nvPicPr>
        <p:blipFill>
          <a:blip r:embed="rId5"/>
          <a:stretch>
            <a:fillRect/>
          </a:stretch>
        </p:blipFill>
        <p:spPr>
          <a:xfrm>
            <a:off x="7279149" y="7841493"/>
            <a:ext cx="647700" cy="647700"/>
          </a:xfrm>
          <a:prstGeom prst="rect">
            <a:avLst/>
          </a:prstGeom>
        </p:spPr>
      </p:pic>
      <p:pic>
        <p:nvPicPr>
          <p:cNvPr id="5" name="Picture 4"/>
          <p:cNvPicPr>
            <a:picLocks noChangeAspect="1"/>
          </p:cNvPicPr>
          <p:nvPr/>
        </p:nvPicPr>
        <p:blipFill>
          <a:blip r:embed="rId7"/>
          <a:stretch>
            <a:fillRect/>
          </a:stretch>
        </p:blipFill>
        <p:spPr>
          <a:xfrm>
            <a:off x="11137890" y="7190192"/>
            <a:ext cx="647700" cy="647700"/>
          </a:xfrm>
          <a:prstGeom prst="rect">
            <a:avLst/>
          </a:prstGeom>
        </p:spPr>
      </p:pic>
      <p:pic>
        <p:nvPicPr>
          <p:cNvPr id="37" name="Picture 36"/>
          <p:cNvPicPr>
            <a:picLocks noChangeAspect="1"/>
          </p:cNvPicPr>
          <p:nvPr/>
        </p:nvPicPr>
        <p:blipFill>
          <a:blip r:embed="rId7"/>
          <a:stretch>
            <a:fillRect/>
          </a:stretch>
        </p:blipFill>
        <p:spPr>
          <a:xfrm>
            <a:off x="11126354" y="6454054"/>
            <a:ext cx="647700" cy="647700"/>
          </a:xfrm>
          <a:prstGeom prst="rect">
            <a:avLst/>
          </a:prstGeom>
        </p:spPr>
      </p:pic>
      <p:pic>
        <p:nvPicPr>
          <p:cNvPr id="38" name="Picture 37"/>
          <p:cNvPicPr>
            <a:picLocks noChangeAspect="1"/>
          </p:cNvPicPr>
          <p:nvPr/>
        </p:nvPicPr>
        <p:blipFill>
          <a:blip r:embed="rId7"/>
          <a:stretch>
            <a:fillRect/>
          </a:stretch>
        </p:blipFill>
        <p:spPr>
          <a:xfrm>
            <a:off x="11785590" y="6822123"/>
            <a:ext cx="647700" cy="647700"/>
          </a:xfrm>
          <a:prstGeom prst="rect">
            <a:avLst/>
          </a:prstGeom>
        </p:spPr>
      </p:pic>
      <p:pic>
        <p:nvPicPr>
          <p:cNvPr id="39" name="Picture 38"/>
          <p:cNvPicPr>
            <a:picLocks noChangeAspect="1"/>
          </p:cNvPicPr>
          <p:nvPr/>
        </p:nvPicPr>
        <p:blipFill>
          <a:blip r:embed="rId7"/>
          <a:stretch>
            <a:fillRect/>
          </a:stretch>
        </p:blipFill>
        <p:spPr>
          <a:xfrm>
            <a:off x="11816228" y="7573241"/>
            <a:ext cx="647700" cy="647700"/>
          </a:xfrm>
          <a:prstGeom prst="rect">
            <a:avLst/>
          </a:prstGeom>
        </p:spPr>
      </p:pic>
      <p:pic>
        <p:nvPicPr>
          <p:cNvPr id="40" name="Picture 39"/>
          <p:cNvPicPr>
            <a:picLocks noChangeAspect="1"/>
          </p:cNvPicPr>
          <p:nvPr/>
        </p:nvPicPr>
        <p:blipFill>
          <a:blip r:embed="rId7"/>
          <a:stretch>
            <a:fillRect/>
          </a:stretch>
        </p:blipFill>
        <p:spPr>
          <a:xfrm>
            <a:off x="11147321" y="7923248"/>
            <a:ext cx="647700" cy="647700"/>
          </a:xfrm>
          <a:prstGeom prst="rect">
            <a:avLst/>
          </a:prstGeom>
        </p:spPr>
      </p:pic>
    </p:spTree>
    <p:extLst>
      <p:ext uri="{BB962C8B-B14F-4D97-AF65-F5344CB8AC3E}">
        <p14:creationId xmlns:p14="http://schemas.microsoft.com/office/powerpoint/2010/main" val="752090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5800" y="2286000"/>
            <a:ext cx="11430000" cy="7045591"/>
          </a:xfrm>
          <a:prstGeom prst="rect">
            <a:avLst/>
          </a:prstGeom>
        </p:spPr>
      </p:pic>
      <p:pic>
        <p:nvPicPr>
          <p:cNvPr id="6" name="Picture 5"/>
          <p:cNvPicPr>
            <a:picLocks noChangeAspect="1"/>
          </p:cNvPicPr>
          <p:nvPr/>
        </p:nvPicPr>
        <p:blipFill>
          <a:blip r:embed="rId4"/>
          <a:stretch>
            <a:fillRect/>
          </a:stretch>
        </p:blipFill>
        <p:spPr>
          <a:xfrm>
            <a:off x="8015681" y="3635655"/>
            <a:ext cx="4989119" cy="4958790"/>
          </a:xfrm>
          <a:prstGeom prst="rect">
            <a:avLst/>
          </a:prstGeom>
        </p:spPr>
      </p:pic>
      <p:pic>
        <p:nvPicPr>
          <p:cNvPr id="13" name="Picture 12"/>
          <p:cNvPicPr>
            <a:picLocks noChangeAspect="1"/>
          </p:cNvPicPr>
          <p:nvPr/>
        </p:nvPicPr>
        <p:blipFill>
          <a:blip r:embed="rId5"/>
          <a:stretch>
            <a:fillRect/>
          </a:stretch>
        </p:blipFill>
        <p:spPr>
          <a:xfrm>
            <a:off x="12172950" y="5787815"/>
            <a:ext cx="647700" cy="647700"/>
          </a:xfrm>
          <a:prstGeom prst="rect">
            <a:avLst/>
          </a:prstGeom>
        </p:spPr>
      </p:pic>
      <p:pic>
        <p:nvPicPr>
          <p:cNvPr id="16" name="Picture 15"/>
          <p:cNvPicPr>
            <a:picLocks noChangeAspect="1"/>
          </p:cNvPicPr>
          <p:nvPr/>
        </p:nvPicPr>
        <p:blipFill>
          <a:blip r:embed="rId5"/>
          <a:stretch>
            <a:fillRect/>
          </a:stretch>
        </p:blipFill>
        <p:spPr>
          <a:xfrm>
            <a:off x="12201627" y="6442285"/>
            <a:ext cx="647700" cy="647700"/>
          </a:xfrm>
          <a:prstGeom prst="rect">
            <a:avLst/>
          </a:prstGeom>
        </p:spPr>
      </p:pic>
      <p:pic>
        <p:nvPicPr>
          <p:cNvPr id="21" name="Picture 20"/>
          <p:cNvPicPr>
            <a:picLocks noChangeAspect="1"/>
          </p:cNvPicPr>
          <p:nvPr/>
        </p:nvPicPr>
        <p:blipFill>
          <a:blip r:embed="rId5"/>
          <a:stretch>
            <a:fillRect/>
          </a:stretch>
        </p:blipFill>
        <p:spPr>
          <a:xfrm>
            <a:off x="12190464" y="7096344"/>
            <a:ext cx="647700" cy="647700"/>
          </a:xfrm>
          <a:prstGeom prst="rect">
            <a:avLst/>
          </a:prstGeom>
        </p:spPr>
      </p:pic>
      <p:pic>
        <p:nvPicPr>
          <p:cNvPr id="22" name="Picture 21"/>
          <p:cNvPicPr>
            <a:picLocks noChangeAspect="1"/>
          </p:cNvPicPr>
          <p:nvPr/>
        </p:nvPicPr>
        <p:blipFill>
          <a:blip r:embed="rId5"/>
          <a:stretch>
            <a:fillRect/>
          </a:stretch>
        </p:blipFill>
        <p:spPr>
          <a:xfrm>
            <a:off x="12201627" y="7732384"/>
            <a:ext cx="647700" cy="647700"/>
          </a:xfrm>
          <a:prstGeom prst="rect">
            <a:avLst/>
          </a:prstGeom>
        </p:spPr>
      </p:pic>
      <p:pic>
        <p:nvPicPr>
          <p:cNvPr id="23" name="Picture 22"/>
          <p:cNvPicPr>
            <a:picLocks noChangeAspect="1"/>
          </p:cNvPicPr>
          <p:nvPr/>
        </p:nvPicPr>
        <p:blipFill>
          <a:blip r:embed="rId5"/>
          <a:stretch>
            <a:fillRect/>
          </a:stretch>
        </p:blipFill>
        <p:spPr>
          <a:xfrm>
            <a:off x="12187801" y="8354591"/>
            <a:ext cx="647700" cy="647700"/>
          </a:xfrm>
          <a:prstGeom prst="rect">
            <a:avLst/>
          </a:prstGeom>
        </p:spPr>
      </p:pic>
      <p:sp>
        <p:nvSpPr>
          <p:cNvPr id="2" name="Title 1"/>
          <p:cNvSpPr>
            <a:spLocks noGrp="1"/>
          </p:cNvSpPr>
          <p:nvPr>
            <p:ph type="title"/>
          </p:nvPr>
        </p:nvSpPr>
        <p:spPr/>
        <p:txBody>
          <a:bodyPr/>
          <a:lstStyle/>
          <a:p>
            <a:r>
              <a:rPr lang="en-US" dirty="0"/>
              <a:t>Mixed Member Proportional</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43</a:t>
            </a:fld>
            <a:endParaRPr lang="en-US"/>
          </a:p>
        </p:txBody>
      </p:sp>
      <p:pic>
        <p:nvPicPr>
          <p:cNvPr id="15" name="Picture 14"/>
          <p:cNvPicPr>
            <a:picLocks noChangeAspect="1"/>
          </p:cNvPicPr>
          <p:nvPr/>
        </p:nvPicPr>
        <p:blipFill>
          <a:blip r:embed="rId6"/>
          <a:stretch>
            <a:fillRect/>
          </a:stretch>
        </p:blipFill>
        <p:spPr>
          <a:xfrm>
            <a:off x="12179300" y="5791200"/>
            <a:ext cx="647700" cy="647700"/>
          </a:xfrm>
          <a:prstGeom prst="rect">
            <a:avLst/>
          </a:prstGeom>
        </p:spPr>
      </p:pic>
      <p:pic>
        <p:nvPicPr>
          <p:cNvPr id="17" name="Picture 16"/>
          <p:cNvPicPr>
            <a:picLocks noChangeAspect="1"/>
          </p:cNvPicPr>
          <p:nvPr/>
        </p:nvPicPr>
        <p:blipFill>
          <a:blip r:embed="rId6"/>
          <a:stretch>
            <a:fillRect/>
          </a:stretch>
        </p:blipFill>
        <p:spPr>
          <a:xfrm>
            <a:off x="12179300" y="6438900"/>
            <a:ext cx="647700" cy="647700"/>
          </a:xfrm>
          <a:prstGeom prst="rect">
            <a:avLst/>
          </a:prstGeom>
        </p:spPr>
      </p:pic>
      <p:pic>
        <p:nvPicPr>
          <p:cNvPr id="18" name="Picture 17"/>
          <p:cNvPicPr>
            <a:picLocks noChangeAspect="1"/>
          </p:cNvPicPr>
          <p:nvPr/>
        </p:nvPicPr>
        <p:blipFill>
          <a:blip r:embed="rId7"/>
          <a:stretch>
            <a:fillRect/>
          </a:stretch>
        </p:blipFill>
        <p:spPr>
          <a:xfrm>
            <a:off x="12179300" y="7098545"/>
            <a:ext cx="647700" cy="647700"/>
          </a:xfrm>
          <a:prstGeom prst="rect">
            <a:avLst/>
          </a:prstGeom>
        </p:spPr>
      </p:pic>
      <p:pic>
        <p:nvPicPr>
          <p:cNvPr id="19" name="Picture 18"/>
          <p:cNvPicPr>
            <a:picLocks noChangeAspect="1"/>
          </p:cNvPicPr>
          <p:nvPr/>
        </p:nvPicPr>
        <p:blipFill>
          <a:blip r:embed="rId7"/>
          <a:stretch>
            <a:fillRect/>
          </a:stretch>
        </p:blipFill>
        <p:spPr>
          <a:xfrm>
            <a:off x="12179300" y="7711174"/>
            <a:ext cx="647700" cy="647700"/>
          </a:xfrm>
          <a:prstGeom prst="rect">
            <a:avLst/>
          </a:prstGeom>
        </p:spPr>
      </p:pic>
      <p:pic>
        <p:nvPicPr>
          <p:cNvPr id="20" name="Picture 19"/>
          <p:cNvPicPr>
            <a:picLocks noChangeAspect="1"/>
          </p:cNvPicPr>
          <p:nvPr/>
        </p:nvPicPr>
        <p:blipFill>
          <a:blip r:embed="rId8"/>
          <a:stretch>
            <a:fillRect/>
          </a:stretch>
        </p:blipFill>
        <p:spPr>
          <a:xfrm>
            <a:off x="12179300" y="8359565"/>
            <a:ext cx="647700" cy="647700"/>
          </a:xfrm>
          <a:prstGeom prst="rect">
            <a:avLst/>
          </a:prstGeom>
        </p:spPr>
      </p:pic>
    </p:spTree>
    <p:extLst>
      <p:ext uri="{BB962C8B-B14F-4D97-AF65-F5344CB8AC3E}">
        <p14:creationId xmlns:p14="http://schemas.microsoft.com/office/powerpoint/2010/main" val="2084912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Member Proportional</a:t>
            </a:r>
          </a:p>
        </p:txBody>
      </p:sp>
      <p:sp>
        <p:nvSpPr>
          <p:cNvPr id="3" name="Content Placeholder 2"/>
          <p:cNvSpPr>
            <a:spLocks noGrp="1"/>
          </p:cNvSpPr>
          <p:nvPr>
            <p:ph idx="1"/>
          </p:nvPr>
        </p:nvSpPr>
        <p:spPr>
          <a:xfrm>
            <a:off x="228599" y="2171700"/>
            <a:ext cx="6932683" cy="7378700"/>
          </a:xfrm>
        </p:spPr>
        <p:txBody>
          <a:bodyPr/>
          <a:lstStyle/>
          <a:p>
            <a:r>
              <a:rPr lang="en-US" dirty="0"/>
              <a:t>Everyone has two votes:</a:t>
            </a:r>
          </a:p>
          <a:p>
            <a:pPr lvl="1"/>
            <a:r>
              <a:rPr lang="en-US" dirty="0"/>
              <a:t>Local riding</a:t>
            </a:r>
          </a:p>
          <a:p>
            <a:pPr lvl="1"/>
            <a:r>
              <a:rPr lang="en-US" dirty="0"/>
              <a:t>Party Proportionality</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44</a:t>
            </a:fld>
            <a:endParaRPr lang="en-US"/>
          </a:p>
        </p:txBody>
      </p:sp>
      <p:pic>
        <p:nvPicPr>
          <p:cNvPr id="5" name="Picture 4"/>
          <p:cNvPicPr>
            <a:picLocks noChangeAspect="1"/>
          </p:cNvPicPr>
          <p:nvPr/>
        </p:nvPicPr>
        <p:blipFill>
          <a:blip r:embed="rId3"/>
          <a:stretch>
            <a:fillRect/>
          </a:stretch>
        </p:blipFill>
        <p:spPr>
          <a:xfrm>
            <a:off x="4978400" y="2810789"/>
            <a:ext cx="3581400" cy="6100521"/>
          </a:xfrm>
          <a:prstGeom prst="rect">
            <a:avLst/>
          </a:prstGeom>
        </p:spPr>
      </p:pic>
      <p:pic>
        <p:nvPicPr>
          <p:cNvPr id="6" name="Picture 5"/>
          <p:cNvPicPr>
            <a:picLocks noChangeAspect="1"/>
          </p:cNvPicPr>
          <p:nvPr/>
        </p:nvPicPr>
        <p:blipFill>
          <a:blip r:embed="rId4"/>
          <a:stretch>
            <a:fillRect/>
          </a:stretch>
        </p:blipFill>
        <p:spPr>
          <a:xfrm>
            <a:off x="8407400" y="2810788"/>
            <a:ext cx="3581400" cy="6100521"/>
          </a:xfrm>
          <a:prstGeom prst="rect">
            <a:avLst/>
          </a:prstGeom>
        </p:spPr>
      </p:pic>
    </p:spTree>
    <p:extLst>
      <p:ext uri="{BB962C8B-B14F-4D97-AF65-F5344CB8AC3E}">
        <p14:creationId xmlns:p14="http://schemas.microsoft.com/office/powerpoint/2010/main" val="961914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35800" y="2209800"/>
            <a:ext cx="5791200" cy="5693866"/>
          </a:xfrm>
          <a:prstGeom prst="rect">
            <a:avLst/>
          </a:prstGeom>
          <a:solidFill>
            <a:schemeClr val="bg2">
              <a:lumMod val="75000"/>
            </a:schemeClr>
          </a:solidFill>
          <a:ln>
            <a:solidFill>
              <a:schemeClr val="accent1"/>
            </a:solidFill>
          </a:ln>
        </p:spPr>
        <p:txBody>
          <a:bodyPr wrap="square" numCol="3" rtlCol="0">
            <a:spAutoFit/>
          </a:bodyPr>
          <a:lstStyle/>
          <a:p>
            <a:pPr algn="l"/>
            <a:r>
              <a:rPr lang="en-US" sz="2800" dirty="0" err="1">
                <a:solidFill>
                  <a:schemeClr val="tx1"/>
                </a:solidFill>
              </a:rPr>
              <a:t>Conserv</a:t>
            </a:r>
            <a:r>
              <a:rPr lang="en-US" sz="2800" dirty="0">
                <a:solidFill>
                  <a:schemeClr val="tx1"/>
                </a:solidFill>
              </a:rPr>
              <a:t>.</a:t>
            </a:r>
          </a:p>
          <a:p>
            <a:pPr lvl="1" algn="l"/>
            <a:r>
              <a:rPr lang="en-US" sz="2800" dirty="0">
                <a:solidFill>
                  <a:schemeClr val="tx1"/>
                </a:solidFill>
              </a:rPr>
              <a:t>Cohn</a:t>
            </a:r>
          </a:p>
          <a:p>
            <a:pPr lvl="1" algn="l"/>
            <a:r>
              <a:rPr lang="en-US" sz="2800" dirty="0">
                <a:solidFill>
                  <a:schemeClr val="tx1"/>
                </a:solidFill>
              </a:rPr>
              <a:t>Cooper</a:t>
            </a:r>
          </a:p>
          <a:p>
            <a:pPr lvl="1" algn="l"/>
            <a:r>
              <a:rPr lang="en-US" sz="2800" dirty="0">
                <a:solidFill>
                  <a:schemeClr val="tx1"/>
                </a:solidFill>
              </a:rPr>
              <a:t>Chong</a:t>
            </a:r>
          </a:p>
          <a:p>
            <a:pPr lvl="1" algn="l"/>
            <a:r>
              <a:rPr lang="en-US" sz="2800" dirty="0" err="1">
                <a:solidFill>
                  <a:schemeClr val="tx1"/>
                </a:solidFill>
              </a:rPr>
              <a:t>Chae</a:t>
            </a:r>
            <a:endParaRPr lang="en-US" sz="2800" dirty="0">
              <a:solidFill>
                <a:schemeClr val="tx1"/>
              </a:solidFill>
            </a:endParaRPr>
          </a:p>
          <a:p>
            <a:pPr lvl="1" algn="l"/>
            <a:r>
              <a:rPr lang="en-US" sz="2800" dirty="0" err="1">
                <a:solidFill>
                  <a:schemeClr val="tx1"/>
                </a:solidFill>
              </a:rPr>
              <a:t>Ceniza</a:t>
            </a:r>
            <a:endParaRPr lang="en-US" sz="2800" dirty="0">
              <a:solidFill>
                <a:schemeClr val="tx1"/>
              </a:solidFill>
            </a:endParaRPr>
          </a:p>
          <a:p>
            <a:pPr lvl="1" algn="l"/>
            <a:r>
              <a:rPr lang="en-US" sz="2800" dirty="0" err="1">
                <a:solidFill>
                  <a:schemeClr val="tx1"/>
                </a:solidFill>
              </a:rPr>
              <a:t>Cathers</a:t>
            </a:r>
            <a:endParaRPr lang="en-US" sz="2800" dirty="0">
              <a:solidFill>
                <a:schemeClr val="tx1"/>
              </a:solidFill>
            </a:endParaRPr>
          </a:p>
          <a:p>
            <a:pPr lvl="1" algn="l"/>
            <a:r>
              <a:rPr lang="en-US" sz="2800" dirty="0" err="1">
                <a:solidFill>
                  <a:schemeClr val="tx1"/>
                </a:solidFill>
              </a:rPr>
              <a:t>Cimino</a:t>
            </a:r>
            <a:endParaRPr lang="en-US" sz="2800" dirty="0">
              <a:solidFill>
                <a:schemeClr val="tx1"/>
              </a:solidFill>
            </a:endParaRPr>
          </a:p>
          <a:p>
            <a:pPr lvl="1" algn="l"/>
            <a:r>
              <a:rPr lang="en-US" sz="2800" dirty="0">
                <a:solidFill>
                  <a:schemeClr val="tx1"/>
                </a:solidFill>
              </a:rPr>
              <a:t>Church</a:t>
            </a:r>
          </a:p>
          <a:p>
            <a:pPr lvl="1" algn="l"/>
            <a:r>
              <a:rPr lang="en-US" sz="2800" dirty="0">
                <a:solidFill>
                  <a:schemeClr val="tx1"/>
                </a:solidFill>
              </a:rPr>
              <a:t>Clarke</a:t>
            </a:r>
          </a:p>
          <a:p>
            <a:pPr lvl="1" algn="l"/>
            <a:r>
              <a:rPr lang="en-US" sz="2800" dirty="0" err="1">
                <a:solidFill>
                  <a:schemeClr val="tx1"/>
                </a:solidFill>
              </a:rPr>
              <a:t>Classen</a:t>
            </a:r>
            <a:endParaRPr lang="en-US" sz="2800" dirty="0">
              <a:solidFill>
                <a:schemeClr val="tx1"/>
              </a:solidFill>
            </a:endParaRPr>
          </a:p>
          <a:p>
            <a:pPr lvl="1" algn="l"/>
            <a:r>
              <a:rPr lang="en-US" sz="2800" dirty="0" err="1">
                <a:solidFill>
                  <a:schemeClr val="tx1"/>
                </a:solidFill>
              </a:rPr>
              <a:t>Cizmarov</a:t>
            </a:r>
            <a:endParaRPr lang="en-US" sz="2800" dirty="0">
              <a:solidFill>
                <a:schemeClr val="tx1"/>
              </a:solidFill>
            </a:endParaRPr>
          </a:p>
          <a:p>
            <a:pPr algn="l"/>
            <a:endParaRPr lang="en-US" sz="2800" dirty="0">
              <a:solidFill>
                <a:schemeClr val="tx1"/>
              </a:solidFill>
            </a:endParaRPr>
          </a:p>
          <a:p>
            <a:pPr algn="l"/>
            <a:r>
              <a:rPr lang="en-US" sz="2800" dirty="0">
                <a:solidFill>
                  <a:schemeClr val="tx1"/>
                </a:solidFill>
              </a:rPr>
              <a:t>Liberal</a:t>
            </a:r>
          </a:p>
          <a:p>
            <a:pPr lvl="1" algn="l"/>
            <a:r>
              <a:rPr lang="en-US" sz="2800" dirty="0">
                <a:solidFill>
                  <a:schemeClr val="tx1"/>
                </a:solidFill>
              </a:rPr>
              <a:t>Long</a:t>
            </a:r>
          </a:p>
          <a:p>
            <a:pPr lvl="1" algn="l"/>
            <a:r>
              <a:rPr lang="en-US" sz="2800" dirty="0">
                <a:solidFill>
                  <a:schemeClr val="tx1"/>
                </a:solidFill>
              </a:rPr>
              <a:t>Laverty</a:t>
            </a:r>
          </a:p>
          <a:p>
            <a:pPr lvl="1" algn="l"/>
            <a:r>
              <a:rPr lang="en-US" sz="2800" dirty="0">
                <a:solidFill>
                  <a:schemeClr val="tx1"/>
                </a:solidFill>
              </a:rPr>
              <a:t>Lawson</a:t>
            </a:r>
          </a:p>
          <a:p>
            <a:pPr lvl="1" algn="l"/>
            <a:r>
              <a:rPr lang="en-US" sz="2800" dirty="0">
                <a:solidFill>
                  <a:schemeClr val="tx1"/>
                </a:solidFill>
              </a:rPr>
              <a:t>Lapp</a:t>
            </a:r>
          </a:p>
          <a:p>
            <a:pPr lvl="1" algn="l"/>
            <a:r>
              <a:rPr lang="en-US" sz="2800" dirty="0" err="1">
                <a:solidFill>
                  <a:schemeClr val="tx1"/>
                </a:solidFill>
              </a:rPr>
              <a:t>Laroque</a:t>
            </a:r>
            <a:endParaRPr lang="en-US" sz="2800" dirty="0">
              <a:solidFill>
                <a:schemeClr val="tx1"/>
              </a:solidFill>
            </a:endParaRPr>
          </a:p>
          <a:p>
            <a:pPr lvl="1" algn="l"/>
            <a:r>
              <a:rPr lang="en-US" sz="2800" dirty="0">
                <a:solidFill>
                  <a:schemeClr val="tx1"/>
                </a:solidFill>
              </a:rPr>
              <a:t>Leis</a:t>
            </a:r>
          </a:p>
          <a:p>
            <a:pPr lvl="1" algn="l"/>
            <a:r>
              <a:rPr lang="en-US" sz="2800" dirty="0" err="1">
                <a:solidFill>
                  <a:schemeClr val="tx1"/>
                </a:solidFill>
              </a:rPr>
              <a:t>Leferink</a:t>
            </a:r>
            <a:endParaRPr lang="en-US" sz="2800" dirty="0">
              <a:solidFill>
                <a:schemeClr val="tx1"/>
              </a:solidFill>
            </a:endParaRPr>
          </a:p>
          <a:p>
            <a:pPr lvl="1" algn="l"/>
            <a:r>
              <a:rPr lang="en-US" sz="2800" dirty="0">
                <a:solidFill>
                  <a:schemeClr val="tx1"/>
                </a:solidFill>
              </a:rPr>
              <a:t>Linton</a:t>
            </a:r>
          </a:p>
          <a:p>
            <a:pPr lvl="1" algn="l"/>
            <a:r>
              <a:rPr lang="en-US" sz="2800" dirty="0">
                <a:solidFill>
                  <a:schemeClr val="tx1"/>
                </a:solidFill>
              </a:rPr>
              <a:t>Lind</a:t>
            </a:r>
          </a:p>
          <a:p>
            <a:pPr lvl="1" algn="l"/>
            <a:r>
              <a:rPr lang="en-US" sz="2800" dirty="0">
                <a:solidFill>
                  <a:schemeClr val="tx1"/>
                </a:solidFill>
              </a:rPr>
              <a:t>Lynn</a:t>
            </a:r>
          </a:p>
          <a:p>
            <a:pPr lvl="1" algn="l"/>
            <a:r>
              <a:rPr lang="en-US" sz="2800" dirty="0" err="1">
                <a:solidFill>
                  <a:schemeClr val="tx1"/>
                </a:solidFill>
              </a:rPr>
              <a:t>Lukic</a:t>
            </a:r>
            <a:endParaRPr lang="en-US" sz="2800" dirty="0">
              <a:solidFill>
                <a:schemeClr val="tx1"/>
              </a:solidFill>
            </a:endParaRPr>
          </a:p>
          <a:p>
            <a:pPr lvl="1" algn="l"/>
            <a:endParaRPr lang="en-US" sz="2800" dirty="0">
              <a:solidFill>
                <a:schemeClr val="tx1"/>
              </a:solidFill>
            </a:endParaRPr>
          </a:p>
          <a:p>
            <a:pPr algn="l"/>
            <a:r>
              <a:rPr lang="en-US" sz="2800" dirty="0">
                <a:solidFill>
                  <a:schemeClr val="tx1"/>
                </a:solidFill>
              </a:rPr>
              <a:t>NDP</a:t>
            </a:r>
          </a:p>
          <a:p>
            <a:pPr lvl="1" algn="l"/>
            <a:r>
              <a:rPr lang="en-US" sz="2800" dirty="0" err="1">
                <a:solidFill>
                  <a:schemeClr val="tx1"/>
                </a:solidFill>
              </a:rPr>
              <a:t>Nabers</a:t>
            </a:r>
            <a:endParaRPr lang="en-US" sz="2800" dirty="0">
              <a:solidFill>
                <a:schemeClr val="tx1"/>
              </a:solidFill>
            </a:endParaRPr>
          </a:p>
          <a:p>
            <a:pPr lvl="1" algn="l"/>
            <a:r>
              <a:rPr lang="en-US" sz="2800" dirty="0">
                <a:solidFill>
                  <a:schemeClr val="tx1"/>
                </a:solidFill>
              </a:rPr>
              <a:t>Noble</a:t>
            </a:r>
          </a:p>
          <a:p>
            <a:pPr lvl="1" algn="l"/>
            <a:r>
              <a:rPr lang="en-US" sz="2800" dirty="0">
                <a:solidFill>
                  <a:schemeClr val="tx1"/>
                </a:solidFill>
              </a:rPr>
              <a:t>Nunn</a:t>
            </a:r>
          </a:p>
          <a:p>
            <a:pPr lvl="1" algn="l"/>
            <a:r>
              <a:rPr lang="en-US" sz="2800" dirty="0">
                <a:solidFill>
                  <a:schemeClr val="tx1"/>
                </a:solidFill>
              </a:rPr>
              <a:t>Nikolic</a:t>
            </a:r>
          </a:p>
          <a:p>
            <a:pPr lvl="1" algn="l"/>
            <a:r>
              <a:rPr lang="en-US" sz="2800" dirty="0">
                <a:solidFill>
                  <a:schemeClr val="tx1"/>
                </a:solidFill>
              </a:rPr>
              <a:t>Nguyen</a:t>
            </a:r>
          </a:p>
          <a:p>
            <a:pPr lvl="1" algn="l"/>
            <a:r>
              <a:rPr lang="en-US" sz="2800" dirty="0">
                <a:solidFill>
                  <a:schemeClr val="tx1"/>
                </a:solidFill>
              </a:rPr>
              <a:t>Nickel</a:t>
            </a:r>
          </a:p>
          <a:p>
            <a:pPr lvl="1" algn="l"/>
            <a:r>
              <a:rPr lang="en-US" sz="2800" dirty="0">
                <a:solidFill>
                  <a:schemeClr val="tx1"/>
                </a:solidFill>
              </a:rPr>
              <a:t>Ng</a:t>
            </a:r>
          </a:p>
          <a:p>
            <a:pPr lvl="1" algn="l"/>
            <a:r>
              <a:rPr lang="en-US" sz="2800" dirty="0" err="1">
                <a:solidFill>
                  <a:schemeClr val="tx1"/>
                </a:solidFill>
              </a:rPr>
              <a:t>Nabbi</a:t>
            </a:r>
            <a:endParaRPr lang="en-US" sz="2800" dirty="0">
              <a:solidFill>
                <a:schemeClr val="tx1"/>
              </a:solidFill>
            </a:endParaRPr>
          </a:p>
          <a:p>
            <a:pPr lvl="1" algn="l"/>
            <a:r>
              <a:rPr lang="en-US" sz="2800" dirty="0">
                <a:solidFill>
                  <a:schemeClr val="tx1"/>
                </a:solidFill>
              </a:rPr>
              <a:t>Near</a:t>
            </a:r>
          </a:p>
          <a:p>
            <a:pPr lvl="1" algn="l"/>
            <a:r>
              <a:rPr lang="en-US" sz="2800" dirty="0" err="1">
                <a:solidFill>
                  <a:schemeClr val="tx1"/>
                </a:solidFill>
              </a:rPr>
              <a:t>Nazar</a:t>
            </a:r>
            <a:endParaRPr lang="en-US" sz="2800" dirty="0">
              <a:solidFill>
                <a:schemeClr val="tx1"/>
              </a:solidFill>
            </a:endParaRPr>
          </a:p>
          <a:p>
            <a:pPr lvl="1" algn="l"/>
            <a:r>
              <a:rPr lang="en-US" sz="2800" dirty="0">
                <a:solidFill>
                  <a:schemeClr val="tx1"/>
                </a:solidFill>
              </a:rPr>
              <a:t>Nutt</a:t>
            </a:r>
          </a:p>
          <a:p>
            <a:pPr lvl="1" algn="l"/>
            <a:endParaRPr lang="en-US" sz="2800" dirty="0">
              <a:solidFill>
                <a:schemeClr val="tx1"/>
              </a:solidFill>
            </a:endParaRPr>
          </a:p>
        </p:txBody>
      </p:sp>
      <p:sp>
        <p:nvSpPr>
          <p:cNvPr id="12" name="TextBox 11"/>
          <p:cNvSpPr txBox="1"/>
          <p:nvPr/>
        </p:nvSpPr>
        <p:spPr>
          <a:xfrm>
            <a:off x="7035800" y="2240404"/>
            <a:ext cx="5791200" cy="5693866"/>
          </a:xfrm>
          <a:prstGeom prst="rect">
            <a:avLst/>
          </a:prstGeom>
          <a:solidFill>
            <a:schemeClr val="bg2">
              <a:lumMod val="75000"/>
            </a:schemeClr>
          </a:solidFill>
          <a:ln>
            <a:solidFill>
              <a:schemeClr val="accent1"/>
            </a:solidFill>
          </a:ln>
        </p:spPr>
        <p:txBody>
          <a:bodyPr wrap="square" numCol="3" rtlCol="0">
            <a:spAutoFit/>
          </a:bodyPr>
          <a:lstStyle/>
          <a:p>
            <a:pPr algn="l"/>
            <a:r>
              <a:rPr lang="en-US" sz="2800" dirty="0" err="1">
                <a:solidFill>
                  <a:schemeClr val="tx1"/>
                </a:solidFill>
              </a:rPr>
              <a:t>Conserv</a:t>
            </a:r>
            <a:r>
              <a:rPr lang="en-US" sz="2800" dirty="0">
                <a:solidFill>
                  <a:schemeClr val="tx1"/>
                </a:solidFill>
              </a:rPr>
              <a:t>.</a:t>
            </a:r>
          </a:p>
          <a:p>
            <a:pPr lvl="1" algn="l"/>
            <a:r>
              <a:rPr lang="en-US" sz="2800" dirty="0">
                <a:solidFill>
                  <a:schemeClr val="bg1">
                    <a:lumMod val="65000"/>
                    <a:lumOff val="35000"/>
                  </a:schemeClr>
                </a:solidFill>
              </a:rPr>
              <a:t>Cohn</a:t>
            </a:r>
          </a:p>
          <a:p>
            <a:pPr lvl="1" algn="l"/>
            <a:r>
              <a:rPr lang="en-US" sz="2800" dirty="0">
                <a:solidFill>
                  <a:schemeClr val="bg1">
                    <a:lumMod val="65000"/>
                    <a:lumOff val="35000"/>
                  </a:schemeClr>
                </a:solidFill>
              </a:rPr>
              <a:t>Cooper</a:t>
            </a:r>
          </a:p>
          <a:p>
            <a:pPr lvl="1" algn="l"/>
            <a:r>
              <a:rPr lang="en-US" sz="2800" dirty="0">
                <a:solidFill>
                  <a:schemeClr val="bg1">
                    <a:lumMod val="65000"/>
                    <a:lumOff val="35000"/>
                  </a:schemeClr>
                </a:solidFill>
              </a:rPr>
              <a:t>Chong</a:t>
            </a:r>
          </a:p>
          <a:p>
            <a:pPr lvl="1" algn="l"/>
            <a:r>
              <a:rPr lang="en-US" sz="2800" dirty="0" err="1">
                <a:solidFill>
                  <a:schemeClr val="tx1"/>
                </a:solidFill>
              </a:rPr>
              <a:t>Chae</a:t>
            </a:r>
            <a:endParaRPr lang="en-US" sz="2800" dirty="0">
              <a:solidFill>
                <a:schemeClr val="tx1"/>
              </a:solidFill>
            </a:endParaRPr>
          </a:p>
          <a:p>
            <a:pPr lvl="1" algn="l"/>
            <a:r>
              <a:rPr lang="en-US" sz="2800" dirty="0" err="1">
                <a:solidFill>
                  <a:schemeClr val="tx1"/>
                </a:solidFill>
              </a:rPr>
              <a:t>Ceniza</a:t>
            </a:r>
            <a:endParaRPr lang="en-US" sz="2800" dirty="0">
              <a:solidFill>
                <a:schemeClr val="tx1"/>
              </a:solidFill>
            </a:endParaRPr>
          </a:p>
          <a:p>
            <a:pPr lvl="1" algn="l"/>
            <a:r>
              <a:rPr lang="en-US" sz="2800" dirty="0" err="1">
                <a:solidFill>
                  <a:schemeClr val="bg1">
                    <a:lumMod val="65000"/>
                    <a:lumOff val="35000"/>
                  </a:schemeClr>
                </a:solidFill>
              </a:rPr>
              <a:t>Cathers</a:t>
            </a:r>
            <a:endParaRPr lang="en-US" sz="2800" dirty="0">
              <a:solidFill>
                <a:schemeClr val="bg1">
                  <a:lumMod val="65000"/>
                  <a:lumOff val="35000"/>
                </a:schemeClr>
              </a:solidFill>
            </a:endParaRPr>
          </a:p>
          <a:p>
            <a:pPr lvl="1" algn="l"/>
            <a:r>
              <a:rPr lang="en-US" sz="2800" dirty="0" err="1">
                <a:solidFill>
                  <a:schemeClr val="tx1"/>
                </a:solidFill>
              </a:rPr>
              <a:t>Cimino</a:t>
            </a:r>
            <a:endParaRPr lang="en-US" sz="2800" dirty="0">
              <a:solidFill>
                <a:schemeClr val="tx1"/>
              </a:solidFill>
            </a:endParaRPr>
          </a:p>
          <a:p>
            <a:pPr lvl="1" algn="l"/>
            <a:r>
              <a:rPr lang="en-US" sz="2800" dirty="0">
                <a:solidFill>
                  <a:schemeClr val="tx1"/>
                </a:solidFill>
              </a:rPr>
              <a:t>Church</a:t>
            </a:r>
          </a:p>
          <a:p>
            <a:pPr lvl="1" algn="l"/>
            <a:r>
              <a:rPr lang="en-US" sz="2800" dirty="0">
                <a:solidFill>
                  <a:schemeClr val="bg1">
                    <a:lumMod val="65000"/>
                    <a:lumOff val="35000"/>
                  </a:schemeClr>
                </a:solidFill>
              </a:rPr>
              <a:t>Clarke</a:t>
            </a:r>
          </a:p>
          <a:p>
            <a:pPr lvl="1" algn="l"/>
            <a:r>
              <a:rPr lang="en-US" sz="2800" dirty="0" err="1">
                <a:solidFill>
                  <a:schemeClr val="tx1"/>
                </a:solidFill>
              </a:rPr>
              <a:t>Classen</a:t>
            </a:r>
            <a:endParaRPr lang="en-US" sz="2800" dirty="0">
              <a:solidFill>
                <a:schemeClr val="tx1"/>
              </a:solidFill>
            </a:endParaRPr>
          </a:p>
          <a:p>
            <a:pPr lvl="1" algn="l"/>
            <a:r>
              <a:rPr lang="en-US" sz="2800" dirty="0" err="1">
                <a:solidFill>
                  <a:schemeClr val="bg1">
                    <a:lumMod val="65000"/>
                    <a:lumOff val="35000"/>
                  </a:schemeClr>
                </a:solidFill>
              </a:rPr>
              <a:t>Cizmarov</a:t>
            </a:r>
            <a:endParaRPr lang="en-US" sz="2800" dirty="0">
              <a:solidFill>
                <a:schemeClr val="bg1">
                  <a:lumMod val="65000"/>
                  <a:lumOff val="35000"/>
                </a:schemeClr>
              </a:solidFill>
            </a:endParaRPr>
          </a:p>
          <a:p>
            <a:pPr algn="l"/>
            <a:endParaRPr lang="en-US" sz="2800" dirty="0">
              <a:solidFill>
                <a:schemeClr val="tx1"/>
              </a:solidFill>
            </a:endParaRPr>
          </a:p>
          <a:p>
            <a:pPr algn="l"/>
            <a:r>
              <a:rPr lang="en-US" sz="2800" dirty="0">
                <a:solidFill>
                  <a:schemeClr val="tx1"/>
                </a:solidFill>
              </a:rPr>
              <a:t>Liberal</a:t>
            </a:r>
          </a:p>
          <a:p>
            <a:pPr lvl="1" algn="l"/>
            <a:r>
              <a:rPr lang="en-US" sz="2800" dirty="0">
                <a:solidFill>
                  <a:schemeClr val="bg1">
                    <a:lumMod val="65000"/>
                    <a:lumOff val="35000"/>
                  </a:schemeClr>
                </a:solidFill>
              </a:rPr>
              <a:t>Long</a:t>
            </a:r>
          </a:p>
          <a:p>
            <a:pPr lvl="1" algn="l"/>
            <a:r>
              <a:rPr lang="en-US" sz="2800" dirty="0">
                <a:solidFill>
                  <a:schemeClr val="bg1">
                    <a:lumMod val="65000"/>
                    <a:lumOff val="35000"/>
                  </a:schemeClr>
                </a:solidFill>
              </a:rPr>
              <a:t>Laverty</a:t>
            </a:r>
          </a:p>
          <a:p>
            <a:pPr lvl="1" algn="l"/>
            <a:r>
              <a:rPr lang="en-US" sz="2800" dirty="0">
                <a:solidFill>
                  <a:schemeClr val="tx1"/>
                </a:solidFill>
              </a:rPr>
              <a:t>Lawson</a:t>
            </a:r>
          </a:p>
          <a:p>
            <a:pPr lvl="1" algn="l"/>
            <a:r>
              <a:rPr lang="en-US" sz="2800" dirty="0">
                <a:solidFill>
                  <a:schemeClr val="tx1"/>
                </a:solidFill>
              </a:rPr>
              <a:t>Lapp</a:t>
            </a:r>
          </a:p>
          <a:p>
            <a:pPr lvl="1" algn="l"/>
            <a:r>
              <a:rPr lang="en-US" sz="2800" dirty="0" err="1">
                <a:solidFill>
                  <a:schemeClr val="bg1">
                    <a:lumMod val="65000"/>
                    <a:lumOff val="35000"/>
                  </a:schemeClr>
                </a:solidFill>
              </a:rPr>
              <a:t>Laroque</a:t>
            </a:r>
            <a:endParaRPr lang="en-US" sz="2800" dirty="0">
              <a:solidFill>
                <a:schemeClr val="bg1">
                  <a:lumMod val="65000"/>
                  <a:lumOff val="35000"/>
                </a:schemeClr>
              </a:solidFill>
            </a:endParaRPr>
          </a:p>
          <a:p>
            <a:pPr lvl="1" algn="l"/>
            <a:r>
              <a:rPr lang="en-US" sz="2800" dirty="0">
                <a:solidFill>
                  <a:schemeClr val="bg1">
                    <a:lumMod val="65000"/>
                    <a:lumOff val="35000"/>
                  </a:schemeClr>
                </a:solidFill>
              </a:rPr>
              <a:t>Leis</a:t>
            </a:r>
          </a:p>
          <a:p>
            <a:pPr lvl="1" algn="l"/>
            <a:r>
              <a:rPr lang="en-US" sz="2800" dirty="0" err="1">
                <a:solidFill>
                  <a:schemeClr val="tx1"/>
                </a:solidFill>
              </a:rPr>
              <a:t>Leferink</a:t>
            </a:r>
            <a:endParaRPr lang="en-US" sz="2800" dirty="0">
              <a:solidFill>
                <a:schemeClr val="tx1"/>
              </a:solidFill>
            </a:endParaRPr>
          </a:p>
          <a:p>
            <a:pPr lvl="1" algn="l"/>
            <a:r>
              <a:rPr lang="en-US" sz="2800" dirty="0">
                <a:solidFill>
                  <a:schemeClr val="tx1"/>
                </a:solidFill>
              </a:rPr>
              <a:t>Linton</a:t>
            </a:r>
          </a:p>
          <a:p>
            <a:pPr lvl="1" algn="l"/>
            <a:r>
              <a:rPr lang="en-US" sz="2800" dirty="0">
                <a:solidFill>
                  <a:schemeClr val="tx1"/>
                </a:solidFill>
              </a:rPr>
              <a:t>Lind</a:t>
            </a:r>
          </a:p>
          <a:p>
            <a:pPr lvl="1" algn="l"/>
            <a:r>
              <a:rPr lang="en-US" sz="2800" dirty="0">
                <a:solidFill>
                  <a:schemeClr val="tx1"/>
                </a:solidFill>
              </a:rPr>
              <a:t>Lynn</a:t>
            </a:r>
          </a:p>
          <a:p>
            <a:pPr lvl="1" algn="l"/>
            <a:r>
              <a:rPr lang="en-US" sz="2800" dirty="0" err="1">
                <a:solidFill>
                  <a:schemeClr val="tx1"/>
                </a:solidFill>
              </a:rPr>
              <a:t>Lukic</a:t>
            </a:r>
            <a:endParaRPr lang="en-US" sz="2800" dirty="0">
              <a:solidFill>
                <a:schemeClr val="tx1"/>
              </a:solidFill>
            </a:endParaRPr>
          </a:p>
          <a:p>
            <a:pPr lvl="1" algn="l"/>
            <a:endParaRPr lang="en-US" sz="2800" dirty="0">
              <a:solidFill>
                <a:schemeClr val="tx1"/>
              </a:solidFill>
            </a:endParaRPr>
          </a:p>
          <a:p>
            <a:pPr algn="l"/>
            <a:r>
              <a:rPr lang="en-US" sz="2800" dirty="0">
                <a:solidFill>
                  <a:schemeClr val="tx1"/>
                </a:solidFill>
              </a:rPr>
              <a:t>NDP</a:t>
            </a:r>
          </a:p>
          <a:p>
            <a:pPr lvl="1" algn="l"/>
            <a:r>
              <a:rPr lang="en-US" sz="2800" dirty="0" err="1">
                <a:solidFill>
                  <a:schemeClr val="tx1"/>
                </a:solidFill>
              </a:rPr>
              <a:t>Nabers</a:t>
            </a:r>
            <a:endParaRPr lang="en-US" sz="2800" dirty="0">
              <a:solidFill>
                <a:schemeClr val="tx1"/>
              </a:solidFill>
            </a:endParaRPr>
          </a:p>
          <a:p>
            <a:pPr lvl="1" algn="l"/>
            <a:r>
              <a:rPr lang="en-US" sz="2800" dirty="0">
                <a:solidFill>
                  <a:schemeClr val="tx1"/>
                </a:solidFill>
              </a:rPr>
              <a:t>Noble</a:t>
            </a:r>
          </a:p>
          <a:p>
            <a:pPr lvl="1" algn="l"/>
            <a:r>
              <a:rPr lang="en-US" sz="2800" dirty="0">
                <a:solidFill>
                  <a:schemeClr val="tx1"/>
                </a:solidFill>
              </a:rPr>
              <a:t>Nunn</a:t>
            </a:r>
          </a:p>
          <a:p>
            <a:pPr lvl="1" algn="l"/>
            <a:r>
              <a:rPr lang="en-US" sz="2800" dirty="0">
                <a:solidFill>
                  <a:schemeClr val="tx1"/>
                </a:solidFill>
              </a:rPr>
              <a:t>Nikolic</a:t>
            </a:r>
          </a:p>
          <a:p>
            <a:pPr lvl="1" algn="l"/>
            <a:r>
              <a:rPr lang="en-US" sz="2800" dirty="0">
                <a:solidFill>
                  <a:schemeClr val="tx1"/>
                </a:solidFill>
              </a:rPr>
              <a:t>Nguyen</a:t>
            </a:r>
          </a:p>
          <a:p>
            <a:pPr lvl="1" algn="l"/>
            <a:r>
              <a:rPr lang="en-US" sz="2800" dirty="0">
                <a:solidFill>
                  <a:schemeClr val="tx1"/>
                </a:solidFill>
              </a:rPr>
              <a:t>Nickel</a:t>
            </a:r>
          </a:p>
          <a:p>
            <a:pPr lvl="1" algn="l"/>
            <a:r>
              <a:rPr lang="en-US" sz="2800" dirty="0">
                <a:solidFill>
                  <a:schemeClr val="tx1"/>
                </a:solidFill>
              </a:rPr>
              <a:t>Ng</a:t>
            </a:r>
          </a:p>
          <a:p>
            <a:pPr lvl="1" algn="l"/>
            <a:r>
              <a:rPr lang="en-US" sz="2800" dirty="0" err="1">
                <a:solidFill>
                  <a:schemeClr val="tx1"/>
                </a:solidFill>
              </a:rPr>
              <a:t>Nabbi</a:t>
            </a:r>
            <a:endParaRPr lang="en-US" sz="2800" dirty="0">
              <a:solidFill>
                <a:schemeClr val="tx1"/>
              </a:solidFill>
            </a:endParaRPr>
          </a:p>
          <a:p>
            <a:pPr lvl="1" algn="l"/>
            <a:r>
              <a:rPr lang="en-US" sz="2800" dirty="0">
                <a:solidFill>
                  <a:schemeClr val="tx1"/>
                </a:solidFill>
              </a:rPr>
              <a:t>Near</a:t>
            </a:r>
          </a:p>
          <a:p>
            <a:pPr lvl="1" algn="l"/>
            <a:r>
              <a:rPr lang="en-US" sz="2800" dirty="0" err="1">
                <a:solidFill>
                  <a:schemeClr val="tx1"/>
                </a:solidFill>
              </a:rPr>
              <a:t>Nazar</a:t>
            </a:r>
            <a:endParaRPr lang="en-US" sz="2800" dirty="0">
              <a:solidFill>
                <a:schemeClr val="tx1"/>
              </a:solidFill>
            </a:endParaRPr>
          </a:p>
          <a:p>
            <a:pPr lvl="1" algn="l"/>
            <a:r>
              <a:rPr lang="en-US" sz="2800" dirty="0">
                <a:solidFill>
                  <a:schemeClr val="tx1"/>
                </a:solidFill>
              </a:rPr>
              <a:t>Nutt</a:t>
            </a:r>
          </a:p>
          <a:p>
            <a:pPr lvl="1" algn="l"/>
            <a:endParaRPr lang="en-US" sz="2800" dirty="0">
              <a:solidFill>
                <a:schemeClr val="tx1"/>
              </a:solidFill>
            </a:endParaRPr>
          </a:p>
        </p:txBody>
      </p:sp>
      <p:sp>
        <p:nvSpPr>
          <p:cNvPr id="13" name="TextBox 12"/>
          <p:cNvSpPr txBox="1"/>
          <p:nvPr/>
        </p:nvSpPr>
        <p:spPr>
          <a:xfrm>
            <a:off x="7035800" y="2218544"/>
            <a:ext cx="5791200" cy="5693866"/>
          </a:xfrm>
          <a:prstGeom prst="rect">
            <a:avLst/>
          </a:prstGeom>
          <a:solidFill>
            <a:schemeClr val="bg2">
              <a:lumMod val="75000"/>
            </a:schemeClr>
          </a:solidFill>
          <a:ln>
            <a:solidFill>
              <a:schemeClr val="accent1"/>
            </a:solidFill>
          </a:ln>
        </p:spPr>
        <p:txBody>
          <a:bodyPr wrap="square" numCol="3" rtlCol="0">
            <a:spAutoFit/>
          </a:bodyPr>
          <a:lstStyle/>
          <a:p>
            <a:pPr algn="l"/>
            <a:r>
              <a:rPr lang="en-US" sz="2800" dirty="0" err="1">
                <a:solidFill>
                  <a:schemeClr val="tx1"/>
                </a:solidFill>
              </a:rPr>
              <a:t>Conserv</a:t>
            </a:r>
            <a:r>
              <a:rPr lang="en-US" sz="2800" dirty="0">
                <a:solidFill>
                  <a:schemeClr val="tx1"/>
                </a:solidFill>
              </a:rPr>
              <a:t>.</a:t>
            </a:r>
          </a:p>
          <a:p>
            <a:pPr lvl="1" algn="l"/>
            <a:r>
              <a:rPr lang="en-US" sz="2800" dirty="0">
                <a:solidFill>
                  <a:schemeClr val="bg1">
                    <a:lumMod val="65000"/>
                    <a:lumOff val="35000"/>
                  </a:schemeClr>
                </a:solidFill>
              </a:rPr>
              <a:t>Cohn</a:t>
            </a:r>
          </a:p>
          <a:p>
            <a:pPr lvl="1" algn="l"/>
            <a:r>
              <a:rPr lang="en-US" sz="2800" dirty="0">
                <a:solidFill>
                  <a:schemeClr val="bg1">
                    <a:lumMod val="65000"/>
                    <a:lumOff val="35000"/>
                  </a:schemeClr>
                </a:solidFill>
              </a:rPr>
              <a:t>Cooper</a:t>
            </a:r>
          </a:p>
          <a:p>
            <a:pPr lvl="1" algn="l"/>
            <a:r>
              <a:rPr lang="en-US" sz="2800" dirty="0">
                <a:solidFill>
                  <a:schemeClr val="bg1">
                    <a:lumMod val="65000"/>
                    <a:lumOff val="35000"/>
                  </a:schemeClr>
                </a:solidFill>
              </a:rPr>
              <a:t>Chong</a:t>
            </a:r>
          </a:p>
          <a:p>
            <a:pPr lvl="1" algn="l"/>
            <a:r>
              <a:rPr lang="en-US" sz="2800" dirty="0" err="1">
                <a:solidFill>
                  <a:schemeClr val="tx1"/>
                </a:solidFill>
              </a:rPr>
              <a:t>Chae</a:t>
            </a:r>
            <a:endParaRPr lang="en-US" sz="2800" dirty="0">
              <a:solidFill>
                <a:schemeClr val="tx1"/>
              </a:solidFill>
            </a:endParaRPr>
          </a:p>
          <a:p>
            <a:pPr lvl="1" algn="l"/>
            <a:r>
              <a:rPr lang="en-US" sz="2800" dirty="0" err="1">
                <a:solidFill>
                  <a:schemeClr val="tx1"/>
                </a:solidFill>
              </a:rPr>
              <a:t>Ceniza</a:t>
            </a:r>
            <a:endParaRPr lang="en-US" sz="2800" dirty="0">
              <a:solidFill>
                <a:schemeClr val="tx1"/>
              </a:solidFill>
            </a:endParaRPr>
          </a:p>
          <a:p>
            <a:pPr lvl="1" algn="l"/>
            <a:r>
              <a:rPr lang="en-US" sz="2800" dirty="0" err="1">
                <a:solidFill>
                  <a:schemeClr val="bg1">
                    <a:lumMod val="65000"/>
                    <a:lumOff val="35000"/>
                  </a:schemeClr>
                </a:solidFill>
              </a:rPr>
              <a:t>Cathers</a:t>
            </a:r>
            <a:endParaRPr lang="en-US" sz="2800" dirty="0">
              <a:solidFill>
                <a:schemeClr val="bg1">
                  <a:lumMod val="65000"/>
                  <a:lumOff val="35000"/>
                </a:schemeClr>
              </a:solidFill>
            </a:endParaRPr>
          </a:p>
          <a:p>
            <a:pPr lvl="1" algn="l"/>
            <a:r>
              <a:rPr lang="en-US" sz="2800" dirty="0" err="1">
                <a:solidFill>
                  <a:schemeClr val="tx1"/>
                </a:solidFill>
              </a:rPr>
              <a:t>Cimino</a:t>
            </a:r>
            <a:endParaRPr lang="en-US" sz="2800" dirty="0">
              <a:solidFill>
                <a:schemeClr val="tx1"/>
              </a:solidFill>
            </a:endParaRPr>
          </a:p>
          <a:p>
            <a:pPr lvl="1" algn="l"/>
            <a:r>
              <a:rPr lang="en-US" sz="2800" dirty="0">
                <a:solidFill>
                  <a:schemeClr val="tx1"/>
                </a:solidFill>
              </a:rPr>
              <a:t>Church</a:t>
            </a:r>
          </a:p>
          <a:p>
            <a:pPr lvl="1" algn="l"/>
            <a:r>
              <a:rPr lang="en-US" sz="2800" dirty="0">
                <a:solidFill>
                  <a:schemeClr val="bg1">
                    <a:lumMod val="65000"/>
                    <a:lumOff val="35000"/>
                  </a:schemeClr>
                </a:solidFill>
              </a:rPr>
              <a:t>Clarke</a:t>
            </a:r>
          </a:p>
          <a:p>
            <a:pPr lvl="1" algn="l"/>
            <a:r>
              <a:rPr lang="en-US" sz="2800" dirty="0" err="1">
                <a:solidFill>
                  <a:schemeClr val="tx1"/>
                </a:solidFill>
              </a:rPr>
              <a:t>Classen</a:t>
            </a:r>
            <a:endParaRPr lang="en-US" sz="2800" dirty="0">
              <a:solidFill>
                <a:schemeClr val="tx1"/>
              </a:solidFill>
            </a:endParaRPr>
          </a:p>
          <a:p>
            <a:pPr lvl="1" algn="l"/>
            <a:r>
              <a:rPr lang="en-US" sz="2800" dirty="0" err="1">
                <a:solidFill>
                  <a:schemeClr val="bg1">
                    <a:lumMod val="65000"/>
                    <a:lumOff val="35000"/>
                  </a:schemeClr>
                </a:solidFill>
              </a:rPr>
              <a:t>Cizmarov</a:t>
            </a:r>
            <a:endParaRPr lang="en-US" sz="2800" dirty="0">
              <a:solidFill>
                <a:schemeClr val="bg1">
                  <a:lumMod val="65000"/>
                  <a:lumOff val="35000"/>
                </a:schemeClr>
              </a:solidFill>
            </a:endParaRPr>
          </a:p>
          <a:p>
            <a:pPr algn="l"/>
            <a:endParaRPr lang="en-US" sz="2800" dirty="0">
              <a:solidFill>
                <a:schemeClr val="tx1"/>
              </a:solidFill>
            </a:endParaRPr>
          </a:p>
          <a:p>
            <a:pPr algn="l"/>
            <a:r>
              <a:rPr lang="en-US" sz="2800" dirty="0">
                <a:solidFill>
                  <a:schemeClr val="tx1"/>
                </a:solidFill>
              </a:rPr>
              <a:t>Liberal</a:t>
            </a:r>
          </a:p>
          <a:p>
            <a:pPr lvl="1" algn="l"/>
            <a:r>
              <a:rPr lang="en-US" sz="2800" dirty="0">
                <a:solidFill>
                  <a:schemeClr val="bg1">
                    <a:lumMod val="65000"/>
                    <a:lumOff val="35000"/>
                  </a:schemeClr>
                </a:solidFill>
              </a:rPr>
              <a:t>Long</a:t>
            </a:r>
          </a:p>
          <a:p>
            <a:pPr lvl="1" algn="l"/>
            <a:r>
              <a:rPr lang="en-US" sz="2800" dirty="0">
                <a:solidFill>
                  <a:schemeClr val="bg1">
                    <a:lumMod val="65000"/>
                    <a:lumOff val="35000"/>
                  </a:schemeClr>
                </a:solidFill>
              </a:rPr>
              <a:t>Laverty</a:t>
            </a:r>
          </a:p>
          <a:p>
            <a:pPr lvl="1" algn="l"/>
            <a:r>
              <a:rPr lang="en-US" sz="2800" dirty="0">
                <a:solidFill>
                  <a:srgbClr val="FFFF00"/>
                </a:solidFill>
              </a:rPr>
              <a:t>Lawson</a:t>
            </a:r>
          </a:p>
          <a:p>
            <a:pPr lvl="1" algn="l"/>
            <a:r>
              <a:rPr lang="en-US" sz="2800" dirty="0">
                <a:solidFill>
                  <a:srgbClr val="FFFF00"/>
                </a:solidFill>
              </a:rPr>
              <a:t>Lapp</a:t>
            </a:r>
          </a:p>
          <a:p>
            <a:pPr lvl="1" algn="l"/>
            <a:r>
              <a:rPr lang="en-US" sz="2800" dirty="0" err="1">
                <a:solidFill>
                  <a:schemeClr val="bg1">
                    <a:lumMod val="65000"/>
                    <a:lumOff val="35000"/>
                  </a:schemeClr>
                </a:solidFill>
              </a:rPr>
              <a:t>Laroque</a:t>
            </a:r>
            <a:endParaRPr lang="en-US" sz="2800" dirty="0">
              <a:solidFill>
                <a:schemeClr val="bg1">
                  <a:lumMod val="65000"/>
                  <a:lumOff val="35000"/>
                </a:schemeClr>
              </a:solidFill>
            </a:endParaRPr>
          </a:p>
          <a:p>
            <a:pPr lvl="1" algn="l"/>
            <a:r>
              <a:rPr lang="en-US" sz="2800" dirty="0">
                <a:solidFill>
                  <a:schemeClr val="bg1">
                    <a:lumMod val="65000"/>
                    <a:lumOff val="35000"/>
                  </a:schemeClr>
                </a:solidFill>
              </a:rPr>
              <a:t>Leis</a:t>
            </a:r>
          </a:p>
          <a:p>
            <a:pPr lvl="1" algn="l"/>
            <a:r>
              <a:rPr lang="en-US" sz="2800" dirty="0" err="1">
                <a:solidFill>
                  <a:schemeClr val="tx1"/>
                </a:solidFill>
              </a:rPr>
              <a:t>Leferink</a:t>
            </a:r>
            <a:endParaRPr lang="en-US" sz="2800" dirty="0">
              <a:solidFill>
                <a:schemeClr val="tx1"/>
              </a:solidFill>
            </a:endParaRPr>
          </a:p>
          <a:p>
            <a:pPr lvl="1" algn="l"/>
            <a:r>
              <a:rPr lang="en-US" sz="2800" dirty="0">
                <a:solidFill>
                  <a:schemeClr val="tx1"/>
                </a:solidFill>
              </a:rPr>
              <a:t>Linton</a:t>
            </a:r>
          </a:p>
          <a:p>
            <a:pPr lvl="1" algn="l"/>
            <a:r>
              <a:rPr lang="en-US" sz="2800" dirty="0">
                <a:solidFill>
                  <a:schemeClr val="tx1"/>
                </a:solidFill>
              </a:rPr>
              <a:t>Lind</a:t>
            </a:r>
          </a:p>
          <a:p>
            <a:pPr lvl="1" algn="l"/>
            <a:r>
              <a:rPr lang="en-US" sz="2800" dirty="0">
                <a:solidFill>
                  <a:schemeClr val="tx1"/>
                </a:solidFill>
              </a:rPr>
              <a:t>Lynn</a:t>
            </a:r>
          </a:p>
          <a:p>
            <a:pPr lvl="1" algn="l"/>
            <a:r>
              <a:rPr lang="en-US" sz="2800" dirty="0" err="1">
                <a:solidFill>
                  <a:schemeClr val="tx1"/>
                </a:solidFill>
              </a:rPr>
              <a:t>Lukic</a:t>
            </a:r>
            <a:endParaRPr lang="en-US" sz="2800" dirty="0">
              <a:solidFill>
                <a:schemeClr val="tx1"/>
              </a:solidFill>
            </a:endParaRPr>
          </a:p>
          <a:p>
            <a:pPr lvl="1" algn="l"/>
            <a:endParaRPr lang="en-US" sz="2800" dirty="0">
              <a:solidFill>
                <a:schemeClr val="tx1"/>
              </a:solidFill>
            </a:endParaRPr>
          </a:p>
          <a:p>
            <a:pPr algn="l"/>
            <a:r>
              <a:rPr lang="en-US" sz="2800" dirty="0">
                <a:solidFill>
                  <a:schemeClr val="tx1"/>
                </a:solidFill>
              </a:rPr>
              <a:t>NDP</a:t>
            </a:r>
          </a:p>
          <a:p>
            <a:pPr lvl="1" algn="l"/>
            <a:r>
              <a:rPr lang="en-US" sz="2800" dirty="0" err="1">
                <a:solidFill>
                  <a:srgbClr val="FFFF00"/>
                </a:solidFill>
              </a:rPr>
              <a:t>Nabers</a:t>
            </a:r>
            <a:endParaRPr lang="en-US" sz="2800" dirty="0">
              <a:solidFill>
                <a:srgbClr val="FFFF00"/>
              </a:solidFill>
            </a:endParaRPr>
          </a:p>
          <a:p>
            <a:pPr lvl="1" algn="l"/>
            <a:r>
              <a:rPr lang="en-US" sz="2800" dirty="0">
                <a:solidFill>
                  <a:srgbClr val="FFFF00"/>
                </a:solidFill>
              </a:rPr>
              <a:t>Noble</a:t>
            </a:r>
          </a:p>
          <a:p>
            <a:pPr lvl="1" algn="l"/>
            <a:r>
              <a:rPr lang="en-US" sz="2800" dirty="0">
                <a:solidFill>
                  <a:schemeClr val="tx1"/>
                </a:solidFill>
              </a:rPr>
              <a:t>Nunn</a:t>
            </a:r>
          </a:p>
          <a:p>
            <a:pPr lvl="1" algn="l"/>
            <a:r>
              <a:rPr lang="en-US" sz="2800" dirty="0">
                <a:solidFill>
                  <a:schemeClr val="tx1"/>
                </a:solidFill>
              </a:rPr>
              <a:t>Nikolic</a:t>
            </a:r>
          </a:p>
          <a:p>
            <a:pPr lvl="1" algn="l"/>
            <a:r>
              <a:rPr lang="en-US" sz="2800" dirty="0">
                <a:solidFill>
                  <a:schemeClr val="tx1"/>
                </a:solidFill>
              </a:rPr>
              <a:t>Nguyen</a:t>
            </a:r>
          </a:p>
          <a:p>
            <a:pPr lvl="1" algn="l"/>
            <a:r>
              <a:rPr lang="en-US" sz="2800" dirty="0">
                <a:solidFill>
                  <a:schemeClr val="tx1"/>
                </a:solidFill>
              </a:rPr>
              <a:t>Nickel</a:t>
            </a:r>
          </a:p>
          <a:p>
            <a:pPr lvl="1" algn="l"/>
            <a:r>
              <a:rPr lang="en-US" sz="2800" dirty="0">
                <a:solidFill>
                  <a:schemeClr val="tx1"/>
                </a:solidFill>
              </a:rPr>
              <a:t>Ng</a:t>
            </a:r>
          </a:p>
          <a:p>
            <a:pPr lvl="1" algn="l"/>
            <a:r>
              <a:rPr lang="en-US" sz="2800" dirty="0" err="1">
                <a:solidFill>
                  <a:schemeClr val="tx1"/>
                </a:solidFill>
              </a:rPr>
              <a:t>Nabbi</a:t>
            </a:r>
            <a:endParaRPr lang="en-US" sz="2800" dirty="0">
              <a:solidFill>
                <a:schemeClr val="tx1"/>
              </a:solidFill>
            </a:endParaRPr>
          </a:p>
          <a:p>
            <a:pPr lvl="1" algn="l"/>
            <a:r>
              <a:rPr lang="en-US" sz="2800" dirty="0">
                <a:solidFill>
                  <a:schemeClr val="tx1"/>
                </a:solidFill>
              </a:rPr>
              <a:t>Near</a:t>
            </a:r>
          </a:p>
          <a:p>
            <a:pPr lvl="1" algn="l"/>
            <a:r>
              <a:rPr lang="en-US" sz="2800" dirty="0" err="1">
                <a:solidFill>
                  <a:schemeClr val="tx1"/>
                </a:solidFill>
              </a:rPr>
              <a:t>Nazar</a:t>
            </a:r>
            <a:endParaRPr lang="en-US" sz="2800" dirty="0">
              <a:solidFill>
                <a:schemeClr val="tx1"/>
              </a:solidFill>
            </a:endParaRPr>
          </a:p>
          <a:p>
            <a:pPr lvl="1" algn="l"/>
            <a:r>
              <a:rPr lang="en-US" sz="2800" dirty="0">
                <a:solidFill>
                  <a:schemeClr val="tx1"/>
                </a:solidFill>
              </a:rPr>
              <a:t>Nutt</a:t>
            </a:r>
          </a:p>
          <a:p>
            <a:pPr lvl="1" algn="l"/>
            <a:endParaRPr lang="en-US" sz="2800" dirty="0">
              <a:solidFill>
                <a:schemeClr val="tx1"/>
              </a:solidFill>
            </a:endParaRPr>
          </a:p>
        </p:txBody>
      </p:sp>
      <p:sp>
        <p:nvSpPr>
          <p:cNvPr id="2" name="Title 1"/>
          <p:cNvSpPr>
            <a:spLocks noGrp="1"/>
          </p:cNvSpPr>
          <p:nvPr>
            <p:ph type="title"/>
          </p:nvPr>
        </p:nvSpPr>
        <p:spPr/>
        <p:txBody>
          <a:bodyPr/>
          <a:lstStyle/>
          <a:p>
            <a:r>
              <a:rPr lang="en-US" dirty="0"/>
              <a:t>Filling regional seats</a:t>
            </a:r>
          </a:p>
        </p:txBody>
      </p:sp>
      <p:sp>
        <p:nvSpPr>
          <p:cNvPr id="3" name="Content Placeholder 2"/>
          <p:cNvSpPr>
            <a:spLocks noGrp="1"/>
          </p:cNvSpPr>
          <p:nvPr>
            <p:ph idx="1"/>
          </p:nvPr>
        </p:nvSpPr>
        <p:spPr>
          <a:xfrm>
            <a:off x="228599" y="2171700"/>
            <a:ext cx="6578601" cy="7378700"/>
          </a:xfrm>
        </p:spPr>
        <p:txBody>
          <a:bodyPr/>
          <a:lstStyle/>
          <a:p>
            <a:r>
              <a:rPr lang="en-US" sz="3200" dirty="0"/>
              <a:t>Make an ordered list for each party of all the candidates</a:t>
            </a:r>
          </a:p>
          <a:p>
            <a:r>
              <a:rPr lang="en-US" sz="3200" dirty="0"/>
              <a:t>Remove candidates that won a local seat</a:t>
            </a:r>
          </a:p>
          <a:p>
            <a:r>
              <a:rPr lang="en-US" sz="3200" dirty="0"/>
              <a:t>Take as many candidates as needed from the top of each party’s list to make results proportional</a:t>
            </a:r>
          </a:p>
          <a:p>
            <a:r>
              <a:rPr lang="en-US" sz="3200" dirty="0"/>
              <a:t>Ordering the lists:</a:t>
            </a:r>
          </a:p>
          <a:p>
            <a:pPr lvl="1"/>
            <a:r>
              <a:rPr lang="en-US" sz="2800" dirty="0"/>
              <a:t>Closed List:  Parties do it</a:t>
            </a:r>
          </a:p>
          <a:p>
            <a:pPr lvl="1"/>
            <a:r>
              <a:rPr lang="en-US" sz="2800" dirty="0"/>
              <a:t>Open List:  Voters do it</a:t>
            </a:r>
          </a:p>
          <a:p>
            <a:pPr lvl="1"/>
            <a:r>
              <a:rPr lang="en-US" sz="2800" dirty="0"/>
              <a:t>List-Free:  Remaining candidates with most votes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45</a:t>
            </a:fld>
            <a:endParaRPr lang="en-US"/>
          </a:p>
        </p:txBody>
      </p:sp>
    </p:spTree>
    <p:extLst>
      <p:ext uri="{BB962C8B-B14F-4D97-AF65-F5344CB8AC3E}">
        <p14:creationId xmlns:p14="http://schemas.microsoft.com/office/powerpoint/2010/main" val="2037510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12547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2" name="Title 1"/>
          <p:cNvSpPr>
            <a:spLocks noGrp="1"/>
          </p:cNvSpPr>
          <p:nvPr>
            <p:ph type="title"/>
          </p:nvPr>
        </p:nvSpPr>
        <p:spPr/>
        <p:txBody>
          <a:bodyPr/>
          <a:lstStyle/>
          <a:p>
            <a:r>
              <a:rPr lang="en-US" dirty="0"/>
              <a:t>Types of Electoral Systems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46</a:t>
            </a:fld>
            <a:endParaRPr lang="en-US"/>
          </a:p>
        </p:txBody>
      </p:sp>
      <p:sp>
        <p:nvSpPr>
          <p:cNvPr id="11" name="TextBox 10"/>
          <p:cNvSpPr txBox="1"/>
          <p:nvPr/>
        </p:nvSpPr>
        <p:spPr>
          <a:xfrm>
            <a:off x="1134140" y="4125433"/>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Winner-Take-All Systems</a:t>
            </a:r>
          </a:p>
        </p:txBody>
      </p:sp>
      <p:sp>
        <p:nvSpPr>
          <p:cNvPr id="12" name="TextBox 11"/>
          <p:cNvSpPr txBox="1"/>
          <p:nvPr/>
        </p:nvSpPr>
        <p:spPr>
          <a:xfrm>
            <a:off x="7150100" y="4114800"/>
            <a:ext cx="48006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Proportional</a:t>
            </a:r>
          </a:p>
          <a:p>
            <a:r>
              <a:rPr lang="en-US" dirty="0"/>
              <a:t>Systems</a:t>
            </a:r>
          </a:p>
        </p:txBody>
      </p:sp>
      <p:sp>
        <p:nvSpPr>
          <p:cNvPr id="16" name="TextBox 15"/>
          <p:cNvSpPr txBox="1"/>
          <p:nvPr/>
        </p:nvSpPr>
        <p:spPr>
          <a:xfrm>
            <a:off x="1168400" y="6553200"/>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dirty="0"/>
              <a:t>First-Past-The-Post</a:t>
            </a:r>
            <a:endParaRPr lang="en-US" sz="4000" dirty="0"/>
          </a:p>
        </p:txBody>
      </p:sp>
      <p:cxnSp>
        <p:nvCxnSpPr>
          <p:cNvPr id="18" name="Elbow Connector 17"/>
          <p:cNvCxnSpPr>
            <a:stCxn id="11" idx="2"/>
            <a:endCxn id="16" idx="0"/>
          </p:cNvCxnSpPr>
          <p:nvPr/>
        </p:nvCxnSpPr>
        <p:spPr bwMode="auto">
          <a:xfrm rot="5400000">
            <a:off x="2344384" y="5363144"/>
            <a:ext cx="1042772" cy="133734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Elbow Connector 19"/>
          <p:cNvCxnSpPr>
            <a:stCxn id="11" idx="2"/>
            <a:endCxn id="15" idx="0"/>
          </p:cNvCxnSpPr>
          <p:nvPr/>
        </p:nvCxnSpPr>
        <p:spPr bwMode="auto">
          <a:xfrm rot="16200000" flipH="1">
            <a:off x="3692653" y="5352215"/>
            <a:ext cx="1055175"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Elbow Connector 22"/>
          <p:cNvCxnSpPr>
            <a:stCxn id="12" idx="2"/>
            <a:endCxn id="14" idx="0"/>
          </p:cNvCxnSpPr>
          <p:nvPr/>
        </p:nvCxnSpPr>
        <p:spPr bwMode="auto">
          <a:xfrm rot="16200000" flipH="1">
            <a:off x="9703295" y="5346900"/>
            <a:ext cx="1065810"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Elbow Connector 25"/>
          <p:cNvCxnSpPr/>
          <p:nvPr/>
        </p:nvCxnSpPr>
        <p:spPr bwMode="auto">
          <a:xfrm rot="16200000" flipH="1">
            <a:off x="15691736" y="4244413"/>
            <a:ext cx="1178737" cy="1371600"/>
          </a:xfrm>
          <a:prstGeom prst="bentConnector3">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Elbow Connector 26"/>
          <p:cNvCxnSpPr>
            <a:stCxn id="12" idx="2"/>
            <a:endCxn id="13" idx="0"/>
          </p:cNvCxnSpPr>
          <p:nvPr/>
        </p:nvCxnSpPr>
        <p:spPr bwMode="auto">
          <a:xfrm rot="5400000">
            <a:off x="8331695" y="5346900"/>
            <a:ext cx="1065810" cy="137160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1134140" y="2525965"/>
            <a:ext cx="1081656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Electoral Systems</a:t>
            </a:r>
          </a:p>
        </p:txBody>
      </p:sp>
      <p:cxnSp>
        <p:nvCxnSpPr>
          <p:cNvPr id="31" name="Elbow Connector 30"/>
          <p:cNvCxnSpPr>
            <a:stCxn id="30" idx="2"/>
            <a:endCxn id="12" idx="0"/>
          </p:cNvCxnSpPr>
          <p:nvPr/>
        </p:nvCxnSpPr>
        <p:spPr bwMode="auto">
          <a:xfrm rot="16200000" flipH="1">
            <a:off x="7621325" y="2185724"/>
            <a:ext cx="850171"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Elbow Connector 35"/>
          <p:cNvCxnSpPr>
            <a:stCxn id="30" idx="2"/>
            <a:endCxn id="11" idx="0"/>
          </p:cNvCxnSpPr>
          <p:nvPr/>
        </p:nvCxnSpPr>
        <p:spPr bwMode="auto">
          <a:xfrm rot="5400000">
            <a:off x="4608028" y="2191041"/>
            <a:ext cx="860804" cy="3007980"/>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454900" y="68704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39" name="TextBox 38"/>
          <p:cNvSpPr txBox="1"/>
          <p:nvPr/>
        </p:nvSpPr>
        <p:spPr>
          <a:xfrm>
            <a:off x="7302500" y="67180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3" name="TextBox 12"/>
          <p:cNvSpPr txBox="1"/>
          <p:nvPr/>
        </p:nvSpPr>
        <p:spPr>
          <a:xfrm>
            <a:off x="71501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Multi-Member</a:t>
            </a:r>
            <a:endParaRPr lang="en-US" dirty="0"/>
          </a:p>
        </p:txBody>
      </p:sp>
      <p:sp>
        <p:nvSpPr>
          <p:cNvPr id="41" name="TextBox 40"/>
          <p:cNvSpPr txBox="1"/>
          <p:nvPr/>
        </p:nvSpPr>
        <p:spPr>
          <a:xfrm>
            <a:off x="10227561" y="68739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42" name="TextBox 41"/>
          <p:cNvSpPr txBox="1"/>
          <p:nvPr/>
        </p:nvSpPr>
        <p:spPr>
          <a:xfrm>
            <a:off x="10075161" y="6721587"/>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4" name="TextBox 13"/>
          <p:cNvSpPr txBox="1"/>
          <p:nvPr/>
        </p:nvSpPr>
        <p:spPr>
          <a:xfrm>
            <a:off x="9893300" y="6565605"/>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Mixed Member</a:t>
            </a:r>
          </a:p>
        </p:txBody>
      </p:sp>
      <p:sp>
        <p:nvSpPr>
          <p:cNvPr id="28" name="TextBox 27"/>
          <p:cNvSpPr txBox="1"/>
          <p:nvPr/>
        </p:nvSpPr>
        <p:spPr>
          <a:xfrm>
            <a:off x="3993388" y="6718004"/>
            <a:ext cx="2057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3600" dirty="0"/>
          </a:p>
          <a:p>
            <a:endParaRPr lang="en-US" sz="3600" dirty="0"/>
          </a:p>
        </p:txBody>
      </p:sp>
      <p:sp>
        <p:nvSpPr>
          <p:cNvPr id="15" name="TextBox 14"/>
          <p:cNvSpPr txBox="1"/>
          <p:nvPr/>
        </p:nvSpPr>
        <p:spPr>
          <a:xfrm>
            <a:off x="3877340" y="6565603"/>
            <a:ext cx="2057400" cy="11978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000" dirty="0"/>
              <a:t>Alternative Vote</a:t>
            </a:r>
          </a:p>
        </p:txBody>
      </p:sp>
      <p:sp>
        <p:nvSpPr>
          <p:cNvPr id="24" name="TextBox 23"/>
          <p:cNvSpPr txBox="1"/>
          <p:nvPr/>
        </p:nvSpPr>
        <p:spPr>
          <a:xfrm>
            <a:off x="6850914" y="8345225"/>
            <a:ext cx="5531586" cy="646331"/>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t>Rural-Urban Proportional</a:t>
            </a:r>
            <a:endParaRPr lang="en-US" dirty="0"/>
          </a:p>
        </p:txBody>
      </p:sp>
      <p:cxnSp>
        <p:nvCxnSpPr>
          <p:cNvPr id="25" name="Elbow Connector 24"/>
          <p:cNvCxnSpPr>
            <a:stCxn id="12" idx="2"/>
            <a:endCxn id="24" idx="0"/>
          </p:cNvCxnSpPr>
          <p:nvPr/>
        </p:nvCxnSpPr>
        <p:spPr bwMode="auto">
          <a:xfrm rot="16200000" flipH="1">
            <a:off x="8160838" y="6889356"/>
            <a:ext cx="2845430" cy="66307"/>
          </a:xfrm>
          <a:prstGeom prst="bentConnector3">
            <a:avLst>
              <a:gd name="adj1" fmla="val 50000"/>
            </a:avLst>
          </a:prstGeom>
          <a:blipFill dpi="0" rotWithShape="0">
            <a:blip r:embed="rId3"/>
            <a:srcRect/>
            <a:tile tx="0" ty="0" sx="100000" sy="100000" flip="none" algn="tl"/>
          </a:blip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0191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12" grpId="0" animBg="1"/>
      <p:bldP spid="16" grpId="0" animBg="1"/>
      <p:bldP spid="40" grpId="0" animBg="1"/>
      <p:bldP spid="39" grpId="0" animBg="1"/>
      <p:bldP spid="13" grpId="0" animBg="1"/>
      <p:bldP spid="41" grpId="0" animBg="1"/>
      <p:bldP spid="42" grpId="0" animBg="1"/>
      <p:bldP spid="14" grpId="0" animBg="1"/>
      <p:bldP spid="28" grpId="0" animBg="1"/>
      <p:bldP spid="15"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5816600" cy="7378700"/>
          </a:xfrm>
        </p:spPr>
        <p:txBody>
          <a:bodyPr/>
          <a:lstStyle/>
          <a:p>
            <a:r>
              <a:rPr lang="en-US" dirty="0"/>
              <a:t>Made-in-Canada solution</a:t>
            </a:r>
          </a:p>
          <a:p>
            <a:r>
              <a:rPr lang="en-US" dirty="0"/>
              <a:t>Excellent proportionality</a:t>
            </a:r>
          </a:p>
          <a:p>
            <a:r>
              <a:rPr lang="en-US" dirty="0"/>
              <a:t>Address huge differences in riding sizes</a:t>
            </a:r>
          </a:p>
          <a:p>
            <a:pPr lvl="1"/>
            <a:r>
              <a:rPr lang="en-US" dirty="0"/>
              <a:t>10km</a:t>
            </a:r>
            <a:r>
              <a:rPr lang="en-US" baseline="30000" dirty="0"/>
              <a:t>2</a:t>
            </a:r>
            <a:r>
              <a:rPr lang="en-US" dirty="0"/>
              <a:t> up to 2,000,000km</a:t>
            </a:r>
            <a:r>
              <a:rPr lang="en-US" baseline="30000" dirty="0"/>
              <a:t>2</a:t>
            </a:r>
            <a:endParaRPr lang="en-US" dirty="0"/>
          </a:p>
          <a:p>
            <a:r>
              <a:rPr lang="en-US" dirty="0"/>
              <a:t>Combines features of Multi-Member and Mixed-Member</a:t>
            </a:r>
          </a:p>
          <a:p>
            <a:r>
              <a:rPr lang="en-US" dirty="0"/>
              <a:t>Use Alberta as an example</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47</a:t>
            </a:fld>
            <a:endParaRPr lang="en-US" dirty="0"/>
          </a:p>
        </p:txBody>
      </p:sp>
      <p:pic>
        <p:nvPicPr>
          <p:cNvPr id="7" name="Picture 6"/>
          <p:cNvPicPr>
            <a:picLocks noChangeAspect="1"/>
          </p:cNvPicPr>
          <p:nvPr/>
        </p:nvPicPr>
        <p:blipFill>
          <a:blip r:embed="rId2"/>
          <a:stretch>
            <a:fillRect/>
          </a:stretch>
        </p:blipFill>
        <p:spPr>
          <a:xfrm>
            <a:off x="6273800" y="2286000"/>
            <a:ext cx="4114800" cy="6853869"/>
          </a:xfrm>
          <a:prstGeom prst="rect">
            <a:avLst/>
          </a:prstGeom>
        </p:spPr>
      </p:pic>
    </p:spTree>
    <p:extLst>
      <p:ext uri="{BB962C8B-B14F-4D97-AF65-F5344CB8AC3E}">
        <p14:creationId xmlns:p14="http://schemas.microsoft.com/office/powerpoint/2010/main" val="798943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4597400" cy="7378700"/>
          </a:xfrm>
        </p:spPr>
        <p:txBody>
          <a:bodyPr/>
          <a:lstStyle/>
          <a:p>
            <a:r>
              <a:rPr lang="en-US" dirty="0"/>
              <a:t>Step 1:  Leave large ridings as single-member</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48</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15584" y="2286000"/>
            <a:ext cx="6007608" cy="6860688"/>
          </a:xfrm>
          <a:prstGeom prst="rect">
            <a:avLst/>
          </a:prstGeom>
        </p:spPr>
      </p:pic>
    </p:spTree>
    <p:extLst>
      <p:ext uri="{BB962C8B-B14F-4D97-AF65-F5344CB8AC3E}">
        <p14:creationId xmlns:p14="http://schemas.microsoft.com/office/powerpoint/2010/main" val="27812384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4597400" cy="7378700"/>
          </a:xfrm>
        </p:spPr>
        <p:txBody>
          <a:bodyPr/>
          <a:lstStyle/>
          <a:p>
            <a:r>
              <a:rPr lang="en-US" dirty="0"/>
              <a:t>Step 1:  Leave large ridings as single-member</a:t>
            </a:r>
          </a:p>
          <a:p>
            <a:r>
              <a:rPr lang="en-US" dirty="0"/>
              <a:t>Step 2:  Combine densely populated areas into multi-member ridings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49</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0" y="2286000"/>
            <a:ext cx="6309360" cy="6858275"/>
          </a:xfrm>
          <a:prstGeom prst="rect">
            <a:avLst/>
          </a:prstGeom>
        </p:spPr>
      </p:pic>
    </p:spTree>
    <p:extLst>
      <p:ext uri="{BB962C8B-B14F-4D97-AF65-F5344CB8AC3E}">
        <p14:creationId xmlns:p14="http://schemas.microsoft.com/office/powerpoint/2010/main" val="40747438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2350930"/>
              </p:ext>
            </p:extLst>
          </p:nvPr>
        </p:nvGraphicFramePr>
        <p:xfrm>
          <a:off x="482600" y="304800"/>
          <a:ext cx="12115800" cy="8986832"/>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3600" dirty="0">
                          <a:effectLst/>
                          <a:latin typeface="+mj-lt"/>
                          <a:ea typeface="Calibri" charset="0"/>
                          <a:cs typeface="Times New Roman" charset="0"/>
                        </a:rPr>
                        <a:t>Effectiveness &amp; Legitimacy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fairly</a:t>
                      </a:r>
                      <a:r>
                        <a:rPr lang="en-US" sz="2800" baseline="0" dirty="0">
                          <a:solidFill>
                            <a:schemeClr val="tx1">
                              <a:lumMod val="50000"/>
                            </a:schemeClr>
                          </a:solidFill>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3600" dirty="0">
                          <a:effectLst/>
                          <a:latin typeface="+mj-lt"/>
                          <a:ea typeface="Calibri" charset="0"/>
                          <a:cs typeface="Times New Roman" charset="0"/>
                        </a:rPr>
                        <a:t>Engagement</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rowSpan="5">
                  <a:txBody>
                    <a:bodyPr/>
                    <a:lstStyle/>
                    <a:p>
                      <a:pPr marL="457200" marR="0" indent="-457200">
                        <a:spcBef>
                          <a:spcPts val="0"/>
                        </a:spcBef>
                        <a:spcAft>
                          <a:spcPts val="0"/>
                        </a:spcAft>
                        <a:buFont typeface="Arial" charset="0"/>
                        <a:buChar char="•"/>
                      </a:pPr>
                      <a:r>
                        <a:rPr lang="en-US" sz="3600" dirty="0">
                          <a:effectLst/>
                          <a:latin typeface="Calibri" charset="0"/>
                          <a:ea typeface="Calibri" charset="0"/>
                          <a:cs typeface="Times New Roman" charset="0"/>
                        </a:rPr>
                        <a:t>encourage</a:t>
                      </a:r>
                      <a:r>
                        <a:rPr lang="en-US" sz="3600" baseline="0" dirty="0">
                          <a:effectLst/>
                          <a:latin typeface="Calibri" charset="0"/>
                          <a:ea typeface="Calibri" charset="0"/>
                          <a:cs typeface="Times New Roman" charset="0"/>
                        </a:rPr>
                        <a:t> voting</a:t>
                      </a:r>
                    </a:p>
                    <a:p>
                      <a:pPr marL="457200" marR="0" indent="-457200">
                        <a:spcBef>
                          <a:spcPts val="0"/>
                        </a:spcBef>
                        <a:spcAft>
                          <a:spcPts val="0"/>
                        </a:spcAft>
                        <a:buFont typeface="Arial" charset="0"/>
                        <a:buChar char="•"/>
                      </a:pPr>
                      <a:r>
                        <a:rPr lang="en-US" sz="3600" baseline="0" dirty="0">
                          <a:effectLst/>
                          <a:latin typeface="Calibri" charset="0"/>
                          <a:ea typeface="Calibri" charset="0"/>
                          <a:cs typeface="Times New Roman" charset="0"/>
                        </a:rPr>
                        <a:t>foster greater civility and collaboration in politics</a:t>
                      </a:r>
                    </a:p>
                    <a:p>
                      <a:pPr marL="457200" marR="0" indent="-457200">
                        <a:spcBef>
                          <a:spcPts val="0"/>
                        </a:spcBef>
                        <a:spcAft>
                          <a:spcPts val="0"/>
                        </a:spcAft>
                        <a:buFont typeface="Arial" charset="0"/>
                        <a:buChar char="•"/>
                      </a:pPr>
                      <a:r>
                        <a:rPr lang="en-US" sz="3600" baseline="0" dirty="0">
                          <a:effectLst/>
                          <a:latin typeface="Calibri" charset="0"/>
                          <a:ea typeface="Calibri" charset="0"/>
                          <a:cs typeface="Times New Roman" charset="0"/>
                        </a:rPr>
                        <a:t>enhance social cohesion</a:t>
                      </a:r>
                    </a:p>
                    <a:p>
                      <a:pPr marL="457200" marR="0" indent="-457200">
                        <a:spcBef>
                          <a:spcPts val="0"/>
                        </a:spcBef>
                        <a:spcAft>
                          <a:spcPts val="0"/>
                        </a:spcAft>
                        <a:buFont typeface="Arial" charset="0"/>
                        <a:buChar char="•"/>
                      </a:pPr>
                      <a:r>
                        <a:rPr lang="en-US" sz="3600" baseline="0" dirty="0">
                          <a:effectLst/>
                          <a:latin typeface="Calibri" charset="0"/>
                          <a:ea typeface="Calibri" charset="0"/>
                          <a:cs typeface="Times New Roman" charset="0"/>
                        </a:rPr>
                        <a:t>include underrepresented groups</a:t>
                      </a:r>
                      <a:endParaRPr lang="en-US" sz="36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397734">
                <a:tc>
                  <a:txBody>
                    <a:bodyPr/>
                    <a:lstStyle/>
                    <a:p>
                      <a:pPr marL="0" marR="0">
                        <a:spcBef>
                          <a:spcPts val="0"/>
                        </a:spcBef>
                        <a:spcAft>
                          <a:spcPts val="0"/>
                        </a:spcAft>
                      </a:pPr>
                      <a:r>
                        <a:rPr lang="en-CA" sz="3600" dirty="0">
                          <a:effectLst/>
                          <a:latin typeface="+mj-lt"/>
                          <a:ea typeface="Calibri" charset="0"/>
                          <a:cs typeface="Times New Roman" charset="0"/>
                        </a:rPr>
                        <a:t>Accessibility</a:t>
                      </a:r>
                      <a:r>
                        <a:rPr lang="en-CA" sz="3600" baseline="0" dirty="0">
                          <a:effectLst/>
                          <a:latin typeface="+mj-lt"/>
                          <a:ea typeface="Calibri" charset="0"/>
                          <a:cs typeface="Times New Roman" charset="0"/>
                        </a:rPr>
                        <a:t> &amp; Inclusiveness</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1220005">
                <a:tc>
                  <a:txBody>
                    <a:bodyPr/>
                    <a:lstStyle/>
                    <a:p>
                      <a:pPr marL="0" marR="0">
                        <a:spcBef>
                          <a:spcPts val="0"/>
                        </a:spcBef>
                        <a:spcAft>
                          <a:spcPts val="0"/>
                        </a:spcAft>
                      </a:pPr>
                      <a:r>
                        <a:rPr lang="en-CA" sz="3600" dirty="0">
                          <a:effectLst/>
                          <a:latin typeface="+mj-lt"/>
                          <a:ea typeface="Calibri" charset="0"/>
                          <a:cs typeface="Times New Roman" charset="0"/>
                        </a:rPr>
                        <a:t>Integrity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3600" dirty="0">
                          <a:effectLst/>
                          <a:latin typeface="+mj-lt"/>
                          <a:ea typeface="Calibri" charset="0"/>
                          <a:cs typeface="Times New Roman" charset="0"/>
                        </a:rPr>
                        <a:t>Local Representation</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544509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4597400" cy="7378700"/>
          </a:xfrm>
        </p:spPr>
        <p:txBody>
          <a:bodyPr/>
          <a:lstStyle/>
          <a:p>
            <a:r>
              <a:rPr lang="en-US" dirty="0"/>
              <a:t>Step 1:  Leave large ridings as single-member</a:t>
            </a:r>
          </a:p>
          <a:p>
            <a:r>
              <a:rPr lang="en-US" dirty="0"/>
              <a:t>Step 2:  Combine densely populated areas into multi-member ridings</a:t>
            </a:r>
          </a:p>
          <a:p>
            <a:r>
              <a:rPr lang="en-US" dirty="0"/>
              <a:t>Step 3: Add top-up seats (like MMP)</a:t>
            </a:r>
          </a:p>
        </p:txBody>
      </p:sp>
      <p:sp>
        <p:nvSpPr>
          <p:cNvPr id="4" name="Slide Number Placeholder 3"/>
          <p:cNvSpPr>
            <a:spLocks noGrp="1"/>
          </p:cNvSpPr>
          <p:nvPr>
            <p:ph type="sldNum" sz="quarter" idx="10"/>
          </p:nvPr>
        </p:nvSpPr>
        <p:spPr/>
        <p:txBody>
          <a:bodyPr/>
          <a:lstStyle/>
          <a:p>
            <a:fld id="{6C230266-32F6-FD4F-A2FF-25FE69ECF62C}" type="slidenum">
              <a:rPr lang="en-US" smtClean="0"/>
              <a:pPr/>
              <a:t>50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3600" y="2286000"/>
            <a:ext cx="6528816" cy="6861786"/>
          </a:xfrm>
          <a:prstGeom prst="rect">
            <a:avLst/>
          </a:prstGeom>
        </p:spPr>
      </p:pic>
    </p:spTree>
    <p:extLst>
      <p:ext uri="{BB962C8B-B14F-4D97-AF65-F5344CB8AC3E}">
        <p14:creationId xmlns:p14="http://schemas.microsoft.com/office/powerpoint/2010/main" val="183288612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Rural-Urban PR</a:t>
            </a:r>
          </a:p>
        </p:txBody>
      </p:sp>
      <p:sp>
        <p:nvSpPr>
          <p:cNvPr id="3" name="Content Placeholder 2"/>
          <p:cNvSpPr>
            <a:spLocks noGrp="1"/>
          </p:cNvSpPr>
          <p:nvPr>
            <p:ph idx="1"/>
          </p:nvPr>
        </p:nvSpPr>
        <p:spPr>
          <a:xfrm>
            <a:off x="228600" y="2171700"/>
            <a:ext cx="6197600" cy="7378700"/>
          </a:xfrm>
        </p:spPr>
        <p:txBody>
          <a:bodyPr/>
          <a:lstStyle/>
          <a:p>
            <a:r>
              <a:rPr lang="en-US" dirty="0"/>
              <a:t>Made-in-Canada solution</a:t>
            </a:r>
          </a:p>
          <a:p>
            <a:r>
              <a:rPr lang="en-US" dirty="0"/>
              <a:t>Excellent proportionality</a:t>
            </a:r>
          </a:p>
          <a:p>
            <a:r>
              <a:rPr lang="en-US" dirty="0"/>
              <a:t>Address huge differences in riding sizes</a:t>
            </a:r>
          </a:p>
          <a:p>
            <a:r>
              <a:rPr lang="en-US" dirty="0"/>
              <a:t>Dense ridings have ad-vantages of multi-member</a:t>
            </a:r>
          </a:p>
          <a:p>
            <a:r>
              <a:rPr lang="en-US" dirty="0"/>
              <a:t>Fewer top-up seats than MMP </a:t>
            </a:r>
            <a:r>
              <a:rPr lang="en-US" sz="3200" dirty="0"/>
              <a:t>(feasible to just enlarge Parliament by 15%)</a:t>
            </a:r>
            <a:endParaRPr lang="en-US" dirty="0"/>
          </a:p>
          <a:p>
            <a:r>
              <a:rPr lang="en-US" dirty="0"/>
              <a:t>Smaller ridings than Multi-Member Systems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51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0" y="2286000"/>
            <a:ext cx="6528816" cy="6861786"/>
          </a:xfrm>
          <a:prstGeom prst="rect">
            <a:avLst/>
          </a:prstGeom>
        </p:spPr>
      </p:pic>
    </p:spTree>
    <p:extLst>
      <p:ext uri="{BB962C8B-B14F-4D97-AF65-F5344CB8AC3E}">
        <p14:creationId xmlns:p14="http://schemas.microsoft.com/office/powerpoint/2010/main" val="127957617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52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326112066"/>
              </p:ext>
            </p:extLst>
          </p:nvPr>
        </p:nvGraphicFramePr>
        <p:xfrm>
          <a:off x="482600" y="304800"/>
          <a:ext cx="12115801" cy="9080682"/>
        </p:xfrm>
        <a:graphic>
          <a:graphicData uri="http://schemas.openxmlformats.org/drawingml/2006/table">
            <a:tbl>
              <a:tblPr firstRow="1" bandRow="1">
                <a:tableStyleId>{5C22544A-7EE6-4342-B048-85BDC9FD1C3A}</a:tableStyleId>
              </a:tblPr>
              <a:tblGrid>
                <a:gridCol w="2669583">
                  <a:extLst>
                    <a:ext uri="{9D8B030D-6E8A-4147-A177-3AD203B41FA5}">
                      <a16:colId xmlns:a16="http://schemas.microsoft.com/office/drawing/2014/main" val="20000"/>
                    </a:ext>
                  </a:extLst>
                </a:gridCol>
                <a:gridCol w="6981986">
                  <a:extLst>
                    <a:ext uri="{9D8B030D-6E8A-4147-A177-3AD203B41FA5}">
                      <a16:colId xmlns:a16="http://schemas.microsoft.com/office/drawing/2014/main" val="20001"/>
                    </a:ext>
                  </a:extLst>
                </a:gridCol>
                <a:gridCol w="1232116">
                  <a:extLst>
                    <a:ext uri="{9D8B030D-6E8A-4147-A177-3AD203B41FA5}">
                      <a16:colId xmlns:a16="http://schemas.microsoft.com/office/drawing/2014/main" val="20002"/>
                    </a:ext>
                  </a:extLst>
                </a:gridCol>
                <a:gridCol w="1232116">
                  <a:extLst>
                    <a:ext uri="{9D8B030D-6E8A-4147-A177-3AD203B41FA5}">
                      <a16:colId xmlns:a16="http://schemas.microsoft.com/office/drawing/2014/main" val="20003"/>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400" dirty="0">
                          <a:effectLst/>
                          <a:latin typeface="Calibri" charset="0"/>
                          <a:ea typeface="Calibri" charset="0"/>
                          <a:cs typeface="Times New Roman" charset="0"/>
                        </a:rPr>
                        <a:t>Winner Take All</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400" dirty="0" err="1">
                          <a:effectLst/>
                          <a:latin typeface="Calibri" charset="0"/>
                          <a:ea typeface="Calibri" charset="0"/>
                          <a:cs typeface="Times New Roman" charset="0"/>
                        </a:rPr>
                        <a:t>Propor-tional</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2800" dirty="0">
                          <a:effectLst/>
                          <a:latin typeface="+mj-lt"/>
                          <a:ea typeface="Calibri" charset="0"/>
                          <a:cs typeface="Times New Roman" charset="0"/>
                        </a:rPr>
                        <a:t>Effectiveness &amp; Legitimacy</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fairly</a:t>
                      </a:r>
                      <a:r>
                        <a:rPr lang="en-US" sz="2800" baseline="0" dirty="0">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aseline="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a:spcBef>
                          <a:spcPts val="0"/>
                        </a:spcBef>
                        <a:spcAft>
                          <a:spcPts val="0"/>
                        </a:spcAft>
                        <a:buFont typeface="Arial" charset="0"/>
                        <a:buNone/>
                      </a:pPr>
                      <a:r>
                        <a:rPr lang="en-US" sz="2800" b="1" dirty="0">
                          <a:solidFill>
                            <a:srgbClr val="389D2E"/>
                          </a:solidFill>
                          <a:effectLst/>
                          <a:latin typeface="+mn-lt"/>
                          <a:ea typeface="Calibri" charset="0"/>
                          <a:cs typeface="Times New Roman" charset="0"/>
                        </a:rPr>
                        <a:t>✔</a:t>
                      </a:r>
                      <a:endParaRPr lang="en-US" sz="2800" baseline="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2800" dirty="0">
                          <a:effectLst/>
                          <a:latin typeface="+mj-lt"/>
                          <a:ea typeface="Calibri" charset="0"/>
                          <a:cs typeface="Times New Roman" charset="0"/>
                        </a:rPr>
                        <a:t>Engagement</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encourage</a:t>
                      </a:r>
                      <a:r>
                        <a:rPr lang="en-US" sz="2800" baseline="0" dirty="0">
                          <a:effectLst/>
                          <a:latin typeface="Calibri" charset="0"/>
                          <a:ea typeface="Calibri" charset="0"/>
                          <a:cs typeface="Times New Roman" charset="0"/>
                        </a:rPr>
                        <a:t> voting</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foster greater civility and collaboration</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enhance social cohesion</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include underrepresented groups</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a:spcBef>
                          <a:spcPts val="0"/>
                        </a:spcBef>
                        <a:spcAft>
                          <a:spcPts val="0"/>
                        </a:spcAft>
                        <a:buFont typeface="Arial" charset="0"/>
                        <a:buNone/>
                      </a:pPr>
                      <a:r>
                        <a:rPr lang="en-US" sz="2800" b="1" dirty="0">
                          <a:solidFill>
                            <a:srgbClr val="389D2E"/>
                          </a:solidFill>
                          <a:effectLst/>
                          <a:latin typeface="+mn-lt"/>
                          <a:ea typeface="Calibri" charset="0"/>
                          <a:cs typeface="Times New Roman" charset="0"/>
                        </a:rPr>
                        <a:t>✔</a:t>
                      </a:r>
                    </a:p>
                    <a:p>
                      <a:pPr marL="0" marR="0" indent="0" algn="ctr">
                        <a:spcBef>
                          <a:spcPts val="0"/>
                        </a:spcBef>
                        <a:spcAft>
                          <a:spcPts val="0"/>
                        </a:spcAft>
                        <a:buFont typeface="Arial" charset="0"/>
                        <a:buNone/>
                      </a:pPr>
                      <a:r>
                        <a:rPr lang="en-US" sz="2800" b="1" dirty="0">
                          <a:solidFill>
                            <a:srgbClr val="389D2E"/>
                          </a:solidFill>
                          <a:effectLst/>
                          <a:latin typeface="+mn-lt"/>
                          <a:ea typeface="Calibri" charset="0"/>
                          <a:cs typeface="Times New Roman" charset="0"/>
                        </a:rPr>
                        <a:t>✔</a:t>
                      </a:r>
                    </a:p>
                    <a:p>
                      <a:pPr marL="0" marR="0" indent="0" algn="ctr">
                        <a:spcBef>
                          <a:spcPts val="0"/>
                        </a:spcBef>
                        <a:spcAft>
                          <a:spcPts val="0"/>
                        </a:spcAft>
                        <a:buFont typeface="Arial" charset="0"/>
                        <a:buNone/>
                      </a:pPr>
                      <a:r>
                        <a:rPr lang="en-US" sz="2800" b="1" dirty="0">
                          <a:solidFill>
                            <a:srgbClr val="389D2E"/>
                          </a:solidFill>
                          <a:effectLst/>
                          <a:latin typeface="+mn-lt"/>
                          <a:ea typeface="Calibri" charset="0"/>
                          <a:cs typeface="Times New Roman" charset="0"/>
                        </a:rPr>
                        <a:t>✔</a:t>
                      </a:r>
                    </a:p>
                    <a:p>
                      <a:pPr marL="0" marR="0" indent="0" algn="ctr">
                        <a:spcBef>
                          <a:spcPts val="0"/>
                        </a:spcBef>
                        <a:spcAft>
                          <a:spcPts val="0"/>
                        </a:spcAft>
                        <a:buFont typeface="Arial" charset="0"/>
                        <a:buNone/>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288988">
                <a:tc>
                  <a:txBody>
                    <a:bodyPr/>
                    <a:lstStyle/>
                    <a:p>
                      <a:pPr marL="0" marR="0">
                        <a:spcBef>
                          <a:spcPts val="0"/>
                        </a:spcBef>
                        <a:spcAft>
                          <a:spcPts val="0"/>
                        </a:spcAft>
                      </a:pPr>
                      <a:r>
                        <a:rPr lang="en-CA" sz="2800" dirty="0">
                          <a:effectLst/>
                          <a:latin typeface="+mj-lt"/>
                          <a:ea typeface="Calibri" charset="0"/>
                          <a:cs typeface="Times New Roman" charset="0"/>
                        </a:rPr>
                        <a:t>Accessibility</a:t>
                      </a:r>
                      <a:r>
                        <a:rPr lang="en-CA" sz="2800" baseline="0" dirty="0">
                          <a:effectLst/>
                          <a:latin typeface="+mj-lt"/>
                          <a:ea typeface="Calibri" charset="0"/>
                          <a:cs typeface="Times New Roman" charset="0"/>
                        </a:rPr>
                        <a:t> &amp; Inclusiveness</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avoid undue voting</a:t>
                      </a:r>
                      <a:r>
                        <a:rPr lang="en-US" sz="2800" baseline="0" dirty="0">
                          <a:effectLst/>
                          <a:latin typeface="Calibri" charset="0"/>
                          <a:ea typeface="Calibri" charset="0"/>
                          <a:cs typeface="Times New Roman" charset="0"/>
                        </a:rPr>
                        <a:t> </a:t>
                      </a:r>
                      <a:r>
                        <a:rPr lang="en-US" sz="2800" dirty="0">
                          <a:effectLst/>
                          <a:latin typeface="Calibri" charset="0"/>
                          <a:ea typeface="Calibri" charset="0"/>
                          <a:cs typeface="Times New Roman" charset="0"/>
                        </a:rPr>
                        <a:t>complexity</a:t>
                      </a:r>
                      <a:r>
                        <a:rPr lang="en-US" sz="2800" baseline="0" dirty="0">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while </a:t>
                      </a:r>
                      <a:r>
                        <a:rPr lang="en-US" sz="2800" dirty="0">
                          <a:effectLst/>
                          <a:latin typeface="Calibri" charset="0"/>
                          <a:ea typeface="Calibri" charset="0"/>
                          <a:cs typeface="Times New Roman" charset="0"/>
                        </a:rPr>
                        <a:t>respecting other principles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a:spcBef>
                          <a:spcPts val="0"/>
                        </a:spcBef>
                        <a:spcAft>
                          <a:spcPts val="0"/>
                        </a:spcAft>
                        <a:buFont typeface="Arial" charset="0"/>
                        <a:buNone/>
                      </a:pPr>
                      <a:r>
                        <a:rPr lang="en-US" sz="2800" b="1" dirty="0">
                          <a:solidFill>
                            <a:srgbClr val="389D2E"/>
                          </a:solidFill>
                          <a:effectLst/>
                          <a:latin typeface="+mn-lt"/>
                          <a:ea typeface="Calibri" charset="0"/>
                          <a:cs typeface="Times New Roman" charset="0"/>
                        </a:rPr>
                        <a:t>✔</a:t>
                      </a:r>
                    </a:p>
                    <a:p>
                      <a:pPr marL="0" marR="0" indent="0" algn="ctr">
                        <a:spcBef>
                          <a:spcPts val="0"/>
                        </a:spcBef>
                        <a:spcAft>
                          <a:spcPts val="0"/>
                        </a:spcAft>
                        <a:buFont typeface="Arial" charset="0"/>
                        <a:buNone/>
                      </a:pPr>
                      <a:r>
                        <a:rPr lang="en-US" sz="2800" b="1" dirty="0">
                          <a:solidFill>
                            <a:srgbClr val="FF0000"/>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a:spcBef>
                          <a:spcPts val="0"/>
                        </a:spcBef>
                        <a:spcAft>
                          <a:spcPts val="0"/>
                        </a:spcAft>
                        <a:buFont typeface="Arial" charset="0"/>
                        <a:buNone/>
                      </a:pPr>
                      <a:r>
                        <a:rPr lang="en-US" sz="2800" dirty="0">
                          <a:effectLst/>
                          <a:latin typeface="Calibri" charset="0"/>
                          <a:ea typeface="Calibri" charset="0"/>
                          <a:cs typeface="Times New Roman" charset="0"/>
                        </a:rPr>
                        <a:t>?</a:t>
                      </a: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964466">
                <a:tc>
                  <a:txBody>
                    <a:bodyPr/>
                    <a:lstStyle/>
                    <a:p>
                      <a:pPr marL="0" marR="0">
                        <a:spcBef>
                          <a:spcPts val="0"/>
                        </a:spcBef>
                        <a:spcAft>
                          <a:spcPts val="0"/>
                        </a:spcAft>
                      </a:pPr>
                      <a:r>
                        <a:rPr lang="en-CA" sz="2800" dirty="0">
                          <a:effectLst/>
                          <a:latin typeface="+mj-lt"/>
                          <a:ea typeface="Calibri" charset="0"/>
                          <a:cs typeface="Times New Roman" charset="0"/>
                        </a:rPr>
                        <a:t>Integrity</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bg1"/>
                          </a:solidFill>
                          <a:effectLst/>
                          <a:latin typeface="Calibri" charset="0"/>
                          <a:ea typeface="Calibri" charset="0"/>
                          <a:cs typeface="Times New Roman" charset="0"/>
                        </a:rPr>
                        <a:t>safeguard trust in the election process</a:t>
                      </a:r>
                      <a:endParaRPr lang="en-US" sz="2800" baseline="0" dirty="0">
                        <a:solidFill>
                          <a:schemeClr val="bg1"/>
                        </a:solidFill>
                        <a:effectLst/>
                        <a:latin typeface="Calibri" charset="0"/>
                        <a:ea typeface="Calibri" charset="0"/>
                        <a:cs typeface="Times New Roman" charset="0"/>
                      </a:endParaRPr>
                    </a:p>
                    <a:p>
                      <a:pPr marL="457200" marR="0" indent="-457200">
                        <a:spcBef>
                          <a:spcPts val="0"/>
                        </a:spcBef>
                        <a:spcAft>
                          <a:spcPts val="0"/>
                        </a:spcAft>
                        <a:buFont typeface="Arial" charset="0"/>
                        <a:buChar char="•"/>
                      </a:pPr>
                      <a:r>
                        <a:rPr lang="en-US" sz="2800" baseline="0" dirty="0">
                          <a:solidFill>
                            <a:schemeClr val="bg1"/>
                          </a:solidFill>
                          <a:effectLst/>
                          <a:latin typeface="Calibri" charset="0"/>
                          <a:ea typeface="Calibri" charset="0"/>
                          <a:cs typeface="Times New Roman" charset="0"/>
                        </a:rPr>
                        <a:t>give reliable and verifiable results</a:t>
                      </a: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2800" dirty="0">
                          <a:effectLst/>
                          <a:latin typeface="+mj-lt"/>
                          <a:ea typeface="Calibri" charset="0"/>
                          <a:cs typeface="Times New Roman" charset="0"/>
                        </a:rPr>
                        <a:t>Local Representation</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effectLst/>
                          <a:latin typeface="Calibri" charset="0"/>
                          <a:ea typeface="Calibri" charset="0"/>
                          <a:cs typeface="Times New Roman" charset="0"/>
                        </a:rPr>
                        <a:t>ensure accountable MPs</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ensure</a:t>
                      </a:r>
                      <a:r>
                        <a:rPr lang="en-US" sz="2800" dirty="0">
                          <a:effectLst/>
                          <a:latin typeface="Calibri" charset="0"/>
                          <a:ea typeface="Calibri" charset="0"/>
                          <a:cs typeface="Times New Roman" charset="0"/>
                        </a:rPr>
                        <a:t> accessible (like-minded)</a:t>
                      </a:r>
                      <a:r>
                        <a:rPr lang="en-US" sz="2800" baseline="0" dirty="0">
                          <a:effectLst/>
                          <a:latin typeface="Calibri" charset="0"/>
                          <a:ea typeface="Calibri" charset="0"/>
                          <a:cs typeface="Times New Roman" charset="0"/>
                        </a:rPr>
                        <a:t> </a:t>
                      </a:r>
                      <a:r>
                        <a:rPr lang="en-US" sz="2800" dirty="0">
                          <a:effectLst/>
                          <a:latin typeface="Calibri" charset="0"/>
                          <a:ea typeface="Calibri" charset="0"/>
                          <a:cs typeface="Times New Roman" charset="0"/>
                        </a:rPr>
                        <a:t>MPs</a:t>
                      </a:r>
                      <a:r>
                        <a:rPr lang="en-US" sz="2800" baseline="0" dirty="0">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effectLst/>
                          <a:latin typeface="Calibri" charset="0"/>
                          <a:ea typeface="Calibri" charset="0"/>
                          <a:cs typeface="Times New Roman" charset="0"/>
                        </a:rPr>
                        <a:t>MPs understand local conditions &amp; advance local needs</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a:spcBef>
                          <a:spcPts val="0"/>
                        </a:spcBef>
                        <a:spcAft>
                          <a:spcPts val="0"/>
                        </a:spcAft>
                        <a:buFont typeface="Arial" charset="0"/>
                        <a:buNone/>
                      </a:pPr>
                      <a:r>
                        <a:rPr lang="en-US" sz="2800" dirty="0">
                          <a:effectLst/>
                          <a:latin typeface="Calibri" charset="0"/>
                          <a:ea typeface="Calibri" charset="0"/>
                          <a:cs typeface="Times New Roman" charset="0"/>
                        </a:rPr>
                        <a:t>?</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a:spcBef>
                          <a:spcPts val="0"/>
                        </a:spcBef>
                        <a:spcAft>
                          <a:spcPts val="0"/>
                        </a:spcAft>
                        <a:buFont typeface="Arial" charset="0"/>
                        <a:buNone/>
                      </a:pPr>
                      <a:r>
                        <a:rPr lang="en-US" sz="2800" dirty="0">
                          <a:effectLst/>
                          <a:latin typeface="Calibri" charset="0"/>
                          <a:ea typeface="Calibri" charset="0"/>
                          <a:cs typeface="Times New Roman" charset="0"/>
                        </a:rPr>
                        <a:t>?</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r>
                        <a:rPr lang="en-CA" sz="2800" dirty="0">
                          <a:effectLst/>
                          <a:latin typeface="+mj-lt"/>
                          <a:ea typeface="Calibri" charset="0"/>
                          <a:cs typeface="Times New Roman" charset="0"/>
                        </a:rPr>
                        <a:t>Good Governance</a:t>
                      </a:r>
                      <a:endParaRPr lang="en-US" sz="24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bg1"/>
                          </a:solidFill>
                          <a:effectLst/>
                          <a:latin typeface="Calibri" charset="0"/>
                          <a:ea typeface="Calibri" charset="0"/>
                          <a:cs typeface="Times New Roman" charset="0"/>
                        </a:rPr>
                        <a:t>yield stable governments</a:t>
                      </a:r>
                      <a:r>
                        <a:rPr lang="en-US" sz="2800" baseline="0" dirty="0">
                          <a:solidFill>
                            <a:schemeClr val="bg1"/>
                          </a:solidFill>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solidFill>
                            <a:schemeClr val="bg1"/>
                          </a:solidFill>
                          <a:effectLst/>
                          <a:latin typeface="Calibri" charset="0"/>
                          <a:ea typeface="Calibri" charset="0"/>
                          <a:cs typeface="Times New Roman" charset="0"/>
                        </a:rPr>
                        <a:t>governments that enact long-lasting policies supported by the majority of voters</a:t>
                      </a: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FF0000"/>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a:spcBef>
                          <a:spcPts val="0"/>
                        </a:spcBef>
                        <a:spcAft>
                          <a:spcPts val="0"/>
                        </a:spcAft>
                        <a:buFont typeface="Arial" charset="0"/>
                        <a:buNone/>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 typeface="Arial" charset="0"/>
                        <a:buNone/>
                        <a:tabLst/>
                        <a:defRPr/>
                      </a:pPr>
                      <a:r>
                        <a:rPr lang="en-US" sz="2800" b="1" dirty="0">
                          <a:solidFill>
                            <a:srgbClr val="389D2E"/>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p>
                      <a:pPr marL="0" marR="0" indent="0" algn="ctr">
                        <a:spcBef>
                          <a:spcPts val="0"/>
                        </a:spcBef>
                        <a:spcAft>
                          <a:spcPts val="0"/>
                        </a:spcAft>
                        <a:buFont typeface="Arial" charset="0"/>
                        <a:buNone/>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5"/>
          <p:cNvSpPr/>
          <p:nvPr/>
        </p:nvSpPr>
        <p:spPr bwMode="auto">
          <a:xfrm>
            <a:off x="10272843" y="1066801"/>
            <a:ext cx="2146300" cy="1219200"/>
          </a:xfrm>
          <a:prstGeom prst="rect">
            <a:avLst/>
          </a:prstGeom>
          <a:solidFill>
            <a:srgbClr val="D0D8E8">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10272843" y="2362200"/>
            <a:ext cx="2146300" cy="1649535"/>
          </a:xfrm>
          <a:prstGeom prst="rect">
            <a:avLst/>
          </a:prstGeom>
          <a:solidFill>
            <a:srgbClr val="EAEDF4">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10283253" y="4057650"/>
            <a:ext cx="2146300" cy="1219200"/>
          </a:xfrm>
          <a:prstGeom prst="rect">
            <a:avLst/>
          </a:prstGeom>
          <a:solidFill>
            <a:srgbClr val="D0D8E8">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10339570" y="5341809"/>
            <a:ext cx="2146300" cy="906591"/>
          </a:xfrm>
          <a:prstGeom prst="rect">
            <a:avLst/>
          </a:prstGeom>
          <a:solidFill>
            <a:srgbClr val="EAEDF4">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p:cNvSpPr/>
          <p:nvPr/>
        </p:nvSpPr>
        <p:spPr bwMode="auto">
          <a:xfrm>
            <a:off x="10339570" y="6400799"/>
            <a:ext cx="2146300" cy="1524001"/>
          </a:xfrm>
          <a:prstGeom prst="rect">
            <a:avLst/>
          </a:prstGeom>
          <a:solidFill>
            <a:srgbClr val="D0D8E8">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10339570" y="8085009"/>
            <a:ext cx="2146300" cy="1211391"/>
          </a:xfrm>
          <a:prstGeom prst="rect">
            <a:avLst/>
          </a:prstGeom>
          <a:solidFill>
            <a:srgbClr val="EAEDF4">
              <a:alpha val="95000"/>
            </a:srgb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72168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Proportional electoral systems satisfy our criteria much better than majoritarian systems like FPTP and Alternative Vote.</a:t>
            </a:r>
          </a:p>
          <a:p>
            <a:r>
              <a:rPr lang="en-US" dirty="0"/>
              <a:t>The exception is simplicity</a:t>
            </a:r>
          </a:p>
          <a:p>
            <a:pPr lvl="1"/>
            <a:r>
              <a:rPr lang="en-US" dirty="0"/>
              <a:t>Voters in many other countries have figured it out</a:t>
            </a:r>
          </a:p>
          <a:p>
            <a:pPr lvl="1"/>
            <a:r>
              <a:rPr lang="en-US" dirty="0"/>
              <a:t>Voting is not that much more complex;  counting the vote is the responsibility of Elections Canada</a:t>
            </a:r>
          </a:p>
          <a:p>
            <a:r>
              <a:rPr lang="en-US" dirty="0"/>
              <a:t>There are different kinds of PR – with real differences – but ANY form of </a:t>
            </a:r>
            <a:r>
              <a:rPr lang="en-US"/>
              <a:t>PR meets </a:t>
            </a:r>
            <a:r>
              <a:rPr lang="en-US" dirty="0"/>
              <a:t>the established criteria better than FPTP or AV.</a:t>
            </a:r>
          </a:p>
        </p:txBody>
      </p:sp>
      <p:sp>
        <p:nvSpPr>
          <p:cNvPr id="4" name="Slide Number Placeholder 3"/>
          <p:cNvSpPr>
            <a:spLocks noGrp="1"/>
          </p:cNvSpPr>
          <p:nvPr>
            <p:ph type="sldNum" sz="quarter" idx="10"/>
          </p:nvPr>
        </p:nvSpPr>
        <p:spPr/>
        <p:txBody>
          <a:bodyPr/>
          <a:lstStyle/>
          <a:p>
            <a:fld id="{6C230266-32F6-FD4F-A2FF-25FE69ECF62C}" type="slidenum">
              <a:rPr lang="en-US" smtClean="0"/>
              <a:pPr/>
              <a:t>53</a:t>
            </a:fld>
            <a:endParaRPr lang="en-US"/>
          </a:p>
        </p:txBody>
      </p:sp>
    </p:spTree>
    <p:extLst>
      <p:ext uri="{BB962C8B-B14F-4D97-AF65-F5344CB8AC3E}">
        <p14:creationId xmlns:p14="http://schemas.microsoft.com/office/powerpoint/2010/main" val="1998491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D461596-7EB3-FF47-AEFE-5910693E86AA}" type="slidenum">
              <a:rPr lang="en-US" smtClean="0"/>
              <a:pPr/>
              <a:t>54</a:t>
            </a:fld>
            <a:endParaRPr lang="en-US"/>
          </a:p>
        </p:txBody>
      </p:sp>
      <p:sp>
        <p:nvSpPr>
          <p:cNvPr id="3" name="TextBox 2"/>
          <p:cNvSpPr txBox="1"/>
          <p:nvPr/>
        </p:nvSpPr>
        <p:spPr>
          <a:xfrm>
            <a:off x="177800" y="2743200"/>
            <a:ext cx="12674600" cy="5401479"/>
          </a:xfrm>
          <a:prstGeom prst="rect">
            <a:avLst/>
          </a:prstGeom>
          <a:noFill/>
        </p:spPr>
        <p:txBody>
          <a:bodyPr wrap="square" rtlCol="0">
            <a:spAutoFit/>
          </a:bodyPr>
          <a:lstStyle/>
          <a:p>
            <a:r>
              <a:rPr lang="en-US" sz="11500" dirty="0">
                <a:solidFill>
                  <a:schemeClr val="tx1"/>
                </a:solidFill>
              </a:rPr>
              <a:t>Questions</a:t>
            </a:r>
          </a:p>
          <a:p>
            <a:r>
              <a:rPr lang="en-US" sz="11500" dirty="0">
                <a:solidFill>
                  <a:schemeClr val="tx1"/>
                </a:solidFill>
              </a:rPr>
              <a:t>&amp;</a:t>
            </a:r>
          </a:p>
          <a:p>
            <a:r>
              <a:rPr lang="en-US" sz="11500" dirty="0">
                <a:solidFill>
                  <a:schemeClr val="tx1"/>
                </a:solidFill>
              </a:rPr>
              <a:t>Responses</a:t>
            </a:r>
          </a:p>
        </p:txBody>
      </p:sp>
    </p:spTree>
    <p:extLst>
      <p:ext uri="{BB962C8B-B14F-4D97-AF65-F5344CB8AC3E}">
        <p14:creationId xmlns:p14="http://schemas.microsoft.com/office/powerpoint/2010/main" val="73974358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Information</a:t>
            </a:r>
          </a:p>
        </p:txBody>
      </p:sp>
      <p:sp>
        <p:nvSpPr>
          <p:cNvPr id="4" name="Content Placeholder 3"/>
          <p:cNvSpPr>
            <a:spLocks noGrp="1"/>
          </p:cNvSpPr>
          <p:nvPr>
            <p:ph idx="1"/>
          </p:nvPr>
        </p:nvSpPr>
        <p:spPr/>
        <p:txBody>
          <a:bodyPr/>
          <a:lstStyle/>
          <a:p>
            <a:r>
              <a:rPr lang="en-US" dirty="0"/>
              <a:t>Electoral Reform Committee</a:t>
            </a:r>
            <a:br>
              <a:rPr lang="en-US" dirty="0"/>
            </a:br>
            <a:r>
              <a:rPr lang="en-US" dirty="0"/>
              <a:t>http://</a:t>
            </a:r>
            <a:r>
              <a:rPr lang="en-US" dirty="0" err="1"/>
              <a:t>www.parl.gc.ca</a:t>
            </a:r>
            <a:r>
              <a:rPr lang="en-US" dirty="0"/>
              <a:t>/Committees/</a:t>
            </a:r>
            <a:r>
              <a:rPr lang="en-US" dirty="0" err="1"/>
              <a:t>en</a:t>
            </a:r>
            <a:r>
              <a:rPr lang="en-US" dirty="0"/>
              <a:t>/ERRE</a:t>
            </a:r>
          </a:p>
          <a:p>
            <a:endParaRPr lang="en-US" dirty="0"/>
          </a:p>
          <a:p>
            <a:r>
              <a:rPr lang="en-US" dirty="0"/>
              <a:t>Fair Vote Canada:  </a:t>
            </a:r>
            <a:br>
              <a:rPr lang="en-US" dirty="0"/>
            </a:br>
            <a:r>
              <a:rPr lang="en-US" dirty="0">
                <a:hlinkClick r:id="rId3"/>
              </a:rPr>
              <a:t>https://fairvote.ca</a:t>
            </a:r>
            <a:endParaRPr lang="en-US" dirty="0"/>
          </a:p>
          <a:p>
            <a:r>
              <a:rPr lang="en-US" dirty="0"/>
              <a:t>Waterloo Region Fair Vote: </a:t>
            </a:r>
            <a:br>
              <a:rPr lang="en-US" dirty="0"/>
            </a:br>
            <a:r>
              <a:rPr lang="en-US" dirty="0">
                <a:hlinkClick r:id="rId4"/>
              </a:rPr>
              <a:t>http://www.fairvotewrc.ca/</a:t>
            </a:r>
            <a:endParaRPr lang="en-US" dirty="0"/>
          </a:p>
          <a:p>
            <a:r>
              <a:rPr lang="en-US" dirty="0" err="1"/>
              <a:t>Questionaire</a:t>
            </a:r>
            <a:r>
              <a:rPr lang="en-US" dirty="0"/>
              <a:t> (results sent</a:t>
            </a:r>
            <a:br>
              <a:rPr lang="en-US" dirty="0"/>
            </a:br>
            <a:r>
              <a:rPr lang="en-US" dirty="0"/>
              <a:t>to local MPs): </a:t>
            </a:r>
            <a:br>
              <a:rPr lang="en-US" dirty="0"/>
            </a:br>
            <a:r>
              <a:rPr lang="en-US" u="sng" dirty="0"/>
              <a:t>http://</a:t>
            </a:r>
            <a:r>
              <a:rPr lang="en-US" u="sng" dirty="0" err="1"/>
              <a:t>tinyurl.com</a:t>
            </a:r>
            <a:r>
              <a:rPr lang="en-US" u="sng" dirty="0"/>
              <a:t>/jpcga9g</a:t>
            </a:r>
            <a:endParaRPr lang="en-US" dirty="0"/>
          </a:p>
          <a:p>
            <a:endParaRPr lang="en-US" dirty="0">
              <a:solidFill>
                <a:srgbClr val="FF0000"/>
              </a:solidFill>
            </a:endParaRPr>
          </a:p>
          <a:p>
            <a:endParaRPr lang="en-US" dirty="0"/>
          </a:p>
          <a:p>
            <a:endParaRPr lang="en-US" dirty="0"/>
          </a:p>
        </p:txBody>
      </p:sp>
      <p:sp>
        <p:nvSpPr>
          <p:cNvPr id="3" name="Slide Number Placeholder 2"/>
          <p:cNvSpPr>
            <a:spLocks noGrp="1"/>
          </p:cNvSpPr>
          <p:nvPr>
            <p:ph type="sldNum" sz="quarter" idx="10"/>
          </p:nvPr>
        </p:nvSpPr>
        <p:spPr/>
        <p:txBody>
          <a:bodyPr/>
          <a:lstStyle/>
          <a:p>
            <a:fld id="{36527A12-DBEE-A342-9DBF-9AA126D2E720}" type="slidenum">
              <a:rPr lang="en-US" smtClean="0"/>
              <a:pPr/>
              <a:t>55</a:t>
            </a:fld>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0683" y="3930575"/>
            <a:ext cx="5486717" cy="5076713"/>
          </a:xfrm>
          <a:prstGeom prst="rect">
            <a:avLst/>
          </a:prstGeom>
        </p:spPr>
      </p:pic>
    </p:spTree>
    <p:extLst>
      <p:ext uri="{BB962C8B-B14F-4D97-AF65-F5344CB8AC3E}">
        <p14:creationId xmlns:p14="http://schemas.microsoft.com/office/powerpoint/2010/main" val="401882880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pPr marL="0" indent="0">
              <a:buNone/>
            </a:pPr>
            <a:r>
              <a:rPr lang="en-US" sz="2800" b="1" dirty="0"/>
              <a:t>Author</a:t>
            </a:r>
            <a:r>
              <a:rPr lang="en-US" sz="2800" dirty="0"/>
              <a:t>:  Byron Weber Becker</a:t>
            </a:r>
          </a:p>
          <a:p>
            <a:pPr marL="0" indent="0">
              <a:buNone/>
            </a:pPr>
            <a:r>
              <a:rPr lang="en-US" sz="2800" b="1" dirty="0"/>
              <a:t>Research, editorial advice, project management</a:t>
            </a:r>
            <a:r>
              <a:rPr lang="en-US" sz="2800" dirty="0"/>
              <a:t>:  Sharon </a:t>
            </a:r>
            <a:r>
              <a:rPr lang="en-US" sz="2800" dirty="0" err="1"/>
              <a:t>Sommerville</a:t>
            </a:r>
            <a:r>
              <a:rPr lang="en-US" sz="2800" dirty="0"/>
              <a:t>, Bob </a:t>
            </a:r>
            <a:r>
              <a:rPr lang="en-US" sz="2800" dirty="0" err="1"/>
              <a:t>Jonkman</a:t>
            </a:r>
            <a:r>
              <a:rPr lang="en-US" sz="2800" dirty="0"/>
              <a:t>, Sean </a:t>
            </a:r>
            <a:r>
              <a:rPr lang="en-US" sz="2800" dirty="0" err="1"/>
              <a:t>Haberlin</a:t>
            </a:r>
            <a:r>
              <a:rPr lang="en-US" sz="2800" dirty="0"/>
              <a:t>, Gordon </a:t>
            </a:r>
            <a:r>
              <a:rPr lang="en-US" sz="2800" dirty="0" err="1"/>
              <a:t>Divitt</a:t>
            </a:r>
            <a:r>
              <a:rPr lang="en-US" sz="2800" dirty="0"/>
              <a:t>, Holly Featherstone, and many other members of Fair Vote Waterloo Region</a:t>
            </a:r>
          </a:p>
          <a:p>
            <a:pPr marL="0" indent="0">
              <a:buNone/>
            </a:pPr>
            <a:endParaRPr lang="en-US" dirty="0"/>
          </a:p>
          <a:p>
            <a:pPr marL="0" indent="0">
              <a:buNone/>
            </a:pPr>
            <a:r>
              <a:rPr lang="en-US" dirty="0"/>
              <a:t>To the extent possible under law, Byron Weber Becker has waived all copyright and related or neighboring rights to this Presentation. This work is published from: Canada.</a:t>
            </a:r>
          </a:p>
          <a:p>
            <a:pPr marL="0" indent="0">
              <a:buNone/>
            </a:pPr>
            <a:r>
              <a:rPr lang="en-US" dirty="0"/>
              <a:t>See </a:t>
            </a:r>
            <a:r>
              <a:rPr lang="en-US" u="sng" dirty="0"/>
              <a:t>http://</a:t>
            </a:r>
            <a:r>
              <a:rPr lang="en-US" u="sng" dirty="0" err="1"/>
              <a:t>creativecommons.org</a:t>
            </a:r>
            <a:r>
              <a:rPr lang="en-US" u="sng" dirty="0"/>
              <a:t>/</a:t>
            </a:r>
            <a:r>
              <a:rPr lang="en-US" u="sng" dirty="0" err="1"/>
              <a:t>publicdomain</a:t>
            </a:r>
            <a:r>
              <a:rPr lang="en-US" u="sng" dirty="0"/>
              <a:t>/zero/1.0/</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56</a:t>
            </a:fld>
            <a:endParaRPr lang="en-US"/>
          </a:p>
        </p:txBody>
      </p:sp>
      <p:pic>
        <p:nvPicPr>
          <p:cNvPr id="5" name="Picture 4"/>
          <p:cNvPicPr>
            <a:picLocks noChangeAspect="1"/>
          </p:cNvPicPr>
          <p:nvPr/>
        </p:nvPicPr>
        <p:blipFill>
          <a:blip r:embed="rId2"/>
          <a:stretch>
            <a:fillRect/>
          </a:stretch>
        </p:blipFill>
        <p:spPr>
          <a:xfrm>
            <a:off x="4064000" y="7747000"/>
            <a:ext cx="5118100" cy="1803400"/>
          </a:xfrm>
          <a:prstGeom prst="rect">
            <a:avLst/>
          </a:prstGeom>
        </p:spPr>
      </p:pic>
    </p:spTree>
    <p:extLst>
      <p:ext uri="{BB962C8B-B14F-4D97-AF65-F5344CB8AC3E}">
        <p14:creationId xmlns:p14="http://schemas.microsoft.com/office/powerpoint/2010/main" val="171070820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57</a:t>
            </a:fld>
            <a:endParaRPr lang="en-US"/>
          </a:p>
        </p:txBody>
      </p:sp>
    </p:spTree>
    <p:extLst>
      <p:ext uri="{BB962C8B-B14F-4D97-AF65-F5344CB8AC3E}">
        <p14:creationId xmlns:p14="http://schemas.microsoft.com/office/powerpoint/2010/main" val="44371327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Appendices</a:t>
            </a:r>
          </a:p>
        </p:txBody>
      </p:sp>
      <p:sp>
        <p:nvSpPr>
          <p:cNvPr id="6" name="Subtitle 5"/>
          <p:cNvSpPr>
            <a:spLocks noGrp="1"/>
          </p:cNvSpPr>
          <p:nvPr>
            <p:ph type="subTitle" idx="1"/>
          </p:nvPr>
        </p:nvSpPr>
        <p:spPr/>
        <p:txBody>
          <a:bodyPr/>
          <a:lstStyle/>
          <a:p>
            <a:r>
              <a:rPr lang="en-US" dirty="0"/>
              <a:t>Stuff that might be useful for some audiences.</a:t>
            </a:r>
          </a:p>
        </p:txBody>
      </p:sp>
      <p:sp>
        <p:nvSpPr>
          <p:cNvPr id="4" name="Slide Number Placeholder 3"/>
          <p:cNvSpPr>
            <a:spLocks noGrp="1"/>
          </p:cNvSpPr>
          <p:nvPr>
            <p:ph type="sldNum" sz="quarter" idx="10"/>
          </p:nvPr>
        </p:nvSpPr>
        <p:spPr/>
        <p:txBody>
          <a:bodyPr/>
          <a:lstStyle/>
          <a:p>
            <a:fld id="{6C230266-32F6-FD4F-A2FF-25FE69ECF62C}" type="slidenum">
              <a:rPr lang="en-US" smtClean="0"/>
              <a:pPr/>
              <a:t>58</a:t>
            </a:fld>
            <a:endParaRPr lang="en-US"/>
          </a:p>
        </p:txBody>
      </p:sp>
    </p:spTree>
    <p:extLst>
      <p:ext uri="{BB962C8B-B14F-4D97-AF65-F5344CB8AC3E}">
        <p14:creationId xmlns:p14="http://schemas.microsoft.com/office/powerpoint/2010/main" val="57809285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Elections should</a:t>
            </a:r>
            <a:r>
              <a:rPr lang="is-IS" dirty="0"/>
              <a:t>…</a:t>
            </a:r>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59</a:t>
            </a:fld>
            <a:endParaRPr lang="en-US"/>
          </a:p>
        </p:txBody>
      </p:sp>
      <p:graphicFrame>
        <p:nvGraphicFramePr>
          <p:cNvPr id="5" name="Table 4"/>
          <p:cNvGraphicFramePr>
            <a:graphicFrameLocks noGrp="1"/>
          </p:cNvGraphicFramePr>
          <p:nvPr>
            <p:extLst/>
          </p:nvPr>
        </p:nvGraphicFramePr>
        <p:xfrm>
          <a:off x="482600" y="2209800"/>
          <a:ext cx="11963400" cy="7295026"/>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70866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457200">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400" dirty="0">
                          <a:effectLst/>
                          <a:latin typeface="Calibri" charset="0"/>
                          <a:ea typeface="Calibri" charset="0"/>
                          <a:cs typeface="Times New Roman" charset="0"/>
                        </a:rPr>
                        <a:t>AV</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226523">
                <a:tc>
                  <a:txBody>
                    <a:bodyPr/>
                    <a:lstStyle/>
                    <a:p>
                      <a:pPr marL="0" marR="0">
                        <a:spcBef>
                          <a:spcPts val="0"/>
                        </a:spcBef>
                        <a:spcAft>
                          <a:spcPts val="0"/>
                        </a:spcAft>
                      </a:pPr>
                      <a:r>
                        <a:rPr lang="en-CA" sz="3600" dirty="0">
                          <a:effectLst/>
                          <a:latin typeface="+mj-lt"/>
                          <a:ea typeface="Calibri" charset="0"/>
                          <a:cs typeface="Times New Roman" charset="0"/>
                        </a:rPr>
                        <a:t>Effectiveness &amp; Legitimacy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800" dirty="0">
                          <a:effectLst/>
                          <a:latin typeface="Calibri" charset="0"/>
                          <a:ea typeface="Calibri" charset="0"/>
                          <a:cs typeface="Times New Roman" charset="0"/>
                        </a:rPr>
                        <a:t>fairly</a:t>
                      </a:r>
                      <a:r>
                        <a:rPr lang="en-US" sz="2800" baseline="0" dirty="0">
                          <a:effectLst/>
                          <a:latin typeface="Calibri" charset="0"/>
                          <a:ea typeface="Calibri" charset="0"/>
                          <a:cs typeface="Times New Roman" charset="0"/>
                        </a:rPr>
                        <a:t> translate votes into the election of representatives, without distortion.</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413065">
                <a:tc>
                  <a:txBody>
                    <a:bodyPr/>
                    <a:lstStyle/>
                    <a:p>
                      <a:pPr marL="0" marR="0">
                        <a:spcBef>
                          <a:spcPts val="0"/>
                        </a:spcBef>
                        <a:spcAft>
                          <a:spcPts val="0"/>
                        </a:spcAft>
                      </a:pPr>
                      <a:r>
                        <a:rPr lang="en-CA" sz="3600" dirty="0">
                          <a:effectLst/>
                          <a:latin typeface="+mj-lt"/>
                          <a:ea typeface="Calibri" charset="0"/>
                          <a:cs typeface="Times New Roman" charset="0"/>
                        </a:rPr>
                        <a:t>Engagement</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800" dirty="0">
                          <a:effectLst/>
                          <a:latin typeface="Calibri" charset="0"/>
                          <a:ea typeface="Calibri" charset="0"/>
                          <a:cs typeface="Times New Roman" charset="0"/>
                        </a:rPr>
                        <a:t>encourage</a:t>
                      </a:r>
                      <a:r>
                        <a:rPr lang="en-US" sz="2800" baseline="0" dirty="0">
                          <a:effectLst/>
                          <a:latin typeface="Calibri" charset="0"/>
                          <a:ea typeface="Calibri" charset="0"/>
                          <a:cs typeface="Times New Roman" charset="0"/>
                        </a:rPr>
                        <a:t> voting, foster greater civility and collaboration in politics, enhance social cohesion, and include underrepresented groups.</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1"/>
                          </a:solidFill>
                          <a:effectLst/>
                          <a:latin typeface="+mn-lt"/>
                          <a:ea typeface="Calibri" charset="0"/>
                          <a:cs typeface="Times New Roman" charset="0"/>
                        </a:rPr>
                        <a:t>? ?</a:t>
                      </a:r>
                      <a:r>
                        <a:rPr lang="en-US" sz="2800" b="1" dirty="0">
                          <a:solidFill>
                            <a:srgbClr val="FF0000"/>
                          </a:solidFill>
                          <a:effectLst/>
                          <a:latin typeface="+mn-lt"/>
                          <a:ea typeface="Calibri" charset="0"/>
                          <a:cs typeface="Times New Roman" charset="0"/>
                        </a:rPr>
                        <a:t>✗✗</a:t>
                      </a:r>
                      <a:endParaRPr lang="en-US" sz="2800" b="1" dirty="0">
                        <a:effectLst/>
                        <a:latin typeface="+mn-lt"/>
                        <a:ea typeface="Calibri" charset="0"/>
                        <a:cs typeface="Times New Roman" charset="0"/>
                      </a:endParaRPr>
                    </a:p>
                    <a:p>
                      <a:pPr marL="0" marR="0" algn="ctr">
                        <a:spcBef>
                          <a:spcPts val="0"/>
                        </a:spcBef>
                        <a:spcAft>
                          <a:spcPts val="0"/>
                        </a:spcAft>
                      </a:pPr>
                      <a:endParaRPr lang="en-US" sz="2800" dirty="0">
                        <a:effectLst/>
                        <a:latin typeface="Calibri" charset="0"/>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413065">
                <a:tc>
                  <a:txBody>
                    <a:bodyPr/>
                    <a:lstStyle/>
                    <a:p>
                      <a:pPr marL="0" marR="0">
                        <a:spcBef>
                          <a:spcPts val="0"/>
                        </a:spcBef>
                        <a:spcAft>
                          <a:spcPts val="0"/>
                        </a:spcAft>
                      </a:pPr>
                      <a:r>
                        <a:rPr lang="en-CA" sz="3600" dirty="0">
                          <a:effectLst/>
                          <a:latin typeface="+mj-lt"/>
                          <a:ea typeface="Calibri" charset="0"/>
                          <a:cs typeface="Times New Roman" charset="0"/>
                        </a:rPr>
                        <a:t>Accessibility</a:t>
                      </a:r>
                      <a:r>
                        <a:rPr lang="en-CA" sz="3600" baseline="0" dirty="0">
                          <a:effectLst/>
                          <a:latin typeface="+mj-lt"/>
                          <a:ea typeface="Calibri" charset="0"/>
                          <a:cs typeface="Times New Roman" charset="0"/>
                        </a:rPr>
                        <a:t> &amp; Inclusiveness</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800" dirty="0">
                          <a:effectLst/>
                          <a:latin typeface="Calibri" charset="0"/>
                          <a:ea typeface="Calibri" charset="0"/>
                          <a:cs typeface="Times New Roman" charset="0"/>
                        </a:rPr>
                        <a:t>avoid undue voting</a:t>
                      </a:r>
                      <a:r>
                        <a:rPr lang="en-US" sz="2800" baseline="0" dirty="0">
                          <a:effectLst/>
                          <a:latin typeface="Calibri" charset="0"/>
                          <a:ea typeface="Calibri" charset="0"/>
                          <a:cs typeface="Times New Roman" charset="0"/>
                        </a:rPr>
                        <a:t> </a:t>
                      </a:r>
                      <a:r>
                        <a:rPr lang="en-US" sz="2800" dirty="0">
                          <a:effectLst/>
                          <a:latin typeface="Calibri" charset="0"/>
                          <a:ea typeface="Calibri" charset="0"/>
                          <a:cs typeface="Times New Roman" charset="0"/>
                        </a:rPr>
                        <a:t>complexity</a:t>
                      </a:r>
                      <a:r>
                        <a:rPr lang="en-US" sz="2800" baseline="0" dirty="0">
                          <a:effectLst/>
                          <a:latin typeface="Calibri" charset="0"/>
                          <a:ea typeface="Calibri" charset="0"/>
                          <a:cs typeface="Times New Roman" charset="0"/>
                        </a:rPr>
                        <a:t> while </a:t>
                      </a:r>
                      <a:r>
                        <a:rPr lang="en-US" sz="2800" dirty="0">
                          <a:effectLst/>
                          <a:latin typeface="Calibri" charset="0"/>
                          <a:ea typeface="Calibri" charset="0"/>
                          <a:cs typeface="Times New Roman" charset="0"/>
                        </a:rPr>
                        <a:t>respecting other principles; provide access</a:t>
                      </a:r>
                      <a:r>
                        <a:rPr lang="en-US" sz="2800" baseline="0" dirty="0">
                          <a:effectLst/>
                          <a:latin typeface="Calibri" charset="0"/>
                          <a:ea typeface="Calibri" charset="0"/>
                          <a:cs typeface="Times New Roman" charset="0"/>
                        </a:rPr>
                        <a:t> by voters regardless of physical or social condition.</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latin typeface="+mn-lt"/>
                          <a:ea typeface="Calibri" charset="0"/>
                          <a:cs typeface="Times New Roman" charset="0"/>
                        </a:rPr>
                        <a:t>✗✗</a:t>
                      </a:r>
                      <a:r>
                        <a:rPr lang="en-US" sz="2800" b="1" dirty="0">
                          <a:solidFill>
                            <a:srgbClr val="389D2E"/>
                          </a:solidFill>
                          <a:effectLst/>
                          <a:latin typeface="+mn-lt"/>
                          <a:ea typeface="Calibri" charset="0"/>
                          <a:cs typeface="Times New Roman" charset="0"/>
                        </a:rPr>
                        <a:t>✔</a:t>
                      </a:r>
                      <a:endParaRPr lang="en-US" sz="2800" b="1" dirty="0">
                        <a:effectLst/>
                        <a:latin typeface="+mn-lt"/>
                        <a:ea typeface="Calibri" charset="0"/>
                        <a:cs typeface="Times New Roman" charset="0"/>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n-US" sz="2800" b="1" dirty="0">
                        <a:effectLst/>
                        <a:latin typeface="+mn-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1226523">
                <a:tc>
                  <a:txBody>
                    <a:bodyPr/>
                    <a:lstStyle/>
                    <a:p>
                      <a:pPr marL="0" marR="0">
                        <a:spcBef>
                          <a:spcPts val="0"/>
                        </a:spcBef>
                        <a:spcAft>
                          <a:spcPts val="0"/>
                        </a:spcAft>
                      </a:pPr>
                      <a:r>
                        <a:rPr lang="en-CA" sz="3600" dirty="0">
                          <a:effectLst/>
                          <a:latin typeface="+mj-lt"/>
                          <a:ea typeface="Calibri" charset="0"/>
                          <a:cs typeface="Times New Roman" charset="0"/>
                        </a:rPr>
                        <a:t>Local Representation</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800" dirty="0">
                          <a:effectLst/>
                          <a:latin typeface="Calibri" charset="0"/>
                          <a:ea typeface="Calibri" charset="0"/>
                          <a:cs typeface="Times New Roman" charset="0"/>
                        </a:rPr>
                        <a:t>ensure accountability</a:t>
                      </a:r>
                      <a:r>
                        <a:rPr lang="en-US" sz="2800" baseline="0" dirty="0">
                          <a:effectLst/>
                          <a:latin typeface="Calibri" charset="0"/>
                          <a:ea typeface="Calibri" charset="0"/>
                          <a:cs typeface="Times New Roman" charset="0"/>
                        </a:rPr>
                        <a:t> with</a:t>
                      </a:r>
                      <a:r>
                        <a:rPr lang="en-US" sz="2800" dirty="0">
                          <a:effectLst/>
                          <a:latin typeface="Calibri" charset="0"/>
                          <a:ea typeface="Calibri" charset="0"/>
                          <a:cs typeface="Times New Roman" charset="0"/>
                        </a:rPr>
                        <a:t> accessible</a:t>
                      </a:r>
                      <a:r>
                        <a:rPr lang="en-US" sz="2800" baseline="0" dirty="0">
                          <a:effectLst/>
                          <a:latin typeface="Calibri" charset="0"/>
                          <a:ea typeface="Calibri" charset="0"/>
                          <a:cs typeface="Times New Roman" charset="0"/>
                        </a:rPr>
                        <a:t> </a:t>
                      </a:r>
                      <a:r>
                        <a:rPr lang="en-US" sz="2800" dirty="0">
                          <a:effectLst/>
                          <a:latin typeface="Calibri" charset="0"/>
                          <a:ea typeface="Calibri" charset="0"/>
                          <a:cs typeface="Times New Roman" charset="0"/>
                        </a:rPr>
                        <a:t>MPs</a:t>
                      </a:r>
                      <a:r>
                        <a:rPr lang="en-US" sz="2800" baseline="0" dirty="0">
                          <a:effectLst/>
                          <a:latin typeface="Calibri" charset="0"/>
                          <a:ea typeface="Calibri" charset="0"/>
                          <a:cs typeface="Times New Roman" charset="0"/>
                        </a:rPr>
                        <a:t> that understand local conditions &amp; advance local needs</a:t>
                      </a: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389D2E"/>
                          </a:solidFill>
                          <a:effectLst/>
                          <a:latin typeface="+mn-lt"/>
                          <a:ea typeface="Calibri" charset="0"/>
                          <a:cs typeface="Times New Roman" charset="0"/>
                        </a:rPr>
                        <a:t>✔✔</a:t>
                      </a:r>
                      <a:r>
                        <a:rPr lang="en-US" sz="2800" dirty="0">
                          <a:solidFill>
                            <a:schemeClr val="accent1"/>
                          </a:solidFill>
                          <a:effectLst/>
                          <a:latin typeface="Calibri" charset="0"/>
                          <a:ea typeface="Calibri" charset="0"/>
                          <a:cs typeface="Times New Roman" charset="0"/>
                        </a:rPr>
                        <a:t>?</a:t>
                      </a: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211198">
                <a:tc>
                  <a:txBody>
                    <a:bodyPr/>
                    <a:lstStyle/>
                    <a:p>
                      <a:pPr marL="0" marR="0">
                        <a:spcBef>
                          <a:spcPts val="0"/>
                        </a:spcBef>
                        <a:spcAft>
                          <a:spcPts val="0"/>
                        </a:spcAft>
                      </a:pPr>
                      <a:r>
                        <a:rPr lang="en-CA" sz="3600" dirty="0">
                          <a:effectLst/>
                          <a:latin typeface="+mj-lt"/>
                          <a:ea typeface="Calibri" charset="0"/>
                          <a:cs typeface="Times New Roman" charset="0"/>
                        </a:rPr>
                        <a:t>Good Governance</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US" sz="2800" dirty="0">
                          <a:solidFill>
                            <a:schemeClr val="bg1"/>
                          </a:solidFill>
                          <a:effectLst/>
                          <a:latin typeface="Calibri" charset="0"/>
                          <a:ea typeface="Calibri" charset="0"/>
                          <a:cs typeface="Times New Roman" charset="0"/>
                        </a:rPr>
                        <a:t>yield stable governments</a:t>
                      </a:r>
                      <a:r>
                        <a:rPr lang="en-US" sz="2800" baseline="0" dirty="0">
                          <a:solidFill>
                            <a:schemeClr val="bg1"/>
                          </a:solidFill>
                          <a:effectLst/>
                          <a:latin typeface="Calibri" charset="0"/>
                          <a:ea typeface="Calibri" charset="0"/>
                          <a:cs typeface="Times New Roman" charset="0"/>
                        </a:rPr>
                        <a:t> enacting long-lasting policies supported by the majority of voters</a:t>
                      </a: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lgn="ctr">
                        <a:spcBef>
                          <a:spcPts val="0"/>
                        </a:spcBef>
                        <a:spcAft>
                          <a:spcPts val="0"/>
                        </a:spcAft>
                      </a:pPr>
                      <a:r>
                        <a:rPr lang="en-US" sz="2800" b="1" dirty="0">
                          <a:solidFill>
                            <a:srgbClr val="389D2E"/>
                          </a:solidFill>
                          <a:effectLst/>
                          <a:latin typeface="+mn-lt"/>
                          <a:ea typeface="Calibri" charset="0"/>
                          <a:cs typeface="Times New Roman" charset="0"/>
                        </a:rPr>
                        <a:t>✔</a:t>
                      </a:r>
                      <a:r>
                        <a:rPr lang="en-US" sz="2800" dirty="0">
                          <a:solidFill>
                            <a:schemeClr val="accent1"/>
                          </a:solidFill>
                          <a:effectLst/>
                          <a:latin typeface="Calibri" charset="0"/>
                          <a:ea typeface="Calibri" charset="0"/>
                          <a:cs typeface="Times New Roman" charset="0"/>
                        </a:rPr>
                        <a:t> </a:t>
                      </a:r>
                      <a:r>
                        <a:rPr lang="en-US" sz="2800" b="1" dirty="0">
                          <a:solidFill>
                            <a:srgbClr val="FF0000"/>
                          </a:solidFill>
                          <a:effectLst/>
                          <a:latin typeface="+mn-lt"/>
                          <a:ea typeface="Calibri" charset="0"/>
                          <a:cs typeface="Times New Roman" charset="0"/>
                        </a:rPr>
                        <a:t>✗</a:t>
                      </a:r>
                      <a:endParaRPr lang="en-US" sz="2800" dirty="0">
                        <a:effectLst/>
                        <a:latin typeface="Calibri" charset="0"/>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053036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341252426"/>
              </p:ext>
            </p:extLst>
          </p:nvPr>
        </p:nvGraphicFramePr>
        <p:xfrm>
          <a:off x="482600" y="304800"/>
          <a:ext cx="12115800" cy="9083553"/>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3600" dirty="0">
                          <a:effectLst/>
                          <a:latin typeface="+mj-lt"/>
                          <a:ea typeface="Calibri" charset="0"/>
                          <a:cs typeface="Times New Roman" charset="0"/>
                        </a:rPr>
                        <a:t>Effectiveness &amp; Legitimacy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fairly</a:t>
                      </a:r>
                      <a:r>
                        <a:rPr lang="en-US" sz="2800" baseline="0" dirty="0">
                          <a:solidFill>
                            <a:schemeClr val="tx1">
                              <a:lumMod val="50000"/>
                            </a:schemeClr>
                          </a:solidFill>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3600" dirty="0">
                          <a:effectLst/>
                          <a:latin typeface="+mj-lt"/>
                          <a:ea typeface="Calibri" charset="0"/>
                          <a:cs typeface="Times New Roman" charset="0"/>
                        </a:rPr>
                        <a:t>Engagement</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encourage</a:t>
                      </a:r>
                      <a:r>
                        <a:rPr lang="en-US" sz="2800" baseline="0" dirty="0">
                          <a:solidFill>
                            <a:schemeClr val="tx1">
                              <a:lumMod val="50000"/>
                            </a:schemeClr>
                          </a:solidFill>
                          <a:effectLst/>
                          <a:latin typeface="Calibri" charset="0"/>
                          <a:ea typeface="Calibri" charset="0"/>
                          <a:cs typeface="Times New Roman" charset="0"/>
                        </a:rPr>
                        <a:t> voting</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foster greater civility and collaboration in politics</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enhance social cohesion</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include underrepresented groups</a:t>
                      </a:r>
                      <a:endParaRPr lang="en-US" sz="2800" dirty="0">
                        <a:solidFill>
                          <a:schemeClr val="tx1">
                            <a:lumMod val="50000"/>
                          </a:schemeClr>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397734">
                <a:tc>
                  <a:txBody>
                    <a:bodyPr/>
                    <a:lstStyle/>
                    <a:p>
                      <a:pPr marL="0" marR="0">
                        <a:spcBef>
                          <a:spcPts val="0"/>
                        </a:spcBef>
                        <a:spcAft>
                          <a:spcPts val="0"/>
                        </a:spcAft>
                      </a:pPr>
                      <a:r>
                        <a:rPr lang="en-CA" sz="3600" dirty="0">
                          <a:effectLst/>
                          <a:latin typeface="+mj-lt"/>
                          <a:ea typeface="Calibri" charset="0"/>
                          <a:cs typeface="Times New Roman" charset="0"/>
                        </a:rPr>
                        <a:t>Accessibility</a:t>
                      </a:r>
                      <a:r>
                        <a:rPr lang="en-CA" sz="3600" baseline="0" dirty="0">
                          <a:effectLst/>
                          <a:latin typeface="+mj-lt"/>
                          <a:ea typeface="Calibri" charset="0"/>
                          <a:cs typeface="Times New Roman" charset="0"/>
                        </a:rPr>
                        <a:t> &amp; Inclusiveness</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rowSpan="4">
                  <a:txBody>
                    <a:bodyPr/>
                    <a:lstStyle/>
                    <a:p>
                      <a:pPr marL="457200" marR="0" indent="-457200">
                        <a:spcBef>
                          <a:spcPts val="0"/>
                        </a:spcBef>
                        <a:spcAft>
                          <a:spcPts val="0"/>
                        </a:spcAft>
                        <a:buFont typeface="Arial" charset="0"/>
                        <a:buChar char="•"/>
                      </a:pPr>
                      <a:r>
                        <a:rPr lang="en-US" sz="3600" dirty="0">
                          <a:effectLst/>
                          <a:latin typeface="Calibri" charset="0"/>
                          <a:ea typeface="Calibri" charset="0"/>
                          <a:cs typeface="Times New Roman" charset="0"/>
                        </a:rPr>
                        <a:t>avoid undue voting</a:t>
                      </a:r>
                      <a:r>
                        <a:rPr lang="en-US" sz="3600" baseline="0" dirty="0">
                          <a:effectLst/>
                          <a:latin typeface="Calibri" charset="0"/>
                          <a:ea typeface="Calibri" charset="0"/>
                          <a:cs typeface="Times New Roman" charset="0"/>
                        </a:rPr>
                        <a:t> </a:t>
                      </a:r>
                      <a:r>
                        <a:rPr lang="en-US" sz="3600" dirty="0">
                          <a:effectLst/>
                          <a:latin typeface="Calibri" charset="0"/>
                          <a:ea typeface="Calibri" charset="0"/>
                          <a:cs typeface="Times New Roman" charset="0"/>
                        </a:rPr>
                        <a:t>complexity</a:t>
                      </a:r>
                      <a:r>
                        <a:rPr lang="en-US" sz="3600" baseline="0" dirty="0">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3600" baseline="0" dirty="0">
                          <a:effectLst/>
                          <a:latin typeface="Calibri" charset="0"/>
                          <a:ea typeface="Calibri" charset="0"/>
                          <a:cs typeface="Times New Roman" charset="0"/>
                        </a:rPr>
                        <a:t>while </a:t>
                      </a:r>
                      <a:r>
                        <a:rPr lang="en-US" sz="3600" dirty="0">
                          <a:effectLst/>
                          <a:latin typeface="Calibri" charset="0"/>
                          <a:ea typeface="Calibri" charset="0"/>
                          <a:cs typeface="Times New Roman" charset="0"/>
                        </a:rPr>
                        <a:t>respecting other principles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1220005">
                <a:tc>
                  <a:txBody>
                    <a:bodyPr/>
                    <a:lstStyle/>
                    <a:p>
                      <a:pPr marL="0" marR="0">
                        <a:spcBef>
                          <a:spcPts val="0"/>
                        </a:spcBef>
                        <a:spcAft>
                          <a:spcPts val="0"/>
                        </a:spcAft>
                      </a:pPr>
                      <a:r>
                        <a:rPr lang="en-CA" sz="3600" dirty="0">
                          <a:effectLst/>
                          <a:latin typeface="+mj-lt"/>
                          <a:ea typeface="Calibri" charset="0"/>
                          <a:cs typeface="Times New Roman" charset="0"/>
                        </a:rPr>
                        <a:t>Integrity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3600" dirty="0">
                          <a:effectLst/>
                          <a:latin typeface="+mj-lt"/>
                          <a:ea typeface="Calibri" charset="0"/>
                          <a:cs typeface="Times New Roman" charset="0"/>
                        </a:rPr>
                        <a:t>Local Representation</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3325719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Instability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60</a:t>
            </a:fld>
            <a:endParaRPr lang="en-US"/>
          </a:p>
        </p:txBody>
      </p:sp>
      <p:sp>
        <p:nvSpPr>
          <p:cNvPr id="8" name="TextBox 7"/>
          <p:cNvSpPr txBox="1"/>
          <p:nvPr/>
        </p:nvSpPr>
        <p:spPr>
          <a:xfrm>
            <a:off x="232981" y="6743700"/>
            <a:ext cx="2228046" cy="1569660"/>
          </a:xfrm>
          <a:prstGeom prst="rect">
            <a:avLst/>
          </a:prstGeom>
          <a:noFill/>
        </p:spPr>
        <p:txBody>
          <a:bodyPr wrap="none" rtlCol="0">
            <a:spAutoFit/>
          </a:bodyPr>
          <a:lstStyle/>
          <a:p>
            <a:pPr algn="l"/>
            <a:r>
              <a:rPr lang="en-US" sz="2400" dirty="0">
                <a:solidFill>
                  <a:schemeClr val="tx1"/>
                </a:solidFill>
              </a:rPr>
              <a:t>100 Voters</a:t>
            </a:r>
          </a:p>
          <a:p>
            <a:pPr algn="l"/>
            <a:r>
              <a:rPr lang="en-US" sz="2400" dirty="0">
                <a:solidFill>
                  <a:schemeClr val="tx1"/>
                </a:solidFill>
              </a:rPr>
              <a:t>40 Liberal</a:t>
            </a:r>
          </a:p>
          <a:p>
            <a:pPr algn="l"/>
            <a:r>
              <a:rPr lang="en-US" sz="2400" dirty="0">
                <a:solidFill>
                  <a:schemeClr val="tx1"/>
                </a:solidFill>
              </a:rPr>
              <a:t>35 Conservative</a:t>
            </a:r>
          </a:p>
          <a:p>
            <a:pPr algn="l"/>
            <a:r>
              <a:rPr lang="en-US" sz="2400" dirty="0">
                <a:solidFill>
                  <a:schemeClr val="tx1"/>
                </a:solidFill>
              </a:rPr>
              <a:t>25 NDP</a:t>
            </a:r>
          </a:p>
        </p:txBody>
      </p:sp>
      <p:sp>
        <p:nvSpPr>
          <p:cNvPr id="9" name="TextBox 8"/>
          <p:cNvSpPr txBox="1"/>
          <p:nvPr/>
        </p:nvSpPr>
        <p:spPr>
          <a:xfrm>
            <a:off x="4597400" y="8212832"/>
            <a:ext cx="6267450" cy="1077218"/>
          </a:xfrm>
          <a:prstGeom prst="rect">
            <a:avLst/>
          </a:prstGeom>
          <a:noFill/>
        </p:spPr>
        <p:txBody>
          <a:bodyPr wrap="square" rtlCol="0">
            <a:spAutoFit/>
          </a:bodyPr>
          <a:lstStyle/>
          <a:p>
            <a:r>
              <a:rPr lang="en-US" sz="3200" dirty="0">
                <a:solidFill>
                  <a:schemeClr val="tx1"/>
                </a:solidFill>
              </a:rPr>
              <a:t>Variations in voter distribution give the “right” results (sometimes).</a:t>
            </a:r>
          </a:p>
        </p:txBody>
      </p:sp>
      <p:pic>
        <p:nvPicPr>
          <p:cNvPr id="5" name="Picture 4"/>
          <p:cNvPicPr>
            <a:picLocks noChangeAspect="1"/>
          </p:cNvPicPr>
          <p:nvPr/>
        </p:nvPicPr>
        <p:blipFill>
          <a:blip r:embed="rId3"/>
          <a:stretch>
            <a:fillRect/>
          </a:stretch>
        </p:blipFill>
        <p:spPr>
          <a:xfrm>
            <a:off x="4140200" y="3962400"/>
            <a:ext cx="6946900" cy="3962400"/>
          </a:xfrm>
          <a:prstGeom prst="rect">
            <a:avLst/>
          </a:prstGeom>
        </p:spPr>
      </p:pic>
      <p:sp>
        <p:nvSpPr>
          <p:cNvPr id="11" name="Smiley Face 10"/>
          <p:cNvSpPr/>
          <p:nvPr/>
        </p:nvSpPr>
        <p:spPr bwMode="auto">
          <a:xfrm>
            <a:off x="4318000"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Smiley Face 11"/>
          <p:cNvSpPr/>
          <p:nvPr/>
        </p:nvSpPr>
        <p:spPr bwMode="auto">
          <a:xfrm>
            <a:off x="10255250" y="3200400"/>
            <a:ext cx="609600" cy="609600"/>
          </a:xfrm>
          <a:prstGeom prst="smileyFace">
            <a:avLst/>
          </a:prstGeom>
          <a:solidFill>
            <a:srgbClr val="F0771B"/>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Smiley Face 12"/>
          <p:cNvSpPr/>
          <p:nvPr/>
        </p:nvSpPr>
        <p:spPr bwMode="auto">
          <a:xfrm>
            <a:off x="7308850" y="32004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Smiley Face 13"/>
          <p:cNvSpPr/>
          <p:nvPr/>
        </p:nvSpPr>
        <p:spPr bwMode="auto">
          <a:xfrm>
            <a:off x="5889625"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Smiley Face 14"/>
          <p:cNvSpPr/>
          <p:nvPr/>
        </p:nvSpPr>
        <p:spPr bwMode="auto">
          <a:xfrm>
            <a:off x="8782050" y="32004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p:nvPicPr>
        <p:blipFill>
          <a:blip r:embed="rId4"/>
          <a:stretch>
            <a:fillRect/>
          </a:stretch>
        </p:blipFill>
        <p:spPr>
          <a:xfrm>
            <a:off x="317500" y="3784600"/>
            <a:ext cx="2933700" cy="2933700"/>
          </a:xfrm>
          <a:prstGeom prst="rect">
            <a:avLst/>
          </a:prstGeom>
        </p:spPr>
      </p:pic>
    </p:spTree>
    <p:extLst>
      <p:ext uri="{BB962C8B-B14F-4D97-AF65-F5344CB8AC3E}">
        <p14:creationId xmlns:p14="http://schemas.microsoft.com/office/powerpoint/2010/main" val="598337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Instability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61</a:t>
            </a:fld>
            <a:endParaRPr lang="en-US"/>
          </a:p>
        </p:txBody>
      </p:sp>
      <p:sp>
        <p:nvSpPr>
          <p:cNvPr id="8" name="TextBox 7"/>
          <p:cNvSpPr txBox="1"/>
          <p:nvPr/>
        </p:nvSpPr>
        <p:spPr>
          <a:xfrm>
            <a:off x="232981" y="6743700"/>
            <a:ext cx="2228046" cy="1569660"/>
          </a:xfrm>
          <a:prstGeom prst="rect">
            <a:avLst/>
          </a:prstGeom>
          <a:noFill/>
        </p:spPr>
        <p:txBody>
          <a:bodyPr wrap="none" rtlCol="0">
            <a:spAutoFit/>
          </a:bodyPr>
          <a:lstStyle/>
          <a:p>
            <a:pPr algn="l"/>
            <a:r>
              <a:rPr lang="en-US" sz="2400" dirty="0">
                <a:solidFill>
                  <a:schemeClr val="tx1"/>
                </a:solidFill>
              </a:rPr>
              <a:t>100 Voters</a:t>
            </a:r>
          </a:p>
          <a:p>
            <a:pPr algn="l"/>
            <a:r>
              <a:rPr lang="en-US" sz="2400" dirty="0">
                <a:solidFill>
                  <a:schemeClr val="tx1"/>
                </a:solidFill>
              </a:rPr>
              <a:t>40 Liberal</a:t>
            </a:r>
          </a:p>
          <a:p>
            <a:pPr algn="l"/>
            <a:r>
              <a:rPr lang="en-US" sz="2400" dirty="0">
                <a:solidFill>
                  <a:schemeClr val="tx1"/>
                </a:solidFill>
              </a:rPr>
              <a:t>35 Conservative</a:t>
            </a:r>
          </a:p>
          <a:p>
            <a:pPr algn="l"/>
            <a:r>
              <a:rPr lang="en-US" sz="2400" dirty="0">
                <a:solidFill>
                  <a:schemeClr val="tx1"/>
                </a:solidFill>
              </a:rPr>
              <a:t>25 NDP</a:t>
            </a:r>
          </a:p>
        </p:txBody>
      </p:sp>
      <p:sp>
        <p:nvSpPr>
          <p:cNvPr id="9" name="TextBox 8"/>
          <p:cNvSpPr txBox="1"/>
          <p:nvPr/>
        </p:nvSpPr>
        <p:spPr>
          <a:xfrm>
            <a:off x="4597400" y="8212832"/>
            <a:ext cx="6267450" cy="1077218"/>
          </a:xfrm>
          <a:prstGeom prst="rect">
            <a:avLst/>
          </a:prstGeom>
          <a:noFill/>
        </p:spPr>
        <p:txBody>
          <a:bodyPr wrap="square" rtlCol="0">
            <a:spAutoFit/>
          </a:bodyPr>
          <a:lstStyle/>
          <a:p>
            <a:r>
              <a:rPr lang="en-US" sz="3200" dirty="0">
                <a:solidFill>
                  <a:schemeClr val="tx1"/>
                </a:solidFill>
              </a:rPr>
              <a:t>Perfectly even voter distributions give every riding to the same party.</a:t>
            </a:r>
          </a:p>
        </p:txBody>
      </p:sp>
      <p:sp>
        <p:nvSpPr>
          <p:cNvPr id="11" name="Smiley Face 10"/>
          <p:cNvSpPr/>
          <p:nvPr/>
        </p:nvSpPr>
        <p:spPr bwMode="auto">
          <a:xfrm>
            <a:off x="4318000"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Smiley Face 13"/>
          <p:cNvSpPr/>
          <p:nvPr/>
        </p:nvSpPr>
        <p:spPr bwMode="auto">
          <a:xfrm>
            <a:off x="5889625"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p:nvPicPr>
        <p:blipFill>
          <a:blip r:embed="rId3"/>
          <a:stretch>
            <a:fillRect/>
          </a:stretch>
        </p:blipFill>
        <p:spPr>
          <a:xfrm>
            <a:off x="4140200" y="4724400"/>
            <a:ext cx="6946900" cy="3225800"/>
          </a:xfrm>
          <a:prstGeom prst="rect">
            <a:avLst/>
          </a:prstGeom>
        </p:spPr>
      </p:pic>
      <p:sp>
        <p:nvSpPr>
          <p:cNvPr id="16" name="Smiley Face 15"/>
          <p:cNvSpPr/>
          <p:nvPr/>
        </p:nvSpPr>
        <p:spPr bwMode="auto">
          <a:xfrm>
            <a:off x="7308850"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Smiley Face 16"/>
          <p:cNvSpPr/>
          <p:nvPr/>
        </p:nvSpPr>
        <p:spPr bwMode="auto">
          <a:xfrm>
            <a:off x="8728075"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Smiley Face 17"/>
          <p:cNvSpPr/>
          <p:nvPr/>
        </p:nvSpPr>
        <p:spPr bwMode="auto">
          <a:xfrm>
            <a:off x="10147300" y="3200400"/>
            <a:ext cx="609600" cy="609600"/>
          </a:xfrm>
          <a:prstGeom prst="smileyFace">
            <a:avLst/>
          </a:prstGeom>
          <a:solidFill>
            <a:srgbClr val="DF2C2F"/>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5" name="Picture 4"/>
          <p:cNvPicPr>
            <a:picLocks noChangeAspect="1"/>
          </p:cNvPicPr>
          <p:nvPr/>
        </p:nvPicPr>
        <p:blipFill>
          <a:blip r:embed="rId4"/>
          <a:stretch>
            <a:fillRect/>
          </a:stretch>
        </p:blipFill>
        <p:spPr>
          <a:xfrm>
            <a:off x="333777" y="3810000"/>
            <a:ext cx="2933700" cy="2933700"/>
          </a:xfrm>
          <a:prstGeom prst="rect">
            <a:avLst/>
          </a:prstGeom>
        </p:spPr>
      </p:pic>
    </p:spTree>
    <p:extLst>
      <p:ext uri="{BB962C8B-B14F-4D97-AF65-F5344CB8AC3E}">
        <p14:creationId xmlns:p14="http://schemas.microsoft.com/office/powerpoint/2010/main" val="1206384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animBg="1"/>
      <p:bldP spid="16" grpId="0" animBg="1"/>
      <p:bldP spid="17" grpId="0"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FPTP Instability</a:t>
            </a:r>
          </a:p>
        </p:txBody>
      </p:sp>
      <p:sp>
        <p:nvSpPr>
          <p:cNvPr id="3" name="Slide Number Placeholder 2"/>
          <p:cNvSpPr>
            <a:spLocks noGrp="1"/>
          </p:cNvSpPr>
          <p:nvPr>
            <p:ph type="sldNum" sz="quarter" idx="10"/>
          </p:nvPr>
        </p:nvSpPr>
        <p:spPr/>
        <p:txBody>
          <a:bodyPr/>
          <a:lstStyle/>
          <a:p>
            <a:fld id="{36527A12-DBEE-A342-9DBF-9AA126D2E720}" type="slidenum">
              <a:rPr lang="en-US" smtClean="0"/>
              <a:pPr/>
              <a:t>62</a:t>
            </a:fld>
            <a:endParaRPr lang="en-US"/>
          </a:p>
        </p:txBody>
      </p:sp>
      <p:sp>
        <p:nvSpPr>
          <p:cNvPr id="8" name="TextBox 7"/>
          <p:cNvSpPr txBox="1"/>
          <p:nvPr/>
        </p:nvSpPr>
        <p:spPr>
          <a:xfrm>
            <a:off x="232981" y="6743700"/>
            <a:ext cx="2228046" cy="1569660"/>
          </a:xfrm>
          <a:prstGeom prst="rect">
            <a:avLst/>
          </a:prstGeom>
          <a:noFill/>
        </p:spPr>
        <p:txBody>
          <a:bodyPr wrap="none" rtlCol="0">
            <a:spAutoFit/>
          </a:bodyPr>
          <a:lstStyle/>
          <a:p>
            <a:pPr algn="l"/>
            <a:r>
              <a:rPr lang="en-US" sz="2400" dirty="0">
                <a:solidFill>
                  <a:schemeClr val="tx1"/>
                </a:solidFill>
              </a:rPr>
              <a:t>100 Voters</a:t>
            </a:r>
          </a:p>
          <a:p>
            <a:pPr algn="l"/>
            <a:r>
              <a:rPr lang="en-US" sz="2400" dirty="0">
                <a:solidFill>
                  <a:schemeClr val="tx1"/>
                </a:solidFill>
              </a:rPr>
              <a:t>40 Liberal</a:t>
            </a:r>
          </a:p>
          <a:p>
            <a:pPr algn="l"/>
            <a:r>
              <a:rPr lang="en-US" sz="2400" dirty="0">
                <a:solidFill>
                  <a:schemeClr val="tx1"/>
                </a:solidFill>
              </a:rPr>
              <a:t>35 Conservative</a:t>
            </a:r>
          </a:p>
          <a:p>
            <a:pPr algn="l"/>
            <a:r>
              <a:rPr lang="en-US" sz="2400" dirty="0">
                <a:solidFill>
                  <a:schemeClr val="tx1"/>
                </a:solidFill>
              </a:rPr>
              <a:t>25 NDP</a:t>
            </a:r>
          </a:p>
        </p:txBody>
      </p:sp>
      <p:sp>
        <p:nvSpPr>
          <p:cNvPr id="9" name="TextBox 8"/>
          <p:cNvSpPr txBox="1"/>
          <p:nvPr/>
        </p:nvSpPr>
        <p:spPr>
          <a:xfrm>
            <a:off x="4597400" y="8212832"/>
            <a:ext cx="6267450" cy="1077218"/>
          </a:xfrm>
          <a:prstGeom prst="rect">
            <a:avLst/>
          </a:prstGeom>
          <a:noFill/>
        </p:spPr>
        <p:txBody>
          <a:bodyPr wrap="square" rtlCol="0">
            <a:spAutoFit/>
          </a:bodyPr>
          <a:lstStyle/>
          <a:p>
            <a:r>
              <a:rPr lang="en-US" sz="3200" dirty="0">
                <a:solidFill>
                  <a:schemeClr val="tx1"/>
                </a:solidFill>
              </a:rPr>
              <a:t>Uneven voter distributions can give skewed or wrong results.</a:t>
            </a:r>
          </a:p>
        </p:txBody>
      </p:sp>
      <p:pic>
        <p:nvPicPr>
          <p:cNvPr id="5" name="Picture 4"/>
          <p:cNvPicPr>
            <a:picLocks noChangeAspect="1"/>
          </p:cNvPicPr>
          <p:nvPr/>
        </p:nvPicPr>
        <p:blipFill>
          <a:blip r:embed="rId3"/>
          <a:stretch>
            <a:fillRect/>
          </a:stretch>
        </p:blipFill>
        <p:spPr>
          <a:xfrm>
            <a:off x="4140200" y="4038600"/>
            <a:ext cx="6946900" cy="3962400"/>
          </a:xfrm>
          <a:prstGeom prst="rect">
            <a:avLst/>
          </a:prstGeom>
        </p:spPr>
      </p:pic>
      <p:sp>
        <p:nvSpPr>
          <p:cNvPr id="15" name="Smiley Face 14"/>
          <p:cNvSpPr/>
          <p:nvPr/>
        </p:nvSpPr>
        <p:spPr bwMode="auto">
          <a:xfrm>
            <a:off x="10255250" y="3200400"/>
            <a:ext cx="609600" cy="609600"/>
          </a:xfrm>
          <a:prstGeom prst="smileyFace">
            <a:avLst/>
          </a:prstGeom>
          <a:solidFill>
            <a:srgbClr val="F0771B"/>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Smiley Face 18"/>
          <p:cNvSpPr/>
          <p:nvPr/>
        </p:nvSpPr>
        <p:spPr bwMode="auto">
          <a:xfrm>
            <a:off x="7308850" y="32004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Smiley Face 20"/>
          <p:cNvSpPr/>
          <p:nvPr/>
        </p:nvSpPr>
        <p:spPr bwMode="auto">
          <a:xfrm>
            <a:off x="4371975" y="32004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Smiley Face 21"/>
          <p:cNvSpPr/>
          <p:nvPr/>
        </p:nvSpPr>
        <p:spPr bwMode="auto">
          <a:xfrm>
            <a:off x="5816600" y="3175000"/>
            <a:ext cx="609600" cy="609600"/>
          </a:xfrm>
          <a:prstGeom prst="smileyFace">
            <a:avLst/>
          </a:prstGeom>
          <a:solidFill>
            <a:srgbClr val="427DE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Smiley Face 22"/>
          <p:cNvSpPr/>
          <p:nvPr/>
        </p:nvSpPr>
        <p:spPr bwMode="auto">
          <a:xfrm>
            <a:off x="8782050" y="3175000"/>
            <a:ext cx="609600" cy="609600"/>
          </a:xfrm>
          <a:prstGeom prst="smileyFace">
            <a:avLst/>
          </a:prstGeom>
          <a:solidFill>
            <a:srgbClr val="F0771B"/>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p:nvPicPr>
        <p:blipFill>
          <a:blip r:embed="rId4"/>
          <a:stretch>
            <a:fillRect/>
          </a:stretch>
        </p:blipFill>
        <p:spPr>
          <a:xfrm>
            <a:off x="317500" y="3759200"/>
            <a:ext cx="2933700" cy="2933700"/>
          </a:xfrm>
          <a:prstGeom prst="rect">
            <a:avLst/>
          </a:prstGeom>
        </p:spPr>
      </p:pic>
    </p:spTree>
    <p:extLst>
      <p:ext uri="{BB962C8B-B14F-4D97-AF65-F5344CB8AC3E}">
        <p14:creationId xmlns:p14="http://schemas.microsoft.com/office/powerpoint/2010/main" val="1454187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9" grpId="0" animBg="1"/>
      <p:bldP spid="21" grpId="0" animBg="1"/>
      <p:bldP spid="22"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Wrong Winner Alternative Vote</a:t>
            </a:r>
          </a:p>
        </p:txBody>
      </p:sp>
      <p:sp>
        <p:nvSpPr>
          <p:cNvPr id="3" name="Slide Number Placeholder 2"/>
          <p:cNvSpPr>
            <a:spLocks noGrp="1"/>
          </p:cNvSpPr>
          <p:nvPr>
            <p:ph type="sldNum" sz="quarter" idx="10"/>
          </p:nvPr>
        </p:nvSpPr>
        <p:spPr/>
        <p:txBody>
          <a:bodyPr/>
          <a:lstStyle/>
          <a:p>
            <a:fld id="{36527A12-DBEE-A342-9DBF-9AA126D2E720}" type="slidenum">
              <a:rPr lang="en-US" smtClean="0"/>
              <a:pPr/>
              <a:t>63</a:t>
            </a:fld>
            <a:endParaRPr lang="en-US"/>
          </a:p>
        </p:txBody>
      </p:sp>
      <p:sp>
        <p:nvSpPr>
          <p:cNvPr id="4" name="TextBox 3"/>
          <p:cNvSpPr txBox="1"/>
          <p:nvPr/>
        </p:nvSpPr>
        <p:spPr>
          <a:xfrm>
            <a:off x="330200" y="2382179"/>
            <a:ext cx="2438400" cy="1046440"/>
          </a:xfrm>
          <a:prstGeom prst="rect">
            <a:avLst/>
          </a:prstGeom>
          <a:noFill/>
        </p:spPr>
        <p:txBody>
          <a:bodyPr wrap="square" rtlCol="0">
            <a:spAutoFit/>
          </a:bodyPr>
          <a:lstStyle/>
          <a:p>
            <a:r>
              <a:rPr lang="en-US" dirty="0">
                <a:solidFill>
                  <a:schemeClr val="tx1"/>
                </a:solidFill>
              </a:rPr>
              <a:t>Con 38%</a:t>
            </a:r>
          </a:p>
          <a:p>
            <a:r>
              <a:rPr lang="en-US" sz="1800" dirty="0">
                <a:solidFill>
                  <a:schemeClr val="tx1"/>
                </a:solidFill>
              </a:rPr>
              <a:t>(NDP 3%, Lib 35%)</a:t>
            </a:r>
          </a:p>
        </p:txBody>
      </p:sp>
      <p:sp>
        <p:nvSpPr>
          <p:cNvPr id="5" name="TextBox 4"/>
          <p:cNvSpPr txBox="1"/>
          <p:nvPr/>
        </p:nvSpPr>
        <p:spPr>
          <a:xfrm>
            <a:off x="2889250" y="2382179"/>
            <a:ext cx="2438400" cy="1046440"/>
          </a:xfrm>
          <a:prstGeom prst="rect">
            <a:avLst/>
          </a:prstGeom>
          <a:noFill/>
        </p:spPr>
        <p:txBody>
          <a:bodyPr wrap="square" rtlCol="0">
            <a:spAutoFit/>
          </a:bodyPr>
          <a:lstStyle/>
          <a:p>
            <a:r>
              <a:rPr lang="en-US" dirty="0">
                <a:solidFill>
                  <a:schemeClr val="tx1"/>
                </a:solidFill>
              </a:rPr>
              <a:t>NDP 29%</a:t>
            </a:r>
          </a:p>
          <a:p>
            <a:r>
              <a:rPr lang="en-US" sz="1800" dirty="0">
                <a:solidFill>
                  <a:schemeClr val="tx1"/>
                </a:solidFill>
              </a:rPr>
              <a:t>(Con 4%, Lib 25%)</a:t>
            </a:r>
          </a:p>
        </p:txBody>
      </p:sp>
      <p:sp>
        <p:nvSpPr>
          <p:cNvPr id="6" name="TextBox 5"/>
          <p:cNvSpPr txBox="1"/>
          <p:nvPr/>
        </p:nvSpPr>
        <p:spPr>
          <a:xfrm>
            <a:off x="5448300" y="2382179"/>
            <a:ext cx="2432424" cy="1292662"/>
          </a:xfrm>
          <a:prstGeom prst="rect">
            <a:avLst/>
          </a:prstGeom>
          <a:noFill/>
        </p:spPr>
        <p:txBody>
          <a:bodyPr wrap="square" rtlCol="0">
            <a:spAutoFit/>
          </a:bodyPr>
          <a:lstStyle/>
          <a:p>
            <a:r>
              <a:rPr lang="en-US" dirty="0">
                <a:solidFill>
                  <a:schemeClr val="tx1"/>
                </a:solidFill>
              </a:rPr>
              <a:t>Lib 26%</a:t>
            </a:r>
          </a:p>
          <a:p>
            <a:r>
              <a:rPr lang="en-US" sz="1800" dirty="0">
                <a:solidFill>
                  <a:schemeClr val="tx1"/>
                </a:solidFill>
              </a:rPr>
              <a:t>(Con 10%, NDP 10%, </a:t>
            </a:r>
            <a:r>
              <a:rPr lang="en-US" sz="1800" dirty="0" err="1">
                <a:solidFill>
                  <a:schemeClr val="tx1"/>
                </a:solidFill>
              </a:rPr>
              <a:t>Grn</a:t>
            </a:r>
            <a:r>
              <a:rPr lang="en-US" sz="1800" dirty="0">
                <a:solidFill>
                  <a:schemeClr val="tx1"/>
                </a:solidFill>
              </a:rPr>
              <a:t> 6%)</a:t>
            </a:r>
          </a:p>
        </p:txBody>
      </p:sp>
      <p:sp>
        <p:nvSpPr>
          <p:cNvPr id="7" name="TextBox 6"/>
          <p:cNvSpPr txBox="1"/>
          <p:nvPr/>
        </p:nvSpPr>
        <p:spPr>
          <a:xfrm>
            <a:off x="8007350" y="2382179"/>
            <a:ext cx="2438400" cy="1046440"/>
          </a:xfrm>
          <a:prstGeom prst="rect">
            <a:avLst/>
          </a:prstGeom>
          <a:noFill/>
        </p:spPr>
        <p:txBody>
          <a:bodyPr wrap="square" rtlCol="0">
            <a:spAutoFit/>
          </a:bodyPr>
          <a:lstStyle/>
          <a:p>
            <a:r>
              <a:rPr lang="en-US" dirty="0" err="1">
                <a:solidFill>
                  <a:schemeClr val="tx1"/>
                </a:solidFill>
              </a:rPr>
              <a:t>Grn</a:t>
            </a:r>
            <a:r>
              <a:rPr lang="en-US" dirty="0">
                <a:solidFill>
                  <a:schemeClr val="tx1"/>
                </a:solidFill>
              </a:rPr>
              <a:t> 5%</a:t>
            </a:r>
          </a:p>
          <a:p>
            <a:r>
              <a:rPr lang="en-US" sz="1800" dirty="0">
                <a:solidFill>
                  <a:schemeClr val="tx1"/>
                </a:solidFill>
              </a:rPr>
              <a:t>(Lib 4%, NDP 1%)</a:t>
            </a:r>
          </a:p>
        </p:txBody>
      </p:sp>
      <p:cxnSp>
        <p:nvCxnSpPr>
          <p:cNvPr id="21" name="Straight Arrow Connector 20"/>
          <p:cNvCxnSpPr>
            <a:stCxn id="36" idx="2"/>
            <a:endCxn id="52" idx="0"/>
          </p:cNvCxnSpPr>
          <p:nvPr/>
        </p:nvCxnSpPr>
        <p:spPr bwMode="auto">
          <a:xfrm flipH="1">
            <a:off x="4129763" y="3428619"/>
            <a:ext cx="7655837" cy="781335"/>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TextBox 35"/>
          <p:cNvSpPr txBox="1"/>
          <p:nvPr/>
        </p:nvSpPr>
        <p:spPr>
          <a:xfrm>
            <a:off x="10566400" y="2382179"/>
            <a:ext cx="2438400" cy="1046440"/>
          </a:xfrm>
          <a:prstGeom prst="rect">
            <a:avLst/>
          </a:prstGeom>
          <a:noFill/>
        </p:spPr>
        <p:txBody>
          <a:bodyPr wrap="square" rtlCol="0">
            <a:spAutoFit/>
          </a:bodyPr>
          <a:lstStyle/>
          <a:p>
            <a:r>
              <a:rPr lang="en-US" dirty="0" err="1">
                <a:solidFill>
                  <a:schemeClr val="tx1"/>
                </a:solidFill>
              </a:rPr>
              <a:t>Ind</a:t>
            </a:r>
            <a:r>
              <a:rPr lang="en-US" dirty="0">
                <a:solidFill>
                  <a:schemeClr val="tx1"/>
                </a:solidFill>
              </a:rPr>
              <a:t> 2%</a:t>
            </a:r>
          </a:p>
          <a:p>
            <a:r>
              <a:rPr lang="en-US" sz="1800" dirty="0">
                <a:solidFill>
                  <a:schemeClr val="tx1"/>
                </a:solidFill>
              </a:rPr>
              <a:t>(NDP 2%)</a:t>
            </a:r>
          </a:p>
        </p:txBody>
      </p:sp>
      <p:sp>
        <p:nvSpPr>
          <p:cNvPr id="50" name="TextBox 49"/>
          <p:cNvSpPr txBox="1"/>
          <p:nvPr/>
        </p:nvSpPr>
        <p:spPr>
          <a:xfrm>
            <a:off x="8766338" y="3643224"/>
            <a:ext cx="667170" cy="584775"/>
          </a:xfrm>
          <a:prstGeom prst="rect">
            <a:avLst/>
          </a:prstGeom>
          <a:noFill/>
        </p:spPr>
        <p:txBody>
          <a:bodyPr wrap="none" rtlCol="0">
            <a:spAutoFit/>
          </a:bodyPr>
          <a:lstStyle/>
          <a:p>
            <a:r>
              <a:rPr lang="en-US" sz="3200" dirty="0">
                <a:solidFill>
                  <a:schemeClr val="tx1"/>
                </a:solidFill>
              </a:rPr>
              <a:t>2%</a:t>
            </a:r>
          </a:p>
        </p:txBody>
      </p:sp>
      <p:sp>
        <p:nvSpPr>
          <p:cNvPr id="51" name="TextBox 50"/>
          <p:cNvSpPr txBox="1"/>
          <p:nvPr/>
        </p:nvSpPr>
        <p:spPr>
          <a:xfrm>
            <a:off x="351513" y="4209954"/>
            <a:ext cx="2438400" cy="738664"/>
          </a:xfrm>
          <a:prstGeom prst="rect">
            <a:avLst/>
          </a:prstGeom>
          <a:noFill/>
        </p:spPr>
        <p:txBody>
          <a:bodyPr wrap="square" rtlCol="0">
            <a:spAutoFit/>
          </a:bodyPr>
          <a:lstStyle/>
          <a:p>
            <a:r>
              <a:rPr lang="en-US" dirty="0">
                <a:solidFill>
                  <a:schemeClr val="tx1"/>
                </a:solidFill>
              </a:rPr>
              <a:t>Con 38%</a:t>
            </a:r>
          </a:p>
        </p:txBody>
      </p:sp>
      <p:sp>
        <p:nvSpPr>
          <p:cNvPr id="52" name="TextBox 51"/>
          <p:cNvSpPr txBox="1"/>
          <p:nvPr/>
        </p:nvSpPr>
        <p:spPr>
          <a:xfrm>
            <a:off x="2910563" y="4209954"/>
            <a:ext cx="2438400" cy="738664"/>
          </a:xfrm>
          <a:prstGeom prst="rect">
            <a:avLst/>
          </a:prstGeom>
          <a:noFill/>
        </p:spPr>
        <p:txBody>
          <a:bodyPr wrap="square" rtlCol="0">
            <a:spAutoFit/>
          </a:bodyPr>
          <a:lstStyle/>
          <a:p>
            <a:r>
              <a:rPr lang="en-US" dirty="0">
                <a:solidFill>
                  <a:schemeClr val="tx1"/>
                </a:solidFill>
              </a:rPr>
              <a:t>NDP 31%</a:t>
            </a:r>
          </a:p>
        </p:txBody>
      </p:sp>
      <p:sp>
        <p:nvSpPr>
          <p:cNvPr id="53" name="TextBox 52"/>
          <p:cNvSpPr txBox="1"/>
          <p:nvPr/>
        </p:nvSpPr>
        <p:spPr>
          <a:xfrm>
            <a:off x="5469613" y="4209954"/>
            <a:ext cx="2438400" cy="738664"/>
          </a:xfrm>
          <a:prstGeom prst="rect">
            <a:avLst/>
          </a:prstGeom>
          <a:noFill/>
        </p:spPr>
        <p:txBody>
          <a:bodyPr wrap="square" rtlCol="0">
            <a:spAutoFit/>
          </a:bodyPr>
          <a:lstStyle/>
          <a:p>
            <a:r>
              <a:rPr lang="en-US" dirty="0">
                <a:solidFill>
                  <a:schemeClr val="tx1"/>
                </a:solidFill>
              </a:rPr>
              <a:t>Lib 26%</a:t>
            </a:r>
          </a:p>
        </p:txBody>
      </p:sp>
      <p:sp>
        <p:nvSpPr>
          <p:cNvPr id="54" name="TextBox 53"/>
          <p:cNvSpPr txBox="1"/>
          <p:nvPr/>
        </p:nvSpPr>
        <p:spPr>
          <a:xfrm>
            <a:off x="8028663" y="4209954"/>
            <a:ext cx="2438400" cy="738664"/>
          </a:xfrm>
          <a:prstGeom prst="rect">
            <a:avLst/>
          </a:prstGeom>
          <a:noFill/>
        </p:spPr>
        <p:txBody>
          <a:bodyPr wrap="square" rtlCol="0">
            <a:spAutoFit/>
          </a:bodyPr>
          <a:lstStyle/>
          <a:p>
            <a:r>
              <a:rPr lang="en-US" dirty="0" err="1">
                <a:solidFill>
                  <a:schemeClr val="tx1"/>
                </a:solidFill>
              </a:rPr>
              <a:t>Grn</a:t>
            </a:r>
            <a:r>
              <a:rPr lang="en-US" dirty="0">
                <a:solidFill>
                  <a:schemeClr val="tx1"/>
                </a:solidFill>
              </a:rPr>
              <a:t> 5%</a:t>
            </a:r>
          </a:p>
        </p:txBody>
      </p:sp>
      <p:sp>
        <p:nvSpPr>
          <p:cNvPr id="55" name="TextBox 54"/>
          <p:cNvSpPr txBox="1"/>
          <p:nvPr/>
        </p:nvSpPr>
        <p:spPr>
          <a:xfrm>
            <a:off x="358984" y="6037729"/>
            <a:ext cx="2438400" cy="738664"/>
          </a:xfrm>
          <a:prstGeom prst="rect">
            <a:avLst/>
          </a:prstGeom>
          <a:noFill/>
        </p:spPr>
        <p:txBody>
          <a:bodyPr wrap="square" rtlCol="0">
            <a:spAutoFit/>
          </a:bodyPr>
          <a:lstStyle/>
          <a:p>
            <a:r>
              <a:rPr lang="en-US" dirty="0">
                <a:solidFill>
                  <a:schemeClr val="tx1"/>
                </a:solidFill>
              </a:rPr>
              <a:t>Con 38%</a:t>
            </a:r>
          </a:p>
        </p:txBody>
      </p:sp>
      <p:sp>
        <p:nvSpPr>
          <p:cNvPr id="56" name="TextBox 55"/>
          <p:cNvSpPr txBox="1"/>
          <p:nvPr/>
        </p:nvSpPr>
        <p:spPr>
          <a:xfrm>
            <a:off x="2918034" y="6037729"/>
            <a:ext cx="2438400" cy="738664"/>
          </a:xfrm>
          <a:prstGeom prst="rect">
            <a:avLst/>
          </a:prstGeom>
          <a:noFill/>
        </p:spPr>
        <p:txBody>
          <a:bodyPr wrap="square" rtlCol="0">
            <a:spAutoFit/>
          </a:bodyPr>
          <a:lstStyle/>
          <a:p>
            <a:r>
              <a:rPr lang="en-US" dirty="0">
                <a:solidFill>
                  <a:schemeClr val="tx1"/>
                </a:solidFill>
              </a:rPr>
              <a:t>NDP 32%</a:t>
            </a:r>
          </a:p>
        </p:txBody>
      </p:sp>
      <p:sp>
        <p:nvSpPr>
          <p:cNvPr id="57" name="TextBox 56"/>
          <p:cNvSpPr txBox="1"/>
          <p:nvPr/>
        </p:nvSpPr>
        <p:spPr>
          <a:xfrm>
            <a:off x="5477084" y="6037729"/>
            <a:ext cx="2438400" cy="738664"/>
          </a:xfrm>
          <a:prstGeom prst="rect">
            <a:avLst/>
          </a:prstGeom>
          <a:noFill/>
        </p:spPr>
        <p:txBody>
          <a:bodyPr wrap="square" rtlCol="0">
            <a:spAutoFit/>
          </a:bodyPr>
          <a:lstStyle/>
          <a:p>
            <a:r>
              <a:rPr lang="en-US" dirty="0">
                <a:solidFill>
                  <a:schemeClr val="tx1"/>
                </a:solidFill>
              </a:rPr>
              <a:t>Lib 30%</a:t>
            </a:r>
          </a:p>
        </p:txBody>
      </p:sp>
      <p:cxnSp>
        <p:nvCxnSpPr>
          <p:cNvPr id="59" name="Straight Arrow Connector 58"/>
          <p:cNvCxnSpPr>
            <a:stCxn id="54" idx="2"/>
            <a:endCxn id="57" idx="0"/>
          </p:cNvCxnSpPr>
          <p:nvPr/>
        </p:nvCxnSpPr>
        <p:spPr bwMode="auto">
          <a:xfrm flipH="1">
            <a:off x="6696284" y="4948618"/>
            <a:ext cx="2551579"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Arrow Connector 64"/>
          <p:cNvCxnSpPr>
            <a:stCxn id="54" idx="2"/>
            <a:endCxn id="56" idx="0"/>
          </p:cNvCxnSpPr>
          <p:nvPr/>
        </p:nvCxnSpPr>
        <p:spPr bwMode="auto">
          <a:xfrm flipH="1">
            <a:off x="4137234" y="4948618"/>
            <a:ext cx="5110629"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8" name="TextBox 67"/>
          <p:cNvSpPr txBox="1"/>
          <p:nvPr/>
        </p:nvSpPr>
        <p:spPr>
          <a:xfrm>
            <a:off x="324224" y="7865504"/>
            <a:ext cx="2438400" cy="1384995"/>
          </a:xfrm>
          <a:prstGeom prst="rect">
            <a:avLst/>
          </a:prstGeom>
          <a:noFill/>
        </p:spPr>
        <p:txBody>
          <a:bodyPr wrap="square" rtlCol="0">
            <a:spAutoFit/>
          </a:bodyPr>
          <a:lstStyle/>
          <a:p>
            <a:r>
              <a:rPr lang="en-US" dirty="0">
                <a:solidFill>
                  <a:schemeClr val="tx1"/>
                </a:solidFill>
              </a:rPr>
              <a:t>Con</a:t>
            </a:r>
          </a:p>
          <a:p>
            <a:r>
              <a:rPr lang="en-US" dirty="0">
                <a:solidFill>
                  <a:schemeClr val="tx1"/>
                </a:solidFill>
              </a:rPr>
              <a:t>48+???%</a:t>
            </a:r>
          </a:p>
        </p:txBody>
      </p:sp>
      <p:sp>
        <p:nvSpPr>
          <p:cNvPr id="70" name="TextBox 69"/>
          <p:cNvSpPr txBox="1"/>
          <p:nvPr/>
        </p:nvSpPr>
        <p:spPr>
          <a:xfrm>
            <a:off x="5442324" y="7865504"/>
            <a:ext cx="2438400" cy="1384995"/>
          </a:xfrm>
          <a:prstGeom prst="rect">
            <a:avLst/>
          </a:prstGeom>
          <a:noFill/>
        </p:spPr>
        <p:txBody>
          <a:bodyPr wrap="square" rtlCol="0">
            <a:spAutoFit/>
          </a:bodyPr>
          <a:lstStyle/>
          <a:p>
            <a:r>
              <a:rPr lang="en-US" dirty="0">
                <a:solidFill>
                  <a:schemeClr val="tx1"/>
                </a:solidFill>
              </a:rPr>
              <a:t>NDP 42+???%</a:t>
            </a:r>
          </a:p>
        </p:txBody>
      </p:sp>
      <p:cxnSp>
        <p:nvCxnSpPr>
          <p:cNvPr id="71" name="Straight Arrow Connector 70"/>
          <p:cNvCxnSpPr>
            <a:stCxn id="57" idx="2"/>
            <a:endCxn id="68" idx="0"/>
          </p:cNvCxnSpPr>
          <p:nvPr/>
        </p:nvCxnSpPr>
        <p:spPr bwMode="auto">
          <a:xfrm flipH="1">
            <a:off x="1543424" y="6776393"/>
            <a:ext cx="5152860"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Arrow Connector 74"/>
          <p:cNvCxnSpPr>
            <a:stCxn id="57" idx="2"/>
            <a:endCxn id="70" idx="0"/>
          </p:cNvCxnSpPr>
          <p:nvPr/>
        </p:nvCxnSpPr>
        <p:spPr bwMode="auto">
          <a:xfrm flipH="1">
            <a:off x="6661524" y="6776393"/>
            <a:ext cx="34760" cy="10891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8" name="TextBox 77"/>
          <p:cNvSpPr txBox="1"/>
          <p:nvPr/>
        </p:nvSpPr>
        <p:spPr>
          <a:xfrm>
            <a:off x="6636271" y="6999033"/>
            <a:ext cx="1749197" cy="584775"/>
          </a:xfrm>
          <a:prstGeom prst="rect">
            <a:avLst/>
          </a:prstGeom>
          <a:noFill/>
        </p:spPr>
        <p:txBody>
          <a:bodyPr wrap="none" rtlCol="0">
            <a:spAutoFit/>
          </a:bodyPr>
          <a:lstStyle/>
          <a:p>
            <a:r>
              <a:rPr lang="en-US" sz="3200" dirty="0">
                <a:solidFill>
                  <a:schemeClr val="tx1"/>
                </a:solidFill>
              </a:rPr>
              <a:t>10% + ???</a:t>
            </a:r>
          </a:p>
        </p:txBody>
      </p:sp>
      <p:sp>
        <p:nvSpPr>
          <p:cNvPr id="79" name="TextBox 78"/>
          <p:cNvSpPr txBox="1"/>
          <p:nvPr/>
        </p:nvSpPr>
        <p:spPr>
          <a:xfrm>
            <a:off x="3283156" y="7403812"/>
            <a:ext cx="1749197" cy="584775"/>
          </a:xfrm>
          <a:prstGeom prst="rect">
            <a:avLst/>
          </a:prstGeom>
          <a:noFill/>
        </p:spPr>
        <p:txBody>
          <a:bodyPr wrap="none" rtlCol="0">
            <a:spAutoFit/>
          </a:bodyPr>
          <a:lstStyle/>
          <a:p>
            <a:r>
              <a:rPr lang="en-US" sz="3200" dirty="0">
                <a:solidFill>
                  <a:schemeClr val="tx1"/>
                </a:solidFill>
              </a:rPr>
              <a:t>10% + ???</a:t>
            </a:r>
          </a:p>
        </p:txBody>
      </p:sp>
      <p:sp>
        <p:nvSpPr>
          <p:cNvPr id="80" name="TextBox 79"/>
          <p:cNvSpPr txBox="1"/>
          <p:nvPr/>
        </p:nvSpPr>
        <p:spPr>
          <a:xfrm>
            <a:off x="7811910" y="5489044"/>
            <a:ext cx="667170" cy="584775"/>
          </a:xfrm>
          <a:prstGeom prst="rect">
            <a:avLst/>
          </a:prstGeom>
          <a:noFill/>
        </p:spPr>
        <p:txBody>
          <a:bodyPr wrap="none" rtlCol="0">
            <a:spAutoFit/>
          </a:bodyPr>
          <a:lstStyle/>
          <a:p>
            <a:r>
              <a:rPr lang="en-US" sz="3200" dirty="0">
                <a:solidFill>
                  <a:schemeClr val="tx1"/>
                </a:solidFill>
              </a:rPr>
              <a:t>4%</a:t>
            </a:r>
          </a:p>
        </p:txBody>
      </p:sp>
      <p:sp>
        <p:nvSpPr>
          <p:cNvPr id="81" name="TextBox 80"/>
          <p:cNvSpPr txBox="1"/>
          <p:nvPr/>
        </p:nvSpPr>
        <p:spPr>
          <a:xfrm>
            <a:off x="5538398" y="5139852"/>
            <a:ext cx="667170" cy="584775"/>
          </a:xfrm>
          <a:prstGeom prst="rect">
            <a:avLst/>
          </a:prstGeom>
          <a:noFill/>
        </p:spPr>
        <p:txBody>
          <a:bodyPr wrap="none" rtlCol="0">
            <a:spAutoFit/>
          </a:bodyPr>
          <a:lstStyle/>
          <a:p>
            <a:r>
              <a:rPr lang="en-US" sz="3200" dirty="0">
                <a:solidFill>
                  <a:schemeClr val="tx1"/>
                </a:solidFill>
              </a:rPr>
              <a:t>1%</a:t>
            </a:r>
          </a:p>
        </p:txBody>
      </p:sp>
      <p:sp>
        <p:nvSpPr>
          <p:cNvPr id="8" name="TextBox 7"/>
          <p:cNvSpPr txBox="1"/>
          <p:nvPr/>
        </p:nvSpPr>
        <p:spPr>
          <a:xfrm>
            <a:off x="9874209" y="5063864"/>
            <a:ext cx="2924624" cy="3970318"/>
          </a:xfrm>
          <a:prstGeom prst="rect">
            <a:avLst/>
          </a:prstGeom>
          <a:noFill/>
          <a:ln>
            <a:solidFill>
              <a:schemeClr val="tx1"/>
            </a:solidFill>
          </a:ln>
        </p:spPr>
        <p:txBody>
          <a:bodyPr wrap="square" rtlCol="0">
            <a:spAutoFit/>
          </a:bodyPr>
          <a:lstStyle/>
          <a:p>
            <a:r>
              <a:rPr lang="en-US" dirty="0">
                <a:solidFill>
                  <a:schemeClr val="tx1"/>
                </a:solidFill>
              </a:rPr>
              <a:t>1</a:t>
            </a:r>
            <a:r>
              <a:rPr lang="en-US" baseline="30000" dirty="0">
                <a:solidFill>
                  <a:schemeClr val="tx1"/>
                </a:solidFill>
              </a:rPr>
              <a:t>st</a:t>
            </a:r>
            <a:r>
              <a:rPr lang="en-US" dirty="0">
                <a:solidFill>
                  <a:schemeClr val="tx1"/>
                </a:solidFill>
              </a:rPr>
              <a:t> or 2</a:t>
            </a:r>
            <a:r>
              <a:rPr lang="en-US" baseline="30000" dirty="0">
                <a:solidFill>
                  <a:schemeClr val="tx1"/>
                </a:solidFill>
              </a:rPr>
              <a:t>nd</a:t>
            </a:r>
            <a:r>
              <a:rPr lang="en-US" dirty="0">
                <a:solidFill>
                  <a:schemeClr val="tx1"/>
                </a:solidFill>
              </a:rPr>
              <a:t>:</a:t>
            </a:r>
          </a:p>
          <a:p>
            <a:pPr algn="l"/>
            <a:r>
              <a:rPr lang="en-US" dirty="0">
                <a:solidFill>
                  <a:schemeClr val="tx1"/>
                </a:solidFill>
              </a:rPr>
              <a:t>Lib		90%</a:t>
            </a:r>
          </a:p>
          <a:p>
            <a:pPr algn="l"/>
            <a:r>
              <a:rPr lang="en-US" dirty="0">
                <a:solidFill>
                  <a:schemeClr val="tx1"/>
                </a:solidFill>
              </a:rPr>
              <a:t>Con	52%</a:t>
            </a:r>
          </a:p>
          <a:p>
            <a:pPr algn="l"/>
            <a:r>
              <a:rPr lang="en-US" dirty="0">
                <a:solidFill>
                  <a:schemeClr val="tx1"/>
                </a:solidFill>
              </a:rPr>
              <a:t>NDP	45%</a:t>
            </a:r>
          </a:p>
          <a:p>
            <a:pPr algn="l"/>
            <a:r>
              <a:rPr lang="en-US" dirty="0" err="1">
                <a:solidFill>
                  <a:schemeClr val="tx1"/>
                </a:solidFill>
              </a:rPr>
              <a:t>Grn</a:t>
            </a:r>
            <a:r>
              <a:rPr lang="en-US" dirty="0">
                <a:solidFill>
                  <a:schemeClr val="tx1"/>
                </a:solidFill>
              </a:rPr>
              <a:t>		11%</a:t>
            </a:r>
          </a:p>
          <a:p>
            <a:pPr algn="l"/>
            <a:r>
              <a:rPr lang="en-US" dirty="0" err="1">
                <a:solidFill>
                  <a:schemeClr val="tx1"/>
                </a:solidFill>
              </a:rPr>
              <a:t>Ind</a:t>
            </a:r>
            <a:r>
              <a:rPr lang="en-US" dirty="0">
                <a:solidFill>
                  <a:schemeClr val="tx1"/>
                </a:solidFill>
              </a:rPr>
              <a:t>		2%</a:t>
            </a:r>
          </a:p>
        </p:txBody>
      </p:sp>
    </p:spTree>
    <p:extLst>
      <p:ext uri="{BB962C8B-B14F-4D97-AF65-F5344CB8AC3E}">
        <p14:creationId xmlns:p14="http://schemas.microsoft.com/office/powerpoint/2010/main" val="911630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57" grpId="0"/>
      <p:bldP spid="68" grpId="0"/>
      <p:bldP spid="70" grpId="0"/>
      <p:bldP spid="78" grpId="0"/>
      <p:bldP spid="79" grpId="0"/>
      <p:bldP spid="80" grpId="0"/>
      <p:bldP spid="81" grpId="0"/>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Common Questions</a:t>
            </a:r>
          </a:p>
        </p:txBody>
      </p:sp>
      <p:sp>
        <p:nvSpPr>
          <p:cNvPr id="5" name="Content Placeholder 4"/>
          <p:cNvSpPr>
            <a:spLocks noGrp="1"/>
          </p:cNvSpPr>
          <p:nvPr>
            <p:ph idx="1"/>
          </p:nvPr>
        </p:nvSpPr>
        <p:spPr/>
        <p:txBody>
          <a:bodyPr/>
          <a:lstStyle/>
          <a:p>
            <a:r>
              <a:rPr lang="en-US" dirty="0"/>
              <a:t>Are PR governments less stable than FPTP?</a:t>
            </a:r>
          </a:p>
          <a:p>
            <a:pPr lvl="1"/>
            <a:r>
              <a:rPr lang="en-US" dirty="0"/>
              <a:t>Common examples are Italy and Israel.  But they use forms of PR that no one has suggested for Canada.</a:t>
            </a:r>
          </a:p>
          <a:p>
            <a:pPr lvl="1"/>
            <a:r>
              <a:rPr lang="en-US" dirty="0"/>
              <a:t>FPTP countries averaged 16.7 elections between 1945 and 1998;  PR countries averaged 16.0 elections.</a:t>
            </a:r>
          </a:p>
          <a:p>
            <a:r>
              <a:rPr lang="en-US" dirty="0"/>
              <a:t>Is PR is too complicated?</a:t>
            </a:r>
          </a:p>
          <a:p>
            <a:pPr lvl="1"/>
            <a:r>
              <a:rPr lang="en-US" dirty="0"/>
              <a:t>Voting: a little more complicated than now</a:t>
            </a:r>
          </a:p>
          <a:p>
            <a:pPr lvl="1"/>
            <a:r>
              <a:rPr lang="en-US" dirty="0"/>
              <a:t>Counting: professionals at Elections Canada can handle it</a:t>
            </a:r>
          </a:p>
          <a:p>
            <a:r>
              <a:rPr lang="en-US" dirty="0"/>
              <a:t>Do small, single-issue parties have too much power?</a:t>
            </a:r>
          </a:p>
          <a:p>
            <a:pPr lvl="1"/>
            <a:r>
              <a:rPr lang="en-US" dirty="0"/>
              <a:t>3-5% threshold before given top-up seats</a:t>
            </a:r>
          </a:p>
        </p:txBody>
      </p:sp>
      <p:sp>
        <p:nvSpPr>
          <p:cNvPr id="3" name="Slide Number Placeholder 2"/>
          <p:cNvSpPr>
            <a:spLocks noGrp="1"/>
          </p:cNvSpPr>
          <p:nvPr>
            <p:ph type="sldNum" sz="quarter" idx="10"/>
          </p:nvPr>
        </p:nvSpPr>
        <p:spPr/>
        <p:txBody>
          <a:bodyPr/>
          <a:lstStyle/>
          <a:p>
            <a:fld id="{36527A12-DBEE-A342-9DBF-9AA126D2E720}" type="slidenum">
              <a:rPr lang="en-US" smtClean="0"/>
              <a:pPr/>
              <a:t>64</a:t>
            </a:fld>
            <a:endParaRPr lang="en-US"/>
          </a:p>
        </p:txBody>
      </p:sp>
    </p:spTree>
    <p:extLst>
      <p:ext uri="{BB962C8B-B14F-4D97-AF65-F5344CB8AC3E}">
        <p14:creationId xmlns:p14="http://schemas.microsoft.com/office/powerpoint/2010/main" val="128168457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 referendum needed?</a:t>
            </a:r>
          </a:p>
        </p:txBody>
      </p:sp>
      <p:sp>
        <p:nvSpPr>
          <p:cNvPr id="3" name="Content Placeholder 2"/>
          <p:cNvSpPr>
            <a:spLocks noGrp="1"/>
          </p:cNvSpPr>
          <p:nvPr>
            <p:ph idx="1"/>
          </p:nvPr>
        </p:nvSpPr>
        <p:spPr/>
        <p:txBody>
          <a:bodyPr/>
          <a:lstStyle/>
          <a:p>
            <a:r>
              <a:rPr lang="en-US" dirty="0"/>
              <a:t>Canada is a representative democracy</a:t>
            </a:r>
          </a:p>
          <a:p>
            <a:pPr lvl="1"/>
            <a:r>
              <a:rPr lang="en-US" dirty="0"/>
              <a:t>Choose representatives to study issues on our behalf and make decisions</a:t>
            </a:r>
          </a:p>
          <a:p>
            <a:pPr lvl="1"/>
            <a:r>
              <a:rPr lang="en-US" dirty="0"/>
              <a:t>Well-suited to complex decisions</a:t>
            </a:r>
          </a:p>
          <a:p>
            <a:r>
              <a:rPr lang="en-US" dirty="0"/>
              <a:t>Canada hardly ever uses referendums</a:t>
            </a:r>
          </a:p>
          <a:p>
            <a:pPr lvl="1"/>
            <a:r>
              <a:rPr lang="en-US" dirty="0"/>
              <a:t>1898 (Prohibition),  1942 (Conscription), 1992 (Charlottetown Accord)</a:t>
            </a:r>
          </a:p>
          <a:p>
            <a:pPr lvl="1"/>
            <a:r>
              <a:rPr lang="en-US" dirty="0"/>
              <a:t>Provincial referendums are also rare </a:t>
            </a:r>
          </a:p>
          <a:p>
            <a:r>
              <a:rPr lang="en-US" dirty="0"/>
              <a:t>Many electoral changes have been made without a referendum</a:t>
            </a:r>
          </a:p>
          <a:p>
            <a:pPr lvl="1"/>
            <a:r>
              <a:rPr lang="en-US" sz="2400" dirty="0" err="1"/>
              <a:t>Eg</a:t>
            </a:r>
            <a:r>
              <a:rPr lang="en-US" sz="2400" dirty="0"/>
              <a:t>: replace oral votes with secret ballots (1874), removal of property and income restrictions (early 1900’s), giving women the vote (universally) (1918), etc.</a:t>
            </a:r>
          </a:p>
          <a:p>
            <a:pPr lvl="1"/>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65</a:t>
            </a:fld>
            <a:endParaRPr lang="en-US"/>
          </a:p>
        </p:txBody>
      </p:sp>
    </p:spTree>
    <p:extLst>
      <p:ext uri="{BB962C8B-B14F-4D97-AF65-F5344CB8AC3E}">
        <p14:creationId xmlns:p14="http://schemas.microsoft.com/office/powerpoint/2010/main" val="2011689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Referendums</a:t>
            </a:r>
          </a:p>
        </p:txBody>
      </p:sp>
      <p:sp>
        <p:nvSpPr>
          <p:cNvPr id="3" name="Content Placeholder 2"/>
          <p:cNvSpPr>
            <a:spLocks noGrp="1"/>
          </p:cNvSpPr>
          <p:nvPr>
            <p:ph idx="1"/>
          </p:nvPr>
        </p:nvSpPr>
        <p:spPr/>
        <p:txBody>
          <a:bodyPr/>
          <a:lstStyle/>
          <a:p>
            <a:r>
              <a:rPr lang="en-US" dirty="0"/>
              <a:t>Many changes to elections in Canada </a:t>
            </a:r>
            <a:r>
              <a:rPr lang="en-US" i="1" dirty="0"/>
              <a:t>without </a:t>
            </a:r>
            <a:r>
              <a:rPr lang="en-US" dirty="0"/>
              <a:t>referendums</a:t>
            </a:r>
          </a:p>
          <a:p>
            <a:pPr lvl="1"/>
            <a:r>
              <a:rPr lang="en-US" dirty="0"/>
              <a:t>1874: Move from oral votes to secret ballots, all constituencies vote on the same day</a:t>
            </a:r>
          </a:p>
          <a:p>
            <a:pPr lvl="1"/>
            <a:r>
              <a:rPr lang="en-US" dirty="0"/>
              <a:t>1885: Defining elector qualifications becomes federal responsibility</a:t>
            </a:r>
          </a:p>
          <a:p>
            <a:pPr lvl="1"/>
            <a:r>
              <a:rPr lang="en-US" dirty="0"/>
              <a:t>Early 1900’s: removal of property and income restrictions</a:t>
            </a:r>
          </a:p>
          <a:p>
            <a:pPr lvl="1"/>
            <a:r>
              <a:rPr lang="en-US" dirty="0"/>
              <a:t>1918:  Women allowed to vote</a:t>
            </a:r>
          </a:p>
          <a:p>
            <a:pPr lvl="1"/>
            <a:r>
              <a:rPr lang="en-US" dirty="0"/>
              <a:t>1948:  Racial discrimination ends (except First Nations)</a:t>
            </a:r>
          </a:p>
          <a:p>
            <a:pPr lvl="1"/>
            <a:r>
              <a:rPr lang="en-US" dirty="0"/>
              <a:t>1960:  All status Indians allowed to vote</a:t>
            </a:r>
          </a:p>
          <a:p>
            <a:pPr lvl="1"/>
            <a:r>
              <a:rPr lang="en-US" dirty="0"/>
              <a:t>1982:  Charter guarantees voting rights to all citizens</a:t>
            </a:r>
          </a:p>
          <a:p>
            <a:pPr lvl="1"/>
            <a:endParaRPr lang="en-US" dirty="0"/>
          </a:p>
        </p:txBody>
      </p:sp>
      <p:sp>
        <p:nvSpPr>
          <p:cNvPr id="4" name="Slide Number Placeholder 3"/>
          <p:cNvSpPr>
            <a:spLocks noGrp="1"/>
          </p:cNvSpPr>
          <p:nvPr>
            <p:ph type="sldNum" sz="quarter" idx="10"/>
          </p:nvPr>
        </p:nvSpPr>
        <p:spPr/>
        <p:txBody>
          <a:bodyPr/>
          <a:lstStyle/>
          <a:p>
            <a:fld id="{6C230266-32F6-FD4F-A2FF-25FE69ECF62C}" type="slidenum">
              <a:rPr lang="en-US" smtClean="0"/>
              <a:pPr/>
              <a:t>66</a:t>
            </a:fld>
            <a:endParaRPr lang="en-US"/>
          </a:p>
        </p:txBody>
      </p:sp>
    </p:spTree>
    <p:extLst>
      <p:ext uri="{BB962C8B-B14F-4D97-AF65-F5344CB8AC3E}">
        <p14:creationId xmlns:p14="http://schemas.microsoft.com/office/powerpoint/2010/main" val="1861117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a referendum?</a:t>
            </a:r>
          </a:p>
        </p:txBody>
      </p:sp>
      <p:sp>
        <p:nvSpPr>
          <p:cNvPr id="3" name="Content Placeholder 2"/>
          <p:cNvSpPr>
            <a:spLocks noGrp="1"/>
          </p:cNvSpPr>
          <p:nvPr>
            <p:ph idx="1"/>
          </p:nvPr>
        </p:nvSpPr>
        <p:spPr/>
        <p:txBody>
          <a:bodyPr/>
          <a:lstStyle/>
          <a:p>
            <a:r>
              <a:rPr lang="en-US" dirty="0"/>
              <a:t>Referendums are not good ways to decide complex questions.</a:t>
            </a:r>
          </a:p>
          <a:p>
            <a:r>
              <a:rPr lang="en-US" dirty="0"/>
              <a:t>If used, referendums need a clear, simple question:</a:t>
            </a:r>
          </a:p>
          <a:p>
            <a:pPr lvl="1"/>
            <a:r>
              <a:rPr lang="en-US" dirty="0"/>
              <a:t>Choose one:</a:t>
            </a:r>
            <a:br>
              <a:rPr lang="en-US" dirty="0"/>
            </a:br>
            <a:r>
              <a:rPr lang="en-US" dirty="0"/>
              <a:t>__ I support changing to a proportional system of voting</a:t>
            </a:r>
            <a:br>
              <a:rPr lang="en-US" dirty="0"/>
            </a:br>
            <a:r>
              <a:rPr lang="en-US" dirty="0"/>
              <a:t>     (each party’s share of seats in Parliament is about the</a:t>
            </a:r>
            <a:br>
              <a:rPr lang="en-US" dirty="0"/>
            </a:br>
            <a:r>
              <a:rPr lang="en-US" dirty="0"/>
              <a:t>      same as their share of the popular vote)</a:t>
            </a:r>
            <a:br>
              <a:rPr lang="en-US" dirty="0"/>
            </a:br>
            <a:r>
              <a:rPr lang="en-US" dirty="0"/>
              <a:t>__ I support continuing with our current system of voting</a:t>
            </a:r>
            <a:br>
              <a:rPr lang="en-US" dirty="0"/>
            </a:br>
            <a:r>
              <a:rPr lang="en-US" dirty="0"/>
              <a:t>     (in each riding, the candidate with the most votes wins</a:t>
            </a:r>
            <a:br>
              <a:rPr lang="en-US" dirty="0"/>
            </a:br>
            <a:r>
              <a:rPr lang="en-US" dirty="0"/>
              <a:t>      and all others lose) </a:t>
            </a:r>
          </a:p>
          <a:p>
            <a:r>
              <a:rPr lang="en-US" dirty="0"/>
              <a:t>Best:  Referendum </a:t>
            </a:r>
            <a:r>
              <a:rPr lang="en-US" i="1" dirty="0"/>
              <a:t>after</a:t>
            </a:r>
            <a:r>
              <a:rPr lang="en-US" dirty="0"/>
              <a:t> the new system is used twice</a:t>
            </a:r>
          </a:p>
        </p:txBody>
      </p:sp>
      <p:sp>
        <p:nvSpPr>
          <p:cNvPr id="4" name="Slide Number Placeholder 3"/>
          <p:cNvSpPr>
            <a:spLocks noGrp="1"/>
          </p:cNvSpPr>
          <p:nvPr>
            <p:ph type="sldNum" sz="quarter" idx="10"/>
          </p:nvPr>
        </p:nvSpPr>
        <p:spPr/>
        <p:txBody>
          <a:bodyPr/>
          <a:lstStyle/>
          <a:p>
            <a:fld id="{6C230266-32F6-FD4F-A2FF-25FE69ECF62C}" type="slidenum">
              <a:rPr lang="en-US" smtClean="0"/>
              <a:pPr/>
              <a:t>67</a:t>
            </a:fld>
            <a:endParaRPr lang="en-US"/>
          </a:p>
        </p:txBody>
      </p:sp>
    </p:spTree>
    <p:extLst>
      <p:ext uri="{BB962C8B-B14F-4D97-AF65-F5344CB8AC3E}">
        <p14:creationId xmlns:p14="http://schemas.microsoft.com/office/powerpoint/2010/main" val="481577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57850361"/>
              </p:ext>
            </p:extLst>
          </p:nvPr>
        </p:nvGraphicFramePr>
        <p:xfrm>
          <a:off x="482600" y="304800"/>
          <a:ext cx="12115800" cy="9083553"/>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3600" dirty="0">
                          <a:effectLst/>
                          <a:latin typeface="+mj-lt"/>
                          <a:ea typeface="Calibri" charset="0"/>
                          <a:cs typeface="Times New Roman" charset="0"/>
                        </a:rPr>
                        <a:t>Effectiveness &amp; Legitimacy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fairly</a:t>
                      </a:r>
                      <a:r>
                        <a:rPr lang="en-US" sz="2800" baseline="0" dirty="0">
                          <a:solidFill>
                            <a:schemeClr val="tx1">
                              <a:lumMod val="50000"/>
                            </a:schemeClr>
                          </a:solidFill>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3600" dirty="0">
                          <a:effectLst/>
                          <a:latin typeface="+mj-lt"/>
                          <a:ea typeface="Calibri" charset="0"/>
                          <a:cs typeface="Times New Roman" charset="0"/>
                        </a:rPr>
                        <a:t>Engagement</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encourage</a:t>
                      </a:r>
                      <a:r>
                        <a:rPr lang="en-US" sz="2800" baseline="0" dirty="0">
                          <a:solidFill>
                            <a:schemeClr val="tx1">
                              <a:lumMod val="50000"/>
                            </a:schemeClr>
                          </a:solidFill>
                          <a:effectLst/>
                          <a:latin typeface="Calibri" charset="0"/>
                          <a:ea typeface="Calibri" charset="0"/>
                          <a:cs typeface="Times New Roman" charset="0"/>
                        </a:rPr>
                        <a:t> voting</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foster greater civility and collaboration in politics</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enhance social cohesion</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include underrepresented groups</a:t>
                      </a:r>
                      <a:endParaRPr lang="en-US" sz="2800" dirty="0">
                        <a:solidFill>
                          <a:schemeClr val="tx1">
                            <a:lumMod val="50000"/>
                          </a:schemeClr>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397734">
                <a:tc>
                  <a:txBody>
                    <a:bodyPr/>
                    <a:lstStyle/>
                    <a:p>
                      <a:pPr marL="0" marR="0">
                        <a:spcBef>
                          <a:spcPts val="0"/>
                        </a:spcBef>
                        <a:spcAft>
                          <a:spcPts val="0"/>
                        </a:spcAft>
                      </a:pPr>
                      <a:r>
                        <a:rPr lang="en-CA" sz="3600" dirty="0">
                          <a:effectLst/>
                          <a:latin typeface="+mj-lt"/>
                          <a:ea typeface="Calibri" charset="0"/>
                          <a:cs typeface="Times New Roman" charset="0"/>
                        </a:rPr>
                        <a:t>Accessibility</a:t>
                      </a:r>
                      <a:r>
                        <a:rPr lang="en-CA" sz="3600" baseline="0" dirty="0">
                          <a:effectLst/>
                          <a:latin typeface="+mj-lt"/>
                          <a:ea typeface="Calibri" charset="0"/>
                          <a:cs typeface="Times New Roman" charset="0"/>
                        </a:rPr>
                        <a:t> &amp; Inclusiveness</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avoid undue voting</a:t>
                      </a:r>
                      <a:r>
                        <a:rPr lang="en-US" sz="2800" baseline="0" dirty="0">
                          <a:solidFill>
                            <a:schemeClr val="tx1">
                              <a:lumMod val="50000"/>
                            </a:schemeClr>
                          </a:solidFill>
                          <a:effectLst/>
                          <a:latin typeface="Calibri" charset="0"/>
                          <a:ea typeface="Calibri" charset="0"/>
                          <a:cs typeface="Times New Roman" charset="0"/>
                        </a:rPr>
                        <a:t> </a:t>
                      </a:r>
                      <a:r>
                        <a:rPr lang="en-US" sz="2800" dirty="0">
                          <a:solidFill>
                            <a:schemeClr val="tx1">
                              <a:lumMod val="50000"/>
                            </a:schemeClr>
                          </a:solidFill>
                          <a:effectLst/>
                          <a:latin typeface="Calibri" charset="0"/>
                          <a:ea typeface="Calibri" charset="0"/>
                          <a:cs typeface="Times New Roman" charset="0"/>
                        </a:rPr>
                        <a:t>complexity</a:t>
                      </a:r>
                      <a:r>
                        <a:rPr lang="en-US" sz="2800" baseline="0" dirty="0">
                          <a:solidFill>
                            <a:schemeClr val="tx1">
                              <a:lumMod val="50000"/>
                            </a:schemeClr>
                          </a:solidFill>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while </a:t>
                      </a:r>
                      <a:r>
                        <a:rPr lang="en-US" sz="2800" dirty="0">
                          <a:solidFill>
                            <a:schemeClr val="tx1">
                              <a:lumMod val="50000"/>
                            </a:schemeClr>
                          </a:solidFill>
                          <a:effectLst/>
                          <a:latin typeface="Calibri" charset="0"/>
                          <a:ea typeface="Calibri" charset="0"/>
                          <a:cs typeface="Times New Roman" charset="0"/>
                        </a:rPr>
                        <a:t>respecting other principles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1220005">
                <a:tc>
                  <a:txBody>
                    <a:bodyPr/>
                    <a:lstStyle/>
                    <a:p>
                      <a:pPr marL="0" marR="0">
                        <a:spcBef>
                          <a:spcPts val="0"/>
                        </a:spcBef>
                        <a:spcAft>
                          <a:spcPts val="0"/>
                        </a:spcAft>
                      </a:pPr>
                      <a:r>
                        <a:rPr lang="en-CA" sz="3600" dirty="0">
                          <a:effectLst/>
                          <a:latin typeface="+mj-lt"/>
                          <a:ea typeface="Calibri" charset="0"/>
                          <a:cs typeface="Times New Roman" charset="0"/>
                        </a:rPr>
                        <a:t>Integrity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rowSpan="3">
                  <a:txBody>
                    <a:bodyPr/>
                    <a:lstStyle/>
                    <a:p>
                      <a:pPr marL="457200" marR="0" indent="-457200">
                        <a:spcBef>
                          <a:spcPts val="0"/>
                        </a:spcBef>
                        <a:spcAft>
                          <a:spcPts val="0"/>
                        </a:spcAft>
                        <a:buFont typeface="Arial" charset="0"/>
                        <a:buChar char="•"/>
                      </a:pPr>
                      <a:r>
                        <a:rPr lang="en-US" sz="3600" dirty="0">
                          <a:effectLst/>
                          <a:latin typeface="Calibri" charset="0"/>
                          <a:ea typeface="Calibri" charset="0"/>
                          <a:cs typeface="Times New Roman" charset="0"/>
                        </a:rPr>
                        <a:t>safeguard trust in the election process</a:t>
                      </a:r>
                      <a:endParaRPr lang="en-US" sz="3600" baseline="0" dirty="0">
                        <a:effectLst/>
                        <a:latin typeface="Calibri" charset="0"/>
                        <a:ea typeface="Calibri" charset="0"/>
                        <a:cs typeface="Times New Roman" charset="0"/>
                      </a:endParaRPr>
                    </a:p>
                    <a:p>
                      <a:pPr marL="457200" marR="0" indent="-457200">
                        <a:spcBef>
                          <a:spcPts val="0"/>
                        </a:spcBef>
                        <a:spcAft>
                          <a:spcPts val="0"/>
                        </a:spcAft>
                        <a:buFont typeface="Arial" charset="0"/>
                        <a:buChar char="•"/>
                      </a:pPr>
                      <a:r>
                        <a:rPr lang="en-US" sz="3600" baseline="0" dirty="0">
                          <a:effectLst/>
                          <a:latin typeface="Calibri" charset="0"/>
                          <a:ea typeface="Calibri" charset="0"/>
                          <a:cs typeface="Times New Roman" charset="0"/>
                        </a:rPr>
                        <a:t>give reliable and verifiable results</a:t>
                      </a:r>
                      <a:endParaRPr lang="en-US" sz="36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3600" dirty="0">
                          <a:effectLst/>
                          <a:latin typeface="+mj-lt"/>
                          <a:ea typeface="Calibri" charset="0"/>
                          <a:cs typeface="Times New Roman" charset="0"/>
                        </a:rPr>
                        <a:t>Local Representation</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369870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41547139"/>
              </p:ext>
            </p:extLst>
          </p:nvPr>
        </p:nvGraphicFramePr>
        <p:xfrm>
          <a:off x="482600" y="304800"/>
          <a:ext cx="12115800" cy="9083553"/>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3600" dirty="0">
                          <a:effectLst/>
                          <a:latin typeface="+mj-lt"/>
                          <a:ea typeface="Calibri" charset="0"/>
                          <a:cs typeface="Times New Roman" charset="0"/>
                        </a:rPr>
                        <a:t>Effectiveness &amp; Legitimacy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fairly</a:t>
                      </a:r>
                      <a:r>
                        <a:rPr lang="en-US" sz="2800" baseline="0" dirty="0">
                          <a:solidFill>
                            <a:schemeClr val="tx1">
                              <a:lumMod val="50000"/>
                            </a:schemeClr>
                          </a:solidFill>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3600" dirty="0">
                          <a:effectLst/>
                          <a:latin typeface="+mj-lt"/>
                          <a:ea typeface="Calibri" charset="0"/>
                          <a:cs typeface="Times New Roman" charset="0"/>
                        </a:rPr>
                        <a:t>Engagement</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encourage</a:t>
                      </a:r>
                      <a:r>
                        <a:rPr lang="en-US" sz="2800" baseline="0" dirty="0">
                          <a:solidFill>
                            <a:schemeClr val="tx1">
                              <a:lumMod val="50000"/>
                            </a:schemeClr>
                          </a:solidFill>
                          <a:effectLst/>
                          <a:latin typeface="Calibri" charset="0"/>
                          <a:ea typeface="Calibri" charset="0"/>
                          <a:cs typeface="Times New Roman" charset="0"/>
                        </a:rPr>
                        <a:t> voting</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foster greater civility and collaboration in politics</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enhance social cohesion</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include underrepresented groups</a:t>
                      </a:r>
                      <a:endParaRPr lang="en-US" sz="2800" dirty="0">
                        <a:solidFill>
                          <a:schemeClr val="tx1">
                            <a:lumMod val="50000"/>
                          </a:schemeClr>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397734">
                <a:tc>
                  <a:txBody>
                    <a:bodyPr/>
                    <a:lstStyle/>
                    <a:p>
                      <a:pPr marL="0" marR="0">
                        <a:spcBef>
                          <a:spcPts val="0"/>
                        </a:spcBef>
                        <a:spcAft>
                          <a:spcPts val="0"/>
                        </a:spcAft>
                      </a:pPr>
                      <a:r>
                        <a:rPr lang="en-CA" sz="3600" dirty="0">
                          <a:effectLst/>
                          <a:latin typeface="+mj-lt"/>
                          <a:ea typeface="Calibri" charset="0"/>
                          <a:cs typeface="Times New Roman" charset="0"/>
                        </a:rPr>
                        <a:t>Accessibility</a:t>
                      </a:r>
                      <a:r>
                        <a:rPr lang="en-CA" sz="3600" baseline="0" dirty="0">
                          <a:effectLst/>
                          <a:latin typeface="+mj-lt"/>
                          <a:ea typeface="Calibri" charset="0"/>
                          <a:cs typeface="Times New Roman" charset="0"/>
                        </a:rPr>
                        <a:t> &amp; Inclusiveness</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avoid undue voting</a:t>
                      </a:r>
                      <a:r>
                        <a:rPr lang="en-US" sz="2800" baseline="0" dirty="0">
                          <a:solidFill>
                            <a:schemeClr val="tx1">
                              <a:lumMod val="50000"/>
                            </a:schemeClr>
                          </a:solidFill>
                          <a:effectLst/>
                          <a:latin typeface="Calibri" charset="0"/>
                          <a:ea typeface="Calibri" charset="0"/>
                          <a:cs typeface="Times New Roman" charset="0"/>
                        </a:rPr>
                        <a:t> </a:t>
                      </a:r>
                      <a:r>
                        <a:rPr lang="en-US" sz="2800" dirty="0">
                          <a:solidFill>
                            <a:schemeClr val="tx1">
                              <a:lumMod val="50000"/>
                            </a:schemeClr>
                          </a:solidFill>
                          <a:effectLst/>
                          <a:latin typeface="Calibri" charset="0"/>
                          <a:ea typeface="Calibri" charset="0"/>
                          <a:cs typeface="Times New Roman" charset="0"/>
                        </a:rPr>
                        <a:t>complexity</a:t>
                      </a:r>
                      <a:r>
                        <a:rPr lang="en-US" sz="2800" baseline="0" dirty="0">
                          <a:solidFill>
                            <a:schemeClr val="tx1">
                              <a:lumMod val="50000"/>
                            </a:schemeClr>
                          </a:solidFill>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while </a:t>
                      </a:r>
                      <a:r>
                        <a:rPr lang="en-US" sz="2800" dirty="0">
                          <a:solidFill>
                            <a:schemeClr val="tx1">
                              <a:lumMod val="50000"/>
                            </a:schemeClr>
                          </a:solidFill>
                          <a:effectLst/>
                          <a:latin typeface="Calibri" charset="0"/>
                          <a:ea typeface="Calibri" charset="0"/>
                          <a:cs typeface="Times New Roman" charset="0"/>
                        </a:rPr>
                        <a:t>respecting other principles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1220005">
                <a:tc>
                  <a:txBody>
                    <a:bodyPr/>
                    <a:lstStyle/>
                    <a:p>
                      <a:pPr marL="0" marR="0">
                        <a:spcBef>
                          <a:spcPts val="0"/>
                        </a:spcBef>
                        <a:spcAft>
                          <a:spcPts val="0"/>
                        </a:spcAft>
                      </a:pPr>
                      <a:r>
                        <a:rPr lang="en-CA" sz="3600" dirty="0">
                          <a:effectLst/>
                          <a:latin typeface="+mj-lt"/>
                          <a:ea typeface="Calibri" charset="0"/>
                          <a:cs typeface="Times New Roman" charset="0"/>
                        </a:rPr>
                        <a:t>Integrity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safeguard trust in the election process</a:t>
                      </a:r>
                      <a:endParaRPr lang="en-US" sz="2800" baseline="0" dirty="0">
                        <a:solidFill>
                          <a:schemeClr val="tx1">
                            <a:lumMod val="50000"/>
                          </a:schemeClr>
                        </a:solidFill>
                        <a:effectLst/>
                        <a:latin typeface="Calibri" charset="0"/>
                        <a:ea typeface="Calibri" charset="0"/>
                        <a:cs typeface="Times New Roman" charset="0"/>
                      </a:endParaRP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give reliable and verifiable results</a:t>
                      </a:r>
                      <a:endParaRPr lang="en-US" sz="2800" dirty="0">
                        <a:solidFill>
                          <a:schemeClr val="tx1">
                            <a:lumMod val="50000"/>
                          </a:schemeClr>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3600" dirty="0">
                          <a:effectLst/>
                          <a:latin typeface="+mj-lt"/>
                          <a:ea typeface="Calibri" charset="0"/>
                          <a:cs typeface="Times New Roman" charset="0"/>
                        </a:rPr>
                        <a:t>Local Representation</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rowSpan="2">
                  <a:txBody>
                    <a:bodyPr/>
                    <a:lstStyle/>
                    <a:p>
                      <a:pPr marL="457200" marR="0" indent="-457200">
                        <a:spcBef>
                          <a:spcPts val="0"/>
                        </a:spcBef>
                        <a:spcAft>
                          <a:spcPts val="0"/>
                        </a:spcAft>
                        <a:buFont typeface="Arial" charset="0"/>
                        <a:buChar char="•"/>
                      </a:pPr>
                      <a:r>
                        <a:rPr lang="en-US" sz="3600" dirty="0">
                          <a:effectLst/>
                          <a:latin typeface="Calibri" charset="0"/>
                          <a:ea typeface="Calibri" charset="0"/>
                          <a:cs typeface="Times New Roman" charset="0"/>
                        </a:rPr>
                        <a:t>ensure accountable MPs</a:t>
                      </a:r>
                    </a:p>
                    <a:p>
                      <a:pPr marL="457200" marR="0" indent="-457200">
                        <a:spcBef>
                          <a:spcPts val="0"/>
                        </a:spcBef>
                        <a:spcAft>
                          <a:spcPts val="0"/>
                        </a:spcAft>
                        <a:buFont typeface="Arial" charset="0"/>
                        <a:buChar char="•"/>
                      </a:pPr>
                      <a:r>
                        <a:rPr lang="en-US" sz="3600" baseline="0" dirty="0">
                          <a:effectLst/>
                          <a:latin typeface="Calibri" charset="0"/>
                          <a:ea typeface="Calibri" charset="0"/>
                          <a:cs typeface="Times New Roman" charset="0"/>
                        </a:rPr>
                        <a:t>ensure</a:t>
                      </a:r>
                      <a:r>
                        <a:rPr lang="en-US" sz="3600" dirty="0">
                          <a:effectLst/>
                          <a:latin typeface="Calibri" charset="0"/>
                          <a:ea typeface="Calibri" charset="0"/>
                          <a:cs typeface="Times New Roman" charset="0"/>
                        </a:rPr>
                        <a:t> accessible</a:t>
                      </a:r>
                      <a:r>
                        <a:rPr lang="en-US" sz="3600" baseline="0" dirty="0">
                          <a:effectLst/>
                          <a:latin typeface="Calibri" charset="0"/>
                          <a:ea typeface="Calibri" charset="0"/>
                          <a:cs typeface="Times New Roman" charset="0"/>
                        </a:rPr>
                        <a:t> </a:t>
                      </a:r>
                      <a:r>
                        <a:rPr lang="en-US" sz="3600" dirty="0">
                          <a:effectLst/>
                          <a:latin typeface="Calibri" charset="0"/>
                          <a:ea typeface="Calibri" charset="0"/>
                          <a:cs typeface="Times New Roman" charset="0"/>
                        </a:rPr>
                        <a:t>MPs</a:t>
                      </a:r>
                      <a:r>
                        <a:rPr lang="en-US" sz="3600" baseline="0" dirty="0">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3600" baseline="0" dirty="0">
                          <a:effectLst/>
                          <a:latin typeface="Calibri" charset="0"/>
                          <a:ea typeface="Calibri" charset="0"/>
                          <a:cs typeface="Times New Roman" charset="0"/>
                        </a:rPr>
                        <a:t>MPs understand local conditions &amp; advance local needs</a:t>
                      </a:r>
                      <a:endParaRPr lang="en-US" sz="36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pPr marL="457200" marR="0" indent="-457200">
                        <a:spcBef>
                          <a:spcPts val="0"/>
                        </a:spcBef>
                        <a:spcAft>
                          <a:spcPts val="0"/>
                        </a:spcAft>
                        <a:buFont typeface="Arial" charset="0"/>
                        <a:buChar char="•"/>
                      </a:pPr>
                      <a:endParaRPr lang="en-US" sz="28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851849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C230266-32F6-FD4F-A2FF-25FE69ECF62C}" type="slidenum">
              <a:rPr lang="en-US" smtClean="0"/>
              <a:pPr/>
              <a:t>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47330254"/>
              </p:ext>
            </p:extLst>
          </p:nvPr>
        </p:nvGraphicFramePr>
        <p:xfrm>
          <a:off x="482600" y="304800"/>
          <a:ext cx="12115800" cy="9349337"/>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tblGrid>
              <a:tr h="679388">
                <a:tc>
                  <a:txBody>
                    <a:bodyPr/>
                    <a:lstStyle/>
                    <a:p>
                      <a:pPr marL="0" marR="0">
                        <a:spcBef>
                          <a:spcPts val="0"/>
                        </a:spcBef>
                        <a:spcAft>
                          <a:spcPts val="0"/>
                        </a:spcAft>
                      </a:pPr>
                      <a:r>
                        <a:rPr lang="en-CA" sz="2800" b="1" dirty="0">
                          <a:effectLst/>
                          <a:latin typeface="Calibri" charset="0"/>
                          <a:ea typeface="Calibri" charset="0"/>
                          <a:cs typeface="Times New Roman" charset="0"/>
                        </a:rPr>
                        <a:t>Value</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a:spcBef>
                          <a:spcPts val="0"/>
                        </a:spcBef>
                        <a:spcAft>
                          <a:spcPts val="0"/>
                        </a:spcAft>
                      </a:pPr>
                      <a:r>
                        <a:rPr lang="en-CA" sz="2800" b="1" dirty="0">
                          <a:effectLst/>
                          <a:latin typeface="Calibri" charset="0"/>
                          <a:ea typeface="Calibri" charset="0"/>
                          <a:cs typeface="Times New Roman" charset="0"/>
                        </a:rPr>
                        <a:t>Definition</a:t>
                      </a:r>
                      <a:endParaRPr lang="en-US" sz="2400" dirty="0">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301812">
                <a:tc>
                  <a:txBody>
                    <a:bodyPr/>
                    <a:lstStyle/>
                    <a:p>
                      <a:pPr marL="0" marR="0">
                        <a:spcBef>
                          <a:spcPts val="0"/>
                        </a:spcBef>
                        <a:spcAft>
                          <a:spcPts val="0"/>
                        </a:spcAft>
                      </a:pPr>
                      <a:r>
                        <a:rPr lang="en-CA" sz="3600" dirty="0">
                          <a:effectLst/>
                          <a:latin typeface="+mj-lt"/>
                          <a:ea typeface="Calibri" charset="0"/>
                          <a:cs typeface="Times New Roman" charset="0"/>
                        </a:rPr>
                        <a:t>Effectiveness &amp; Legitimacy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fairly</a:t>
                      </a:r>
                      <a:r>
                        <a:rPr lang="en-US" sz="2800" baseline="0" dirty="0">
                          <a:solidFill>
                            <a:schemeClr val="tx1">
                              <a:lumMod val="50000"/>
                            </a:schemeClr>
                          </a:solidFill>
                          <a:effectLst/>
                          <a:latin typeface="Calibri" charset="0"/>
                          <a:ea typeface="Calibri" charset="0"/>
                          <a:cs typeface="Times New Roman" charset="0"/>
                        </a:rPr>
                        <a:t> translate votes into representatives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610159">
                <a:tc>
                  <a:txBody>
                    <a:bodyPr/>
                    <a:lstStyle/>
                    <a:p>
                      <a:pPr marL="0" marR="0">
                        <a:spcBef>
                          <a:spcPts val="0"/>
                        </a:spcBef>
                        <a:spcAft>
                          <a:spcPts val="0"/>
                        </a:spcAft>
                      </a:pPr>
                      <a:r>
                        <a:rPr lang="en-CA" sz="3600" dirty="0">
                          <a:effectLst/>
                          <a:latin typeface="+mj-lt"/>
                          <a:ea typeface="Calibri" charset="0"/>
                          <a:cs typeface="Times New Roman" charset="0"/>
                        </a:rPr>
                        <a:t>Engagement</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encourage</a:t>
                      </a:r>
                      <a:r>
                        <a:rPr lang="en-US" sz="2800" baseline="0" dirty="0">
                          <a:solidFill>
                            <a:schemeClr val="tx1">
                              <a:lumMod val="50000"/>
                            </a:schemeClr>
                          </a:solidFill>
                          <a:effectLst/>
                          <a:latin typeface="Calibri" charset="0"/>
                          <a:ea typeface="Calibri" charset="0"/>
                          <a:cs typeface="Times New Roman" charset="0"/>
                        </a:rPr>
                        <a:t> voting</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foster greater civility and collaboration in politics</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enhance social cohesion</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include underrepresented groups</a:t>
                      </a:r>
                      <a:endParaRPr lang="en-US" sz="2800" dirty="0">
                        <a:solidFill>
                          <a:schemeClr val="tx1">
                            <a:lumMod val="50000"/>
                          </a:schemeClr>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1397734">
                <a:tc>
                  <a:txBody>
                    <a:bodyPr/>
                    <a:lstStyle/>
                    <a:p>
                      <a:pPr marL="0" marR="0">
                        <a:spcBef>
                          <a:spcPts val="0"/>
                        </a:spcBef>
                        <a:spcAft>
                          <a:spcPts val="0"/>
                        </a:spcAft>
                      </a:pPr>
                      <a:r>
                        <a:rPr lang="en-CA" sz="3600" dirty="0">
                          <a:effectLst/>
                          <a:latin typeface="+mj-lt"/>
                          <a:ea typeface="Calibri" charset="0"/>
                          <a:cs typeface="Times New Roman" charset="0"/>
                        </a:rPr>
                        <a:t>Accessibility</a:t>
                      </a:r>
                      <a:r>
                        <a:rPr lang="en-CA" sz="3600" baseline="0" dirty="0">
                          <a:effectLst/>
                          <a:latin typeface="+mj-lt"/>
                          <a:ea typeface="Calibri" charset="0"/>
                          <a:cs typeface="Times New Roman" charset="0"/>
                        </a:rPr>
                        <a:t> &amp; Inclusiveness</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avoid undue voting</a:t>
                      </a:r>
                      <a:r>
                        <a:rPr lang="en-US" sz="2800" baseline="0" dirty="0">
                          <a:solidFill>
                            <a:schemeClr val="tx1">
                              <a:lumMod val="50000"/>
                            </a:schemeClr>
                          </a:solidFill>
                          <a:effectLst/>
                          <a:latin typeface="Calibri" charset="0"/>
                          <a:ea typeface="Calibri" charset="0"/>
                          <a:cs typeface="Times New Roman" charset="0"/>
                        </a:rPr>
                        <a:t> </a:t>
                      </a:r>
                      <a:r>
                        <a:rPr lang="en-US" sz="2800" dirty="0">
                          <a:solidFill>
                            <a:schemeClr val="tx1">
                              <a:lumMod val="50000"/>
                            </a:schemeClr>
                          </a:solidFill>
                          <a:effectLst/>
                          <a:latin typeface="Calibri" charset="0"/>
                          <a:ea typeface="Calibri" charset="0"/>
                          <a:cs typeface="Times New Roman" charset="0"/>
                        </a:rPr>
                        <a:t>complexity</a:t>
                      </a:r>
                      <a:r>
                        <a:rPr lang="en-US" sz="2800" baseline="0" dirty="0">
                          <a:solidFill>
                            <a:schemeClr val="tx1">
                              <a:lumMod val="50000"/>
                            </a:schemeClr>
                          </a:solidFill>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while </a:t>
                      </a:r>
                      <a:r>
                        <a:rPr lang="en-US" sz="2800" dirty="0">
                          <a:solidFill>
                            <a:schemeClr val="tx1">
                              <a:lumMod val="50000"/>
                            </a:schemeClr>
                          </a:solidFill>
                          <a:effectLst/>
                          <a:latin typeface="Calibri" charset="0"/>
                          <a:ea typeface="Calibri" charset="0"/>
                          <a:cs typeface="Times New Roman" charset="0"/>
                        </a:rPr>
                        <a:t>respecting other principles</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1220005">
                <a:tc>
                  <a:txBody>
                    <a:bodyPr/>
                    <a:lstStyle/>
                    <a:p>
                      <a:pPr marL="0" marR="0">
                        <a:spcBef>
                          <a:spcPts val="0"/>
                        </a:spcBef>
                        <a:spcAft>
                          <a:spcPts val="0"/>
                        </a:spcAft>
                      </a:pPr>
                      <a:r>
                        <a:rPr lang="en-CA" sz="3600" dirty="0">
                          <a:effectLst/>
                          <a:latin typeface="+mj-lt"/>
                          <a:ea typeface="Calibri" charset="0"/>
                          <a:cs typeface="Times New Roman" charset="0"/>
                        </a:rPr>
                        <a:t>Integrity</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safeguard trust in the election process</a:t>
                      </a:r>
                      <a:endParaRPr lang="en-US" sz="2800" baseline="0" dirty="0">
                        <a:solidFill>
                          <a:schemeClr val="tx1">
                            <a:lumMod val="50000"/>
                          </a:schemeClr>
                        </a:solidFill>
                        <a:effectLst/>
                        <a:latin typeface="Calibri" charset="0"/>
                        <a:ea typeface="Calibri" charset="0"/>
                        <a:cs typeface="Times New Roman" charset="0"/>
                      </a:endParaRP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give reliable and verifiable results</a:t>
                      </a:r>
                      <a:endParaRPr lang="en-US" sz="2800" dirty="0">
                        <a:solidFill>
                          <a:schemeClr val="tx1">
                            <a:lumMod val="50000"/>
                          </a:schemeClr>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1397598">
                <a:tc>
                  <a:txBody>
                    <a:bodyPr/>
                    <a:lstStyle/>
                    <a:p>
                      <a:pPr marL="0" marR="0">
                        <a:spcBef>
                          <a:spcPts val="0"/>
                        </a:spcBef>
                        <a:spcAft>
                          <a:spcPts val="0"/>
                        </a:spcAft>
                      </a:pPr>
                      <a:r>
                        <a:rPr lang="en-CA" sz="3600" dirty="0">
                          <a:effectLst/>
                          <a:latin typeface="+mj-lt"/>
                          <a:ea typeface="Calibri" charset="0"/>
                          <a:cs typeface="Times New Roman" charset="0"/>
                        </a:rPr>
                        <a:t>Local Representation</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2800" dirty="0">
                          <a:solidFill>
                            <a:schemeClr val="tx1">
                              <a:lumMod val="50000"/>
                            </a:schemeClr>
                          </a:solidFill>
                          <a:effectLst/>
                          <a:latin typeface="Calibri" charset="0"/>
                          <a:ea typeface="Calibri" charset="0"/>
                          <a:cs typeface="Times New Roman" charset="0"/>
                        </a:rPr>
                        <a:t>ensure accountable MPs</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ensure</a:t>
                      </a:r>
                      <a:r>
                        <a:rPr lang="en-US" sz="2800" dirty="0">
                          <a:solidFill>
                            <a:schemeClr val="tx1">
                              <a:lumMod val="50000"/>
                            </a:schemeClr>
                          </a:solidFill>
                          <a:effectLst/>
                          <a:latin typeface="Calibri" charset="0"/>
                          <a:ea typeface="Calibri" charset="0"/>
                          <a:cs typeface="Times New Roman" charset="0"/>
                        </a:rPr>
                        <a:t> accessible</a:t>
                      </a:r>
                      <a:r>
                        <a:rPr lang="en-US" sz="2800" baseline="0" dirty="0">
                          <a:solidFill>
                            <a:schemeClr val="tx1">
                              <a:lumMod val="50000"/>
                            </a:schemeClr>
                          </a:solidFill>
                          <a:effectLst/>
                          <a:latin typeface="Calibri" charset="0"/>
                          <a:ea typeface="Calibri" charset="0"/>
                          <a:cs typeface="Times New Roman" charset="0"/>
                        </a:rPr>
                        <a:t> </a:t>
                      </a:r>
                      <a:r>
                        <a:rPr lang="en-US" sz="2800" dirty="0">
                          <a:solidFill>
                            <a:schemeClr val="tx1">
                              <a:lumMod val="50000"/>
                            </a:schemeClr>
                          </a:solidFill>
                          <a:effectLst/>
                          <a:latin typeface="Calibri" charset="0"/>
                          <a:ea typeface="Calibri" charset="0"/>
                          <a:cs typeface="Times New Roman" charset="0"/>
                        </a:rPr>
                        <a:t>MPs</a:t>
                      </a:r>
                      <a:r>
                        <a:rPr lang="en-US" sz="2800" baseline="0" dirty="0">
                          <a:solidFill>
                            <a:schemeClr val="tx1">
                              <a:lumMod val="50000"/>
                            </a:schemeClr>
                          </a:solidFill>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2800" baseline="0" dirty="0">
                          <a:solidFill>
                            <a:schemeClr val="tx1">
                              <a:lumMod val="50000"/>
                            </a:schemeClr>
                          </a:solidFill>
                          <a:effectLst/>
                          <a:latin typeface="Calibri" charset="0"/>
                          <a:ea typeface="Calibri" charset="0"/>
                          <a:cs typeface="Times New Roman" charset="0"/>
                        </a:rPr>
                        <a:t>MPs understand local conditions &amp; advance local needs</a:t>
                      </a:r>
                      <a:endParaRPr lang="en-US" sz="2800" dirty="0">
                        <a:solidFill>
                          <a:schemeClr val="tx1">
                            <a:lumMod val="50000"/>
                          </a:schemeClr>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1380136">
                <a:tc>
                  <a:txBody>
                    <a:bodyPr/>
                    <a:lstStyle/>
                    <a:p>
                      <a:pPr marL="0" marR="0">
                        <a:spcBef>
                          <a:spcPts val="0"/>
                        </a:spcBef>
                        <a:spcAft>
                          <a:spcPts val="0"/>
                        </a:spcAft>
                      </a:pPr>
                      <a:r>
                        <a:rPr lang="en-CA" sz="3600" dirty="0">
                          <a:effectLst/>
                          <a:latin typeface="+mj-lt"/>
                          <a:ea typeface="Calibri" charset="0"/>
                          <a:cs typeface="Times New Roman" charset="0"/>
                        </a:rPr>
                        <a:t>Good Governance</a:t>
                      </a:r>
                      <a:endParaRPr lang="en-US" sz="3200" dirty="0">
                        <a:effectLst/>
                        <a:latin typeface="+mj-lt"/>
                        <a:ea typeface="Calibri" charset="0"/>
                        <a:cs typeface="Times New Roman"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0" marR="0" indent="-457200">
                        <a:spcBef>
                          <a:spcPts val="0"/>
                        </a:spcBef>
                        <a:spcAft>
                          <a:spcPts val="0"/>
                        </a:spcAft>
                        <a:buFont typeface="Arial" charset="0"/>
                        <a:buChar char="•"/>
                      </a:pPr>
                      <a:r>
                        <a:rPr lang="en-US" sz="3600" dirty="0">
                          <a:solidFill>
                            <a:schemeClr val="bg1"/>
                          </a:solidFill>
                          <a:effectLst/>
                          <a:latin typeface="Calibri" charset="0"/>
                          <a:ea typeface="Calibri" charset="0"/>
                          <a:cs typeface="Times New Roman" charset="0"/>
                        </a:rPr>
                        <a:t>yield stable governments</a:t>
                      </a:r>
                      <a:r>
                        <a:rPr lang="en-US" sz="3600" baseline="0" dirty="0">
                          <a:solidFill>
                            <a:schemeClr val="bg1"/>
                          </a:solidFill>
                          <a:effectLst/>
                          <a:latin typeface="Calibri" charset="0"/>
                          <a:ea typeface="Calibri" charset="0"/>
                          <a:cs typeface="Times New Roman" charset="0"/>
                        </a:rPr>
                        <a:t> </a:t>
                      </a:r>
                    </a:p>
                    <a:p>
                      <a:pPr marL="457200" marR="0" indent="-457200">
                        <a:spcBef>
                          <a:spcPts val="0"/>
                        </a:spcBef>
                        <a:spcAft>
                          <a:spcPts val="0"/>
                        </a:spcAft>
                        <a:buFont typeface="Arial" charset="0"/>
                        <a:buChar char="•"/>
                      </a:pPr>
                      <a:r>
                        <a:rPr lang="en-US" sz="3600" baseline="0" dirty="0">
                          <a:solidFill>
                            <a:schemeClr val="bg1"/>
                          </a:solidFill>
                          <a:effectLst/>
                          <a:latin typeface="Calibri" charset="0"/>
                          <a:ea typeface="Calibri" charset="0"/>
                          <a:cs typeface="Times New Roman" charset="0"/>
                        </a:rPr>
                        <a:t>governments that enact long-lasting policies supported by the majority of voters</a:t>
                      </a:r>
                      <a:endParaRPr lang="en-US" sz="3600" dirty="0">
                        <a:solidFill>
                          <a:schemeClr val="bg1"/>
                        </a:solidFill>
                        <a:effectLst/>
                        <a:latin typeface="Calibri" charset="0"/>
                        <a:ea typeface="Calibri" charset="0"/>
                        <a:cs typeface="Times New Roman"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0644740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GodspellRibbon">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2co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GodspellRibbon.potx</Template>
  <TotalTime>15582</TotalTime>
  <Pages>0</Pages>
  <Words>10462</Words>
  <Characters>0</Characters>
  <Application>Microsoft Macintosh PowerPoint</Application>
  <PresentationFormat>Custom</PresentationFormat>
  <Lines>0</Lines>
  <Paragraphs>1316</Paragraphs>
  <Slides>67</Slides>
  <Notes>60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ＭＳ Ｐゴシック</vt:lpstr>
      <vt:lpstr>ヒラギノ角ゴ ProN W3</vt:lpstr>
      <vt:lpstr>Arial</vt:lpstr>
      <vt:lpstr>Calibri</vt:lpstr>
      <vt:lpstr>Gill Sans</vt:lpstr>
      <vt:lpstr>Lucida Grande</vt:lpstr>
      <vt:lpstr>Times New Roman</vt:lpstr>
      <vt:lpstr>Wingdings</vt:lpstr>
      <vt:lpstr>Zapf Dingbats</vt:lpstr>
      <vt:lpstr>GodspellRibbon</vt:lpstr>
      <vt:lpstr>Make every  vote count</vt:lpstr>
      <vt:lpstr>Outline</vt:lpstr>
      <vt:lpstr>Parliamentary Committee’s Electoral Reform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Electoral Systems</vt:lpstr>
      <vt:lpstr>Who is Using What?</vt:lpstr>
      <vt:lpstr>Types of Electoral Systems</vt:lpstr>
      <vt:lpstr>First-Past-The-Post</vt:lpstr>
      <vt:lpstr>FPTP results are often unfair</vt:lpstr>
      <vt:lpstr>FPTP results are often unfair</vt:lpstr>
      <vt:lpstr>FPTP false majorities are common</vt:lpstr>
      <vt:lpstr>FPTP can be really unfair</vt:lpstr>
      <vt:lpstr>FPTP magnifies regional differences</vt:lpstr>
      <vt:lpstr>FPTP tends to elect few women </vt:lpstr>
      <vt:lpstr>FPTP: Like-minded MPs</vt:lpstr>
      <vt:lpstr>FPTP: Elections since WWII</vt:lpstr>
      <vt:lpstr>FPTP:  Policy Lurch</vt:lpstr>
      <vt:lpstr>Types of Electoral Systems</vt:lpstr>
      <vt:lpstr>Alternative Vote</vt:lpstr>
      <vt:lpstr>Alternative Vote Counting</vt:lpstr>
      <vt:lpstr>Alternative Vote Results</vt:lpstr>
      <vt:lpstr>But people will vote differently!</vt:lpstr>
      <vt:lpstr>PowerPoint Presentation</vt:lpstr>
      <vt:lpstr>Types of Electoral Systems</vt:lpstr>
      <vt:lpstr>Multi-Member Systems</vt:lpstr>
      <vt:lpstr>Multi-Member Systems</vt:lpstr>
      <vt:lpstr>Multi-Member Systems</vt:lpstr>
      <vt:lpstr>Multi-Member Systems</vt:lpstr>
      <vt:lpstr>Multi-Member Systems</vt:lpstr>
      <vt:lpstr>Multi-Member Systems</vt:lpstr>
      <vt:lpstr>Types of Electoral Systems</vt:lpstr>
      <vt:lpstr>Mixed Member Proportional</vt:lpstr>
      <vt:lpstr>Mixed Member Proportional</vt:lpstr>
      <vt:lpstr>Mixed Member Proportional</vt:lpstr>
      <vt:lpstr>Mixed-Member Proportional</vt:lpstr>
      <vt:lpstr>Mixed-Member Proportional</vt:lpstr>
      <vt:lpstr>Mixed Member Proportional</vt:lpstr>
      <vt:lpstr>Mixed Member Proportional</vt:lpstr>
      <vt:lpstr>Filling regional seats</vt:lpstr>
      <vt:lpstr>Types of Electoral Systems</vt:lpstr>
      <vt:lpstr>Rural-Urban PR</vt:lpstr>
      <vt:lpstr>Rural-Urban PR</vt:lpstr>
      <vt:lpstr>Rural-Urban PR</vt:lpstr>
      <vt:lpstr>Rural-Urban PR</vt:lpstr>
      <vt:lpstr>Rural-Urban PR</vt:lpstr>
      <vt:lpstr>PowerPoint Presentation</vt:lpstr>
      <vt:lpstr>Summary</vt:lpstr>
      <vt:lpstr>PowerPoint Presentation</vt:lpstr>
      <vt:lpstr>More Information</vt:lpstr>
      <vt:lpstr>Acknowledgements</vt:lpstr>
      <vt:lpstr>PowerPoint Presentation</vt:lpstr>
      <vt:lpstr>Appendices</vt:lpstr>
      <vt:lpstr>Elections should…</vt:lpstr>
      <vt:lpstr>FPTP Instability</vt:lpstr>
      <vt:lpstr>FPTP Instability</vt:lpstr>
      <vt:lpstr>FPTP Instability</vt:lpstr>
      <vt:lpstr>Wrong Winner Alternative Vote</vt:lpstr>
      <vt:lpstr>Common Questions</vt:lpstr>
      <vt:lpstr>Is a referendum needed?</vt:lpstr>
      <vt:lpstr>Referendums</vt:lpstr>
      <vt:lpstr>Do we want a referendum?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18-May-2012 Announcements</dc:title>
  <dc:subject/>
  <dc:creator/>
  <cp:keywords/>
  <dc:description/>
  <cp:lastModifiedBy>Byron Weber Becker</cp:lastModifiedBy>
  <cp:revision>425</cp:revision>
  <cp:lastPrinted>2019-11-16T13:23:25Z</cp:lastPrinted>
  <dcterms:modified xsi:type="dcterms:W3CDTF">2019-11-16T13:23:53Z</dcterms:modified>
</cp:coreProperties>
</file>