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4"/>
  </p:notesMasterIdLst>
  <p:handoutMasterIdLst>
    <p:handoutMasterId r:id="rId45"/>
  </p:handoutMasterIdLst>
  <p:sldIdLst>
    <p:sldId id="256" r:id="rId2"/>
    <p:sldId id="260" r:id="rId3"/>
    <p:sldId id="380" r:id="rId4"/>
    <p:sldId id="417" r:id="rId5"/>
    <p:sldId id="420" r:id="rId6"/>
    <p:sldId id="421" r:id="rId7"/>
    <p:sldId id="422" r:id="rId8"/>
    <p:sldId id="423" r:id="rId9"/>
    <p:sldId id="419" r:id="rId10"/>
    <p:sldId id="424" r:id="rId11"/>
    <p:sldId id="259" r:id="rId12"/>
    <p:sldId id="261" r:id="rId13"/>
    <p:sldId id="466" r:id="rId14"/>
    <p:sldId id="463" r:id="rId15"/>
    <p:sldId id="289" r:id="rId16"/>
    <p:sldId id="309" r:id="rId17"/>
    <p:sldId id="310" r:id="rId18"/>
    <p:sldId id="474" r:id="rId19"/>
    <p:sldId id="475" r:id="rId20"/>
    <p:sldId id="476" r:id="rId21"/>
    <p:sldId id="477" r:id="rId22"/>
    <p:sldId id="478" r:id="rId23"/>
    <p:sldId id="479" r:id="rId24"/>
    <p:sldId id="480" r:id="rId25"/>
    <p:sldId id="491" r:id="rId26"/>
    <p:sldId id="481" r:id="rId27"/>
    <p:sldId id="482" r:id="rId28"/>
    <p:sldId id="483" r:id="rId29"/>
    <p:sldId id="485" r:id="rId30"/>
    <p:sldId id="484" r:id="rId31"/>
    <p:sldId id="486" r:id="rId32"/>
    <p:sldId id="487" r:id="rId33"/>
    <p:sldId id="488" r:id="rId34"/>
    <p:sldId id="489" r:id="rId35"/>
    <p:sldId id="490" r:id="rId36"/>
    <p:sldId id="492" r:id="rId37"/>
    <p:sldId id="443" r:id="rId38"/>
    <p:sldId id="317" r:id="rId39"/>
    <p:sldId id="407" r:id="rId40"/>
    <p:sldId id="272" r:id="rId41"/>
    <p:sldId id="362" r:id="rId42"/>
    <p:sldId id="354" r:id="rId43"/>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89D2E"/>
    <a:srgbClr val="EAEDF4"/>
    <a:srgbClr val="D0D8E8"/>
    <a:srgbClr val="F5771A"/>
    <a:srgbClr val="FFFD78"/>
    <a:srgbClr val="1C5C18"/>
    <a:srgbClr val="E02B2F"/>
    <a:srgbClr val="F0771B"/>
    <a:srgbClr val="427DE1"/>
    <a:srgbClr val="DF2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7"/>
    <p:restoredTop sz="82517" autoAdjust="0"/>
  </p:normalViewPr>
  <p:slideViewPr>
    <p:cSldViewPr>
      <p:cViewPr>
        <p:scale>
          <a:sx n="80" d="100"/>
          <a:sy n="80" d="100"/>
        </p:scale>
        <p:origin x="160" y="464"/>
      </p:cViewPr>
      <p:guideLst>
        <p:guide orient="horz" pos="3072"/>
        <p:guide pos="4096"/>
      </p:guideLst>
    </p:cSldViewPr>
  </p:slideViewPr>
  <p:outlineViewPr>
    <p:cViewPr>
      <p:scale>
        <a:sx n="33" d="100"/>
        <a:sy n="33" d="100"/>
      </p:scale>
      <p:origin x="0" y="-154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113F0C-EEE5-2549-B96D-096DAB6C4923}" type="datetimeFigureOut">
              <a:rPr lang="en-US" smtClean="0"/>
              <a:t>12/7/17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F6476-3C2F-A04B-A9C4-1446DC230DFB}" type="slidenum">
              <a:rPr lang="en-US" smtClean="0"/>
              <a:t>‹#›</a:t>
            </a:fld>
            <a:endParaRPr lang="en-US"/>
          </a:p>
        </p:txBody>
      </p:sp>
    </p:spTree>
    <p:extLst>
      <p:ext uri="{BB962C8B-B14F-4D97-AF65-F5344CB8AC3E}">
        <p14:creationId xmlns:p14="http://schemas.microsoft.com/office/powerpoint/2010/main" val="453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0FAB1-863C-7144-B66C-57272538DE0C}" type="datetimeFigureOut">
              <a:rPr lang="en-US" smtClean="0"/>
              <a:t>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D1CD8-B4C9-EC49-BECE-4AB77DF6BFAD}" type="slidenum">
              <a:rPr lang="en-US" smtClean="0"/>
              <a:t>‹#›</a:t>
            </a:fld>
            <a:endParaRPr lang="en-US"/>
          </a:p>
        </p:txBody>
      </p:sp>
    </p:spTree>
    <p:extLst>
      <p:ext uri="{BB962C8B-B14F-4D97-AF65-F5344CB8AC3E}">
        <p14:creationId xmlns:p14="http://schemas.microsoft.com/office/powerpoint/2010/main" val="3304059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D3guVBhKmDc" TargetMode="External"/><Relationship Id="rId4" Type="http://schemas.openxmlformats.org/officeDocument/2006/relationships/hyperlink" Target="http://www.youtube.com/watch?v=bLH_w5kHJpA" TargetMode="External"/><Relationship Id="rId5" Type="http://schemas.openxmlformats.org/officeDocument/2006/relationships/hyperlink" Target="https://docs.google.com/document/d/1YfCj0cx4XDqJDDwFV9kRoRDyHxJ2azxuny6EQjwu6v8/edit?usp=sharing" TargetMode="External"/><Relationship Id="rId6" Type="http://schemas.openxmlformats.org/officeDocument/2006/relationships/hyperlink" Target="https://docs.google.com/document/d/1_86RnPYohC3dkuihEZXrP82s5AP6kO5jE-DMW7_S7uw/edit?usp=sharing" TargetMode="External"/><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speaker’s </a:t>
            </a:r>
            <a:r>
              <a:rPr lang="en-US" baseline="0" smtClean="0"/>
              <a:t>notes have not been kept up to date with the slides.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a:t>
            </a:fld>
            <a:endParaRPr lang="en-US"/>
          </a:p>
        </p:txBody>
      </p:sp>
    </p:spTree>
    <p:extLst>
      <p:ext uri="{BB962C8B-B14F-4D97-AF65-F5344CB8AC3E}">
        <p14:creationId xmlns:p14="http://schemas.microsoft.com/office/powerpoint/2010/main" val="207678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10</a:t>
            </a:fld>
            <a:endParaRPr lang="en-US"/>
          </a:p>
        </p:txBody>
      </p:sp>
    </p:spTree>
    <p:extLst>
      <p:ext uri="{BB962C8B-B14F-4D97-AF65-F5344CB8AC3E}">
        <p14:creationId xmlns:p14="http://schemas.microsoft.com/office/powerpoint/2010/main" val="7091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thing to know is that there are many different electoral systems.  They break down into two main families, </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winner-take-all, and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proportional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winner-take-all family the most prominent system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first-past-the-post.  It’s what Canada uses now.</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Another winner-take-all-system that has received attention recently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alternative vote.  It’s also known as instant run-off voting.  There are other winner-take-all systems, as indicated by these extra boxes.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proportional family of electoral systems,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one group is multi-member systems and the other is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mixed member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Again, there are many variations on these systems.  We’ll look at one representative from each group.</a:t>
            </a:r>
            <a:r>
              <a:rPr lang="en-US" dirty="0" smtClean="0">
                <a:effectLst/>
              </a:rPr>
              <a:t> </a:t>
            </a:r>
          </a:p>
          <a:p>
            <a:endParaRPr lang="en-US" baseline="0" dirty="0" smtClean="0">
              <a:effectLst/>
            </a:endParaRPr>
          </a:p>
          <a:p>
            <a:endParaRPr lang="en-US" baseline="0" dirty="0" smtClean="0">
              <a:effectLst/>
            </a:endParaRPr>
          </a:p>
          <a:p>
            <a:r>
              <a:rPr lang="en-US" baseline="0" dirty="0" smtClean="0">
                <a:effectLst/>
              </a:rPr>
              <a:t>=============== BACKGROUND</a:t>
            </a:r>
          </a:p>
          <a:p>
            <a:r>
              <a:rPr lang="en-US" baseline="0" dirty="0" smtClean="0"/>
              <a:t>The first family is Majoritarian systems (like we have now) that elect a single person for each riding and each election is completely independent of all the others.  First-Past-The-Post or FPTP is what Canada uses now.  A variation of that system, Alternative Vote, is often talked about as an improvement on FPTP.  Fair Vote believes that any proportional system is far better than any majoritarian system, including the Alternative Vote.</a:t>
            </a:r>
          </a:p>
          <a:p>
            <a:endParaRPr lang="en-US" baseline="0" dirty="0" smtClean="0"/>
          </a:p>
          <a:p>
            <a:r>
              <a:rPr lang="en-US" baseline="0" dirty="0" smtClean="0"/>
              <a:t>The second family of voting systems is Proportional Systems.  There are at least two clans within this family.  We’ll take a look at a representative member of each clan.  </a:t>
            </a:r>
            <a:endParaRPr lang="en-US" dirty="0" smtClean="0"/>
          </a:p>
          <a:p>
            <a:endParaRPr lang="en-US" dirty="0" smtClean="0"/>
          </a:p>
          <a:p>
            <a:r>
              <a:rPr lang="en-US" dirty="0" smtClean="0"/>
              <a:t>Alternative Vote is stacked in the graphic because there are a bunch of ways to count a ranked ballot.  For</a:t>
            </a:r>
            <a:r>
              <a:rPr lang="en-US" baseline="0" dirty="0" smtClean="0"/>
              <a:t> example:</a:t>
            </a:r>
          </a:p>
          <a:p>
            <a:pPr marL="171450" indent="-171450">
              <a:buFont typeface="Arial" charset="0"/>
              <a:buChar char="•"/>
            </a:pPr>
            <a:r>
              <a:rPr lang="en-US" baseline="0" dirty="0" smtClean="0"/>
              <a:t>Successively dropping the candidate with the fewest first-place votes (AV)</a:t>
            </a:r>
          </a:p>
          <a:p>
            <a:pPr marL="171450" indent="-171450">
              <a:buFont typeface="Arial" charset="0"/>
              <a:buChar char="•"/>
            </a:pPr>
            <a:r>
              <a:rPr lang="en-US" baseline="0" dirty="0" smtClean="0"/>
              <a:t>Successively dropping the candidate with the most last-place votes</a:t>
            </a:r>
          </a:p>
          <a:p>
            <a:pPr marL="171450" indent="-171450">
              <a:buFont typeface="Arial" charset="0"/>
              <a:buChar char="•"/>
            </a:pPr>
            <a:r>
              <a:rPr lang="en-US" baseline="0" dirty="0" smtClean="0"/>
              <a:t>Ranked pairs (a version of Condorcet)</a:t>
            </a:r>
          </a:p>
          <a:p>
            <a:pPr marL="171450" indent="-171450">
              <a:buFont typeface="Arial" charset="0"/>
              <a:buChar char="•"/>
            </a:pPr>
            <a:r>
              <a:rPr lang="en-US" baseline="0" dirty="0" err="1" smtClean="0"/>
              <a:t>Borda</a:t>
            </a:r>
            <a:r>
              <a:rPr lang="en-US" baseline="0" dirty="0" smtClean="0"/>
              <a:t> count</a:t>
            </a:r>
          </a:p>
          <a:p>
            <a:pPr marL="171450" indent="-171450">
              <a:buFont typeface="Arial" charset="0"/>
              <a:buChar char="•"/>
            </a:pPr>
            <a:r>
              <a:rPr lang="en-US" baseline="0" dirty="0" smtClean="0"/>
              <a:t>Approval voting</a:t>
            </a:r>
          </a:p>
          <a:p>
            <a:pPr marL="171450" indent="-171450">
              <a:buFont typeface="Arial" charset="0"/>
              <a:buChar char="•"/>
            </a:pPr>
            <a:r>
              <a:rPr lang="en-US" baseline="0" dirty="0" err="1" smtClean="0"/>
              <a:t>Etc</a:t>
            </a:r>
            <a:endParaRPr lang="en-US" baseline="0" dirty="0" smtClean="0"/>
          </a:p>
          <a:p>
            <a:pPr marL="0" indent="0">
              <a:buFont typeface="Arial" charset="0"/>
              <a:buNone/>
            </a:pPr>
            <a:r>
              <a:rPr lang="en-US" baseline="0" dirty="0" smtClean="0"/>
              <a:t>However, these all elect a single person to represent the whole riding – and are thus not that different from FPTP.  Almost everything in this list is better than AV, but not by much.</a:t>
            </a:r>
          </a:p>
          <a:p>
            <a:pPr marL="0" indent="0">
              <a:buFont typeface="Arial" charset="0"/>
              <a:buNone/>
            </a:pPr>
            <a:endParaRPr lang="en-US" baseline="0" dirty="0" smtClean="0"/>
          </a:p>
          <a:p>
            <a:pPr marL="0" indent="0">
              <a:buFont typeface="Arial" charset="0"/>
              <a:buNone/>
            </a:pPr>
            <a:r>
              <a:rPr lang="en-US" baseline="0" dirty="0" smtClean="0"/>
              <a:t>Similarly, Multi-Member and Mixed Member are stacked because there are also many variations on what we present here.</a:t>
            </a:r>
          </a:p>
          <a:p>
            <a:pPr marL="0" indent="0">
              <a:buFont typeface="Arial" charset="0"/>
              <a:buNone/>
            </a:pPr>
            <a:endParaRPr lang="en-US" baseline="0" dirty="0" smtClean="0"/>
          </a:p>
          <a:p>
            <a:pPr marL="0" indent="0">
              <a:buFont typeface="Arial" charset="0"/>
              <a:buNone/>
            </a:pPr>
            <a:r>
              <a:rPr lang="en-US" baseline="0" dirty="0" smtClean="0"/>
              <a:t>It’s worth stressing that there are many ways to do PR and that we can tailor a system to Canada.</a:t>
            </a:r>
          </a:p>
          <a:p>
            <a:pPr marL="0" indent="0">
              <a:buFont typeface="Arial" charset="0"/>
              <a:buNone/>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ED1CD8-B4C9-EC49-BECE-4AB77DF6BFAD}" type="slidenum">
              <a:rPr lang="en-US" smtClean="0"/>
              <a:t>11</a:t>
            </a:fld>
            <a:endParaRPr lang="en-US"/>
          </a:p>
        </p:txBody>
      </p:sp>
    </p:spTree>
    <p:extLst>
      <p:ext uri="{BB962C8B-B14F-4D97-AF65-F5344CB8AC3E}">
        <p14:creationId xmlns:p14="http://schemas.microsoft.com/office/powerpoint/2010/main" val="294673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But first, which countries are already using these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For this comparison, we’re really interested in countries like Canada – similar in values, life style, and (of course) democracies.  We’re using countries</a:t>
            </a:r>
            <a:r>
              <a:rPr lang="en-CA" sz="1200" kern="1200" baseline="0" dirty="0" smtClean="0">
                <a:solidFill>
                  <a:schemeClr val="tx1"/>
                </a:solidFill>
                <a:effectLst/>
                <a:latin typeface="+mn-lt"/>
                <a:ea typeface="+mn-ea"/>
                <a:cs typeface="+mn-cs"/>
              </a:rPr>
              <a:t> ranked “very high” on the</a:t>
            </a:r>
            <a:r>
              <a:rPr lang="en-CA" sz="1200" kern="1200" dirty="0" smtClean="0">
                <a:solidFill>
                  <a:schemeClr val="tx1"/>
                </a:solidFill>
                <a:effectLst/>
                <a:latin typeface="+mn-lt"/>
                <a:ea typeface="+mn-ea"/>
                <a:cs typeface="+mn-cs"/>
              </a:rPr>
              <a:t> United Nation’s Human Development index as a benchmark.</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Let’s look first at countries using a Winner-Take-All system.</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On the UN’s Human Development Index, there are four countries that use first-past-the-post.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Canada, of course, the United States, Singapore and the United Kingdom.  All four have close historical ties in the development of their democracies.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only country on the list to use the Alternative Vote is Australia.  </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 A</a:t>
            </a:r>
            <a:r>
              <a:rPr lang="en-CA" sz="1200" kern="1200" dirty="0" smtClean="0">
                <a:solidFill>
                  <a:schemeClr val="tx1"/>
                </a:solidFill>
                <a:effectLst/>
                <a:latin typeface="+mn-lt"/>
                <a:ea typeface="+mn-ea"/>
                <a:cs typeface="+mn-cs"/>
              </a:rPr>
              <a:t> couple use a two-round system that we won’t discuss.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On the other hand, here are all the countries on the UN list that use some form of proportional representation.  Some of the prominent ones are New Zealand, Germany, and many other European countries. </a:t>
            </a:r>
          </a:p>
          <a:p>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[We have received gasps of surprise at this last one.  Be sure to stay here long enough for it to sink in!]</a:t>
            </a:r>
            <a:r>
              <a:rPr lang="en-US" dirty="0" smtClean="0">
                <a:effectLst/>
              </a:rPr>
              <a:t> </a:t>
            </a:r>
            <a:endParaRPr lang="en-US"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[Click]</a:t>
            </a:r>
            <a:r>
              <a:rPr lang="en-CA" sz="1200" kern="1200" baseline="0" dirty="0" smtClean="0">
                <a:solidFill>
                  <a:schemeClr val="tx1"/>
                </a:solidFill>
                <a:effectLst/>
                <a:latin typeface="+mn-lt"/>
                <a:ea typeface="+mn-ea"/>
                <a:cs typeface="+mn-cs"/>
              </a:rPr>
              <a:t> Finally, there are a couple that use Parallel systems that mix winner-take-all and proportional.</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a:t>
            </a:r>
          </a:p>
          <a:p>
            <a:r>
              <a:rPr lang="en-US" dirty="0" smtClean="0"/>
              <a:t>Notes:  Within</a:t>
            </a:r>
            <a:r>
              <a:rPr lang="en-US" baseline="0" dirty="0" smtClean="0"/>
              <a:t> each group the countries are listed in HDI order.</a:t>
            </a:r>
          </a:p>
          <a:p>
            <a:endParaRPr lang="en-US" dirty="0" smtClean="0"/>
          </a:p>
          <a:p>
            <a:r>
              <a:rPr lang="en-US" dirty="0" smtClean="0"/>
              <a:t>How this list was created:</a:t>
            </a:r>
          </a:p>
          <a:p>
            <a:r>
              <a:rPr lang="en-US" dirty="0" smtClean="0"/>
              <a:t>Take the countries</a:t>
            </a:r>
            <a:r>
              <a:rPr lang="en-US" baseline="0" dirty="0" smtClean="0"/>
              <a:t> ranked “very high” on the UN’s Human Development Index (http://</a:t>
            </a:r>
            <a:r>
              <a:rPr lang="en-US" baseline="0" dirty="0" err="1" smtClean="0"/>
              <a:t>www.nationsonline.org</a:t>
            </a:r>
            <a:r>
              <a:rPr lang="en-US" baseline="0" dirty="0" smtClean="0"/>
              <a:t>/</a:t>
            </a:r>
            <a:r>
              <a:rPr lang="en-US" baseline="0" dirty="0" err="1" smtClean="0"/>
              <a:t>oneworld</a:t>
            </a:r>
            <a:r>
              <a:rPr lang="en-US" baseline="0" dirty="0" smtClean="0"/>
              <a:t>/</a:t>
            </a:r>
            <a:r>
              <a:rPr lang="en-US" baseline="0" dirty="0" err="1" smtClean="0"/>
              <a:t>human_development.htm</a:t>
            </a:r>
            <a:r>
              <a:rPr lang="en-US" baseline="0" dirty="0" smtClean="0"/>
              <a:t>;  actual list from https://</a:t>
            </a:r>
            <a:r>
              <a:rPr lang="en-US" baseline="0" dirty="0" err="1" smtClean="0"/>
              <a:t>en.wikipedia.org</a:t>
            </a:r>
            <a:r>
              <a:rPr lang="en-US" baseline="0" dirty="0" smtClean="0"/>
              <a:t>/wiki/</a:t>
            </a:r>
            <a:r>
              <a:rPr lang="en-US" baseline="0" dirty="0" err="1" smtClean="0"/>
              <a:t>List_of_countries_by_Human_Development_Index</a:t>
            </a:r>
            <a:r>
              <a:rPr lang="en-US" baseline="0" dirty="0" smtClean="0"/>
              <a:t>).  Remove non-democracies like </a:t>
            </a:r>
            <a:r>
              <a:rPr lang="en-US" baseline="0" dirty="0" err="1" smtClean="0"/>
              <a:t>Saudia</a:t>
            </a:r>
            <a:r>
              <a:rPr lang="en-US" baseline="0" dirty="0" smtClean="0"/>
              <a:t> Arabia, UAE, Qatar, Cuba.  Cross-reference that with http://</a:t>
            </a:r>
            <a:r>
              <a:rPr lang="en-US" baseline="0" dirty="0" err="1" smtClean="0"/>
              <a:t>www.idea.int</a:t>
            </a:r>
            <a:r>
              <a:rPr lang="en-US" baseline="0" dirty="0" smtClean="0"/>
              <a:t>/</a:t>
            </a:r>
            <a:r>
              <a:rPr lang="en-US" baseline="0" dirty="0" err="1" smtClean="0"/>
              <a:t>db</a:t>
            </a:r>
            <a:r>
              <a:rPr lang="en-US" baseline="0" dirty="0" smtClean="0"/>
              <a:t>/</a:t>
            </a:r>
            <a:r>
              <a:rPr lang="en-US" baseline="0" dirty="0" err="1" smtClean="0"/>
              <a:t>fieldview.cfm?field</a:t>
            </a:r>
            <a:r>
              <a:rPr lang="en-US" baseline="0" dirty="0" smtClean="0"/>
              <a:t>=154#tableTab1 to get the electoral system used.  </a:t>
            </a:r>
          </a:p>
          <a:p>
            <a:endParaRPr lang="en-US" baseline="0" dirty="0" smtClean="0"/>
          </a:p>
          <a:p>
            <a:r>
              <a:rPr lang="en-US" baseline="0" dirty="0" smtClean="0"/>
              <a:t>There are lots of other countries that use FPTP, but they aren’t high on the UN’s Human Development Index – in other words most of us would not choose to live in those countries unless we had family or something there.</a:t>
            </a:r>
          </a:p>
          <a:p>
            <a:endParaRPr lang="en-US" dirty="0" smtClean="0"/>
          </a:p>
          <a:p>
            <a:r>
              <a:rPr lang="en-US" sz="1200" b="0" i="0" kern="1200" dirty="0" smtClean="0">
                <a:solidFill>
                  <a:schemeClr val="tx1"/>
                </a:solidFill>
                <a:effectLst/>
                <a:latin typeface="+mn-lt"/>
                <a:ea typeface="+mn-ea"/>
                <a:cs typeface="+mn-cs"/>
              </a:rPr>
              <a:t>The Human Development Index (HDI) is a summary measure of average achievement in key dimensions of human development: (1) a long and healthy life, (2) being knowledgeable and (3) have a decent standard of living.  (http://</a:t>
            </a:r>
            <a:r>
              <a:rPr lang="en-US" sz="1200" b="0" i="0" kern="1200" dirty="0" err="1" smtClean="0">
                <a:solidFill>
                  <a:schemeClr val="tx1"/>
                </a:solidFill>
                <a:effectLst/>
                <a:latin typeface="+mn-lt"/>
                <a:ea typeface="+mn-ea"/>
                <a:cs typeface="+mn-cs"/>
              </a:rPr>
              <a:t>hdr.undp.org</a:t>
            </a:r>
            <a:r>
              <a:rPr lang="en-US" sz="1200" b="0" i="0" kern="1200" dirty="0" smtClean="0">
                <a:solidFill>
                  <a:schemeClr val="tx1"/>
                </a:solidFill>
                <a:effectLst/>
                <a:latin typeface="+mn-lt"/>
                <a:ea typeface="+mn-ea"/>
                <a:cs typeface="+mn-cs"/>
              </a:rPr>
              <a:t>/en/content/human-development-index-</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12</a:t>
            </a:fld>
            <a:endParaRPr lang="en-US"/>
          </a:p>
        </p:txBody>
      </p:sp>
    </p:spTree>
    <p:extLst>
      <p:ext uri="{BB962C8B-B14F-4D97-AF65-F5344CB8AC3E}">
        <p14:creationId xmlns:p14="http://schemas.microsoft.com/office/powerpoint/2010/main" val="109722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a:t>
            </a:r>
            <a:r>
              <a:rPr lang="en-US" baseline="0" dirty="0" smtClean="0"/>
              <a:t> translate votes:  With FPTP a party can get 100% of the power with only 40% of the votes.  In proportional systems, each party’s proportion of power matches their proportion of the seats.</a:t>
            </a:r>
          </a:p>
          <a:p>
            <a:endParaRPr lang="en-US" baseline="0" dirty="0" smtClean="0"/>
          </a:p>
          <a:p>
            <a:r>
              <a:rPr lang="en-US" baseline="0" dirty="0" smtClean="0"/>
              <a:t>Encourage voting:  With majoritarian systems, many of our votes don’t affect the outcome of the election and some of us have never helped elect a winning candidate.  In proportional systems our votes count, which encourages people to vote.  Democracies using proportional systems typically have voter turnout rates of 7-8% higher than ours.</a:t>
            </a:r>
          </a:p>
          <a:p>
            <a:endParaRPr lang="en-US" baseline="0" dirty="0" smtClean="0"/>
          </a:p>
          <a:p>
            <a:r>
              <a:rPr lang="en-US" baseline="0" dirty="0" smtClean="0"/>
              <a:t>Foster greater civility and collaboration:  When parties can get 100% of the power with only 40% of the vote, there is tremendous incentive to trash talk the other parties in hopes of short-term gain.  With proportional systems, that short-term gain simply isn’t there.  Parties have to learn to work together.</a:t>
            </a:r>
          </a:p>
          <a:p>
            <a:endParaRPr lang="en-US" baseline="0" dirty="0" smtClean="0"/>
          </a:p>
          <a:p>
            <a:r>
              <a:rPr lang="en-US" baseline="0" dirty="0" smtClean="0"/>
              <a:t>Enhance Social cohesion:  Our current system magnifies regional differences.  Alberta looks more conservative than it really is.  Toronto looks more Liberal.  PR represents our country as it really is, which I believe is more cohesive than it feels under FPTP.</a:t>
            </a:r>
          </a:p>
          <a:p>
            <a:endParaRPr lang="en-US" baseline="0" dirty="0" smtClean="0"/>
          </a:p>
          <a:p>
            <a:r>
              <a:rPr lang="en-US" baseline="0" dirty="0" smtClean="0"/>
              <a:t>Include underrepresented groups:  Internationally, we observe that majoritarian countries elect far fewer women than PR countries.  If we adopted PR, we could expect the number of women in parliament to rise, along with members of various minority groups.</a:t>
            </a:r>
          </a:p>
          <a:p>
            <a:endParaRPr lang="en-US" baseline="0" dirty="0" smtClean="0"/>
          </a:p>
          <a:p>
            <a:r>
              <a:rPr lang="en-US" baseline="0" dirty="0" smtClean="0"/>
              <a:t>Voting complexity:  FPTP is about as easy as it gets – but that simplicity comes at the cost of unfair elections, reduced representation of women and other groups, and many other ill effects.  Some forms of PR are just as simple for the voter as FPTP.  All of them have been mastered by the citizens of other countries and can be mastered by Canadians as well.</a:t>
            </a:r>
          </a:p>
          <a:p>
            <a:endParaRPr lang="en-US" baseline="0" dirty="0" smtClean="0"/>
          </a:p>
          <a:p>
            <a:r>
              <a:rPr lang="en-US" baseline="0" dirty="0" smtClean="0"/>
              <a:t>Integrity:  All of these systems can be implemented to safeguard the integrity of the election process.</a:t>
            </a:r>
          </a:p>
          <a:p>
            <a:endParaRPr lang="en-US" baseline="0" dirty="0" smtClean="0"/>
          </a:p>
          <a:p>
            <a:r>
              <a:rPr lang="en-US" baseline="0" dirty="0" smtClean="0"/>
              <a:t>Accountable MPs:  All of the systems have MPs that face the voters and can be thrown out if not doing a good job.  But seats can be pretty safe under FPTP, making it hard to change the MP.</a:t>
            </a:r>
          </a:p>
          <a:p>
            <a:endParaRPr lang="en-US" baseline="0" dirty="0" smtClean="0"/>
          </a:p>
          <a:p>
            <a:r>
              <a:rPr lang="en-US" baseline="0" dirty="0" smtClean="0"/>
              <a:t>Accessible MPs:  In our current system, every voter has an MP they can go to but there is no assurance that MP is like-minded enough to understand the voter’s perspective.  In proportional systems most voters are represented by an MP with a similar world view.</a:t>
            </a:r>
          </a:p>
          <a:p>
            <a:endParaRPr lang="en-US" baseline="0" dirty="0" smtClean="0"/>
          </a:p>
          <a:p>
            <a:r>
              <a:rPr lang="en-US" baseline="0" dirty="0" smtClean="0"/>
              <a:t>Local conditions:  Like the previous point, winner-take-all systems elect MPs that have one particular view of local conditions and needs but may not really understand the views of half of their constituents.  So I’ve given winner-</a:t>
            </a:r>
            <a:r>
              <a:rPr lang="en-US" baseline="0" dirty="0" err="1" smtClean="0"/>
              <a:t>tak</a:t>
            </a:r>
            <a:r>
              <a:rPr lang="en-US" baseline="0" dirty="0" smtClean="0"/>
              <a:t>—all systems a question mark.  PR systems have multiple people representing a local area, but they are also less local and so perhaps don’t understand the issues quite as well.</a:t>
            </a:r>
          </a:p>
          <a:p>
            <a:endParaRPr lang="en-US" baseline="0" dirty="0" smtClean="0"/>
          </a:p>
          <a:p>
            <a:r>
              <a:rPr lang="en-US" baseline="0" dirty="0" smtClean="0"/>
              <a:t>Stable governments:  International comparisons indicate both systems yield stable governments.</a:t>
            </a:r>
          </a:p>
          <a:p>
            <a:r>
              <a:rPr lang="en-US" baseline="0" dirty="0" smtClean="0"/>
              <a:t>Long-lasting policies:  However, winner-take-all systems suffer from policy lurch where a government with a false majority implements policies that are not truly supported by a majority.  When they are eventually swept from power their policies are often reversed by the next government.  This makes planning for businesses, public institutions, and even families hard.  PR, on the other hand, tends to be much more collaborative with longer-lasting policies.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13</a:t>
            </a:fld>
            <a:endParaRPr lang="en-US"/>
          </a:p>
        </p:txBody>
      </p:sp>
    </p:spTree>
    <p:extLst>
      <p:ext uri="{BB962C8B-B14F-4D97-AF65-F5344CB8AC3E}">
        <p14:creationId xmlns:p14="http://schemas.microsoft.com/office/powerpoint/2010/main" val="181070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thing to know is that there are many different electoral systems.  They break down into two main families, </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winner-take-all, and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proportional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winner-take-all family the most prominent system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first-past-the-post.  It’s what Canada uses now.</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Another winner-take-all-system that has received attention recently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alternative vote.  It’s also known as instant run-off voting.  There are other winner-take-all systems, as indicated by these extra boxes.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proportional family of electoral systems,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one group is multi-member systems and the other is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mixed member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Again, there are many variations on these systems.  We’ll look at one representative from each group.</a:t>
            </a:r>
            <a:r>
              <a:rPr lang="en-US" dirty="0" smtClean="0">
                <a:effectLst/>
              </a:rPr>
              <a:t> </a:t>
            </a:r>
          </a:p>
          <a:p>
            <a:endParaRPr lang="en-US" baseline="0" dirty="0" smtClean="0">
              <a:effectLst/>
            </a:endParaRPr>
          </a:p>
          <a:p>
            <a:endParaRPr lang="en-US" baseline="0" dirty="0" smtClean="0">
              <a:effectLst/>
            </a:endParaRPr>
          </a:p>
          <a:p>
            <a:r>
              <a:rPr lang="en-US" baseline="0" dirty="0" smtClean="0">
                <a:effectLst/>
              </a:rPr>
              <a:t>=============== BACKGROUND</a:t>
            </a:r>
          </a:p>
          <a:p>
            <a:r>
              <a:rPr lang="en-US" baseline="0" dirty="0" smtClean="0"/>
              <a:t>The first family is Majoritarian systems (like we have now) that elect a single person for each riding and each election is completely independent of all the others.  First-Past-The-Post or FPTP is what Canada uses now.  A variation of that system, Alternative Vote, is often talked about as an improvement on FPTP.  Fair Vote believes that any proportional system is far better than any majoritarian system, including the Alternative Vote.</a:t>
            </a:r>
          </a:p>
          <a:p>
            <a:endParaRPr lang="en-US" baseline="0" dirty="0" smtClean="0"/>
          </a:p>
          <a:p>
            <a:r>
              <a:rPr lang="en-US" baseline="0" dirty="0" smtClean="0"/>
              <a:t>The second family of voting systems is Proportional Systems.  There are at least two clans within this family.  We’ll take a look at a representative member of each clan.  </a:t>
            </a:r>
            <a:endParaRPr lang="en-US" dirty="0" smtClean="0"/>
          </a:p>
          <a:p>
            <a:endParaRPr lang="en-US" dirty="0" smtClean="0"/>
          </a:p>
          <a:p>
            <a:r>
              <a:rPr lang="en-US" dirty="0" smtClean="0"/>
              <a:t>Alternative Vote is stacked in the graphic because there are a bunch of ways to count a ranked ballot.  For</a:t>
            </a:r>
            <a:r>
              <a:rPr lang="en-US" baseline="0" dirty="0" smtClean="0"/>
              <a:t> example:</a:t>
            </a:r>
          </a:p>
          <a:p>
            <a:pPr marL="171450" indent="-171450">
              <a:buFont typeface="Arial" charset="0"/>
              <a:buChar char="•"/>
            </a:pPr>
            <a:r>
              <a:rPr lang="en-US" baseline="0" dirty="0" smtClean="0"/>
              <a:t>Successively dropping the candidate with the fewest first-place votes (AV)</a:t>
            </a:r>
          </a:p>
          <a:p>
            <a:pPr marL="171450" indent="-171450">
              <a:buFont typeface="Arial" charset="0"/>
              <a:buChar char="•"/>
            </a:pPr>
            <a:r>
              <a:rPr lang="en-US" baseline="0" dirty="0" smtClean="0"/>
              <a:t>Successively dropping the candidate with the most last-place votes</a:t>
            </a:r>
          </a:p>
          <a:p>
            <a:pPr marL="171450" indent="-171450">
              <a:buFont typeface="Arial" charset="0"/>
              <a:buChar char="•"/>
            </a:pPr>
            <a:r>
              <a:rPr lang="en-US" baseline="0" dirty="0" smtClean="0"/>
              <a:t>Ranked pairs (a version of Condorcet)</a:t>
            </a:r>
          </a:p>
          <a:p>
            <a:pPr marL="171450" indent="-171450">
              <a:buFont typeface="Arial" charset="0"/>
              <a:buChar char="•"/>
            </a:pPr>
            <a:r>
              <a:rPr lang="en-US" baseline="0" dirty="0" err="1" smtClean="0"/>
              <a:t>Borda</a:t>
            </a:r>
            <a:r>
              <a:rPr lang="en-US" baseline="0" dirty="0" smtClean="0"/>
              <a:t> count</a:t>
            </a:r>
          </a:p>
          <a:p>
            <a:pPr marL="171450" indent="-171450">
              <a:buFont typeface="Arial" charset="0"/>
              <a:buChar char="•"/>
            </a:pPr>
            <a:r>
              <a:rPr lang="en-US" baseline="0" dirty="0" smtClean="0"/>
              <a:t>Approval voting</a:t>
            </a:r>
          </a:p>
          <a:p>
            <a:pPr marL="171450" indent="-171450">
              <a:buFont typeface="Arial" charset="0"/>
              <a:buChar char="•"/>
            </a:pPr>
            <a:r>
              <a:rPr lang="en-US" baseline="0" dirty="0" err="1" smtClean="0"/>
              <a:t>Etc</a:t>
            </a:r>
            <a:endParaRPr lang="en-US" baseline="0" dirty="0" smtClean="0"/>
          </a:p>
          <a:p>
            <a:pPr marL="0" indent="0">
              <a:buFont typeface="Arial" charset="0"/>
              <a:buNone/>
            </a:pPr>
            <a:r>
              <a:rPr lang="en-US" baseline="0" dirty="0" smtClean="0"/>
              <a:t>However, these all elect a single person to represent the whole riding – and are thus not that different from FPTP.  Almost everything in this list is better than AV, but not by much.</a:t>
            </a:r>
          </a:p>
          <a:p>
            <a:pPr marL="0" indent="0">
              <a:buFont typeface="Arial" charset="0"/>
              <a:buNone/>
            </a:pPr>
            <a:endParaRPr lang="en-US" baseline="0" dirty="0" smtClean="0"/>
          </a:p>
          <a:p>
            <a:pPr marL="0" indent="0">
              <a:buFont typeface="Arial" charset="0"/>
              <a:buNone/>
            </a:pPr>
            <a:r>
              <a:rPr lang="en-US" baseline="0" dirty="0" smtClean="0"/>
              <a:t>Similarly, Multi-Member and Mixed Member are stacked because there are also many variations on what we present here.</a:t>
            </a:r>
          </a:p>
          <a:p>
            <a:pPr marL="0" indent="0">
              <a:buFont typeface="Arial" charset="0"/>
              <a:buNone/>
            </a:pPr>
            <a:endParaRPr lang="en-US" baseline="0" dirty="0" smtClean="0"/>
          </a:p>
          <a:p>
            <a:pPr marL="0" indent="0">
              <a:buFont typeface="Arial" charset="0"/>
              <a:buNone/>
            </a:pPr>
            <a:r>
              <a:rPr lang="en-US" baseline="0" dirty="0" smtClean="0"/>
              <a:t>It’s worth stressing that there are many ways to do PR and that we can tailor a system to Canada.</a:t>
            </a:r>
          </a:p>
          <a:p>
            <a:pPr marL="0" indent="0">
              <a:buFont typeface="Arial" charset="0"/>
              <a:buNone/>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ED1CD8-B4C9-EC49-BECE-4AB77DF6BFAD}" type="slidenum">
              <a:rPr lang="en-US" smtClean="0"/>
              <a:t>14</a:t>
            </a:fld>
            <a:endParaRPr lang="en-US"/>
          </a:p>
        </p:txBody>
      </p:sp>
    </p:spTree>
    <p:extLst>
      <p:ext uri="{BB962C8B-B14F-4D97-AF65-F5344CB8AC3E}">
        <p14:creationId xmlns:p14="http://schemas.microsoft.com/office/powerpoint/2010/main" val="21230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core idea of the Multi-Member systems is combining several ridings into one but electing the same number of MPs.  Thus one riding will have multiple members of parliament representing it.</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Let’s take Waterloo Region as an example.  The Region is made up of five ridings that would be combined into a single riding.</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In the 2015 election, these five ridings elected four Liberals and a Conservative.  The question is,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how would we elect five MPs if we could do it as a group rather than each one individually, as in first-past-the-post.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15</a:t>
            </a:fld>
            <a:endParaRPr lang="en-US"/>
          </a:p>
        </p:txBody>
      </p:sp>
    </p:spTree>
    <p:extLst>
      <p:ext uri="{BB962C8B-B14F-4D97-AF65-F5344CB8AC3E}">
        <p14:creationId xmlns:p14="http://schemas.microsoft.com/office/powerpoint/2010/main" val="33323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We commented earlier how unfair first-past-the-post was on the national scale with the Liberals gaining 54% of the seats with less than 40% of the vote.</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Waterloo Region it was much worse.  The Liberals gained 80% of the seats with only 46% of the vote.</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came, of course, at the expense of the Conservatives, NDP, and Greens.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16</a:t>
            </a:fld>
            <a:endParaRPr lang="en-US"/>
          </a:p>
        </p:txBody>
      </p:sp>
    </p:spTree>
    <p:extLst>
      <p:ext uri="{BB962C8B-B14F-4D97-AF65-F5344CB8AC3E}">
        <p14:creationId xmlns:p14="http://schemas.microsoft.com/office/powerpoint/2010/main" val="184926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We would be much closer to proportional if we had elected 2 Conservatives, 2 Liberals, and an NDP.  It’s not perfectly proportional, but it’s much closer.</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question is, how do we count our votes to arrive at this more-or-less proportional result?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17</a:t>
            </a:fld>
            <a:endParaRPr lang="en-US"/>
          </a:p>
        </p:txBody>
      </p:sp>
    </p:spTree>
    <p:extLst>
      <p:ext uri="{BB962C8B-B14F-4D97-AF65-F5344CB8AC3E}">
        <p14:creationId xmlns:p14="http://schemas.microsoft.com/office/powerpoint/2010/main" val="192518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thing to know is that there are many different electoral systems.  They break down into two main families, </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winner-take-all, and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proportional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winner-take-all family the most prominent system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first-past-the-post.  It’s what Canada uses now.</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Another winner-take-all-system that has received attention recently is known as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alternative vote.  It’s also known as instant run-off voting.  There are other winner-take-all systems, as indicated by these extra boxes.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proportional family of electoral systems,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one group is multi-member systems and the other is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mixed member systems.</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Again, there are many variations on these systems.  We’ll look at one representative from each group.</a:t>
            </a:r>
            <a:r>
              <a:rPr lang="en-US" dirty="0" smtClean="0">
                <a:effectLst/>
              </a:rPr>
              <a:t> </a:t>
            </a:r>
          </a:p>
          <a:p>
            <a:endParaRPr lang="en-US" baseline="0" dirty="0" smtClean="0">
              <a:effectLst/>
            </a:endParaRPr>
          </a:p>
          <a:p>
            <a:endParaRPr lang="en-US" baseline="0" dirty="0" smtClean="0">
              <a:effectLst/>
            </a:endParaRPr>
          </a:p>
          <a:p>
            <a:r>
              <a:rPr lang="en-US" baseline="0" dirty="0" smtClean="0">
                <a:effectLst/>
              </a:rPr>
              <a:t>=============== BACKGROUND</a:t>
            </a:r>
          </a:p>
          <a:p>
            <a:r>
              <a:rPr lang="en-US" baseline="0" dirty="0" smtClean="0"/>
              <a:t>The first family is Majoritarian systems (like we have now) that elect a single person for each riding and each election is completely independent of all the others.  First-Past-The-Post or FPTP is what Canada uses now.  A variation of that system, Alternative Vote, is often talked about as an improvement on FPTP.  Fair Vote believes that any proportional system is far better than any majoritarian system, including the Alternative Vote.</a:t>
            </a:r>
          </a:p>
          <a:p>
            <a:endParaRPr lang="en-US" baseline="0" dirty="0" smtClean="0"/>
          </a:p>
          <a:p>
            <a:r>
              <a:rPr lang="en-US" baseline="0" dirty="0" smtClean="0"/>
              <a:t>The second family of voting systems is Proportional Systems.  There are at least two clans within this family.  We’ll take a look at a representative member of each clan.  </a:t>
            </a:r>
            <a:endParaRPr lang="en-US" dirty="0" smtClean="0"/>
          </a:p>
          <a:p>
            <a:endParaRPr lang="en-US" dirty="0" smtClean="0"/>
          </a:p>
          <a:p>
            <a:r>
              <a:rPr lang="en-US" dirty="0" smtClean="0"/>
              <a:t>Alternative Vote is stacked in the graphic because there are a bunch of ways to count a ranked ballot.  For</a:t>
            </a:r>
            <a:r>
              <a:rPr lang="en-US" baseline="0" dirty="0" smtClean="0"/>
              <a:t> example:</a:t>
            </a:r>
          </a:p>
          <a:p>
            <a:pPr marL="171450" indent="-171450">
              <a:buFont typeface="Arial" charset="0"/>
              <a:buChar char="•"/>
            </a:pPr>
            <a:r>
              <a:rPr lang="en-US" baseline="0" dirty="0" smtClean="0"/>
              <a:t>Successively dropping the candidate with the fewest first-place votes (AV)</a:t>
            </a:r>
          </a:p>
          <a:p>
            <a:pPr marL="171450" indent="-171450">
              <a:buFont typeface="Arial" charset="0"/>
              <a:buChar char="•"/>
            </a:pPr>
            <a:r>
              <a:rPr lang="en-US" baseline="0" dirty="0" smtClean="0"/>
              <a:t>Successively dropping the candidate with the most last-place votes</a:t>
            </a:r>
          </a:p>
          <a:p>
            <a:pPr marL="171450" indent="-171450">
              <a:buFont typeface="Arial" charset="0"/>
              <a:buChar char="•"/>
            </a:pPr>
            <a:r>
              <a:rPr lang="en-US" baseline="0" dirty="0" smtClean="0"/>
              <a:t>Ranked pairs (a version of Condorcet)</a:t>
            </a:r>
          </a:p>
          <a:p>
            <a:pPr marL="171450" indent="-171450">
              <a:buFont typeface="Arial" charset="0"/>
              <a:buChar char="•"/>
            </a:pPr>
            <a:r>
              <a:rPr lang="en-US" baseline="0" dirty="0" err="1" smtClean="0"/>
              <a:t>Borda</a:t>
            </a:r>
            <a:r>
              <a:rPr lang="en-US" baseline="0" dirty="0" smtClean="0"/>
              <a:t> count</a:t>
            </a:r>
          </a:p>
          <a:p>
            <a:pPr marL="171450" indent="-171450">
              <a:buFont typeface="Arial" charset="0"/>
              <a:buChar char="•"/>
            </a:pPr>
            <a:r>
              <a:rPr lang="en-US" baseline="0" dirty="0" smtClean="0"/>
              <a:t>Approval voting</a:t>
            </a:r>
          </a:p>
          <a:p>
            <a:pPr marL="171450" indent="-171450">
              <a:buFont typeface="Arial" charset="0"/>
              <a:buChar char="•"/>
            </a:pPr>
            <a:r>
              <a:rPr lang="en-US" baseline="0" dirty="0" err="1" smtClean="0"/>
              <a:t>Etc</a:t>
            </a:r>
            <a:endParaRPr lang="en-US" baseline="0" dirty="0" smtClean="0"/>
          </a:p>
          <a:p>
            <a:pPr marL="0" indent="0">
              <a:buFont typeface="Arial" charset="0"/>
              <a:buNone/>
            </a:pPr>
            <a:r>
              <a:rPr lang="en-US" baseline="0" dirty="0" smtClean="0"/>
              <a:t>However, these all elect a single person to represent the whole riding – and are thus not that different from FPTP.  Almost everything in this list is better than AV, but not by much.</a:t>
            </a:r>
          </a:p>
          <a:p>
            <a:pPr marL="0" indent="0">
              <a:buFont typeface="Arial" charset="0"/>
              <a:buNone/>
            </a:pPr>
            <a:endParaRPr lang="en-US" baseline="0" dirty="0" smtClean="0"/>
          </a:p>
          <a:p>
            <a:pPr marL="0" indent="0">
              <a:buFont typeface="Arial" charset="0"/>
              <a:buNone/>
            </a:pPr>
            <a:r>
              <a:rPr lang="en-US" baseline="0" dirty="0" smtClean="0"/>
              <a:t>Similarly, Multi-Member and Mixed Member are stacked because there are also many variations on what we present here.</a:t>
            </a:r>
          </a:p>
          <a:p>
            <a:pPr marL="0" indent="0">
              <a:buFont typeface="Arial" charset="0"/>
              <a:buNone/>
            </a:pPr>
            <a:endParaRPr lang="en-US" baseline="0" dirty="0" smtClean="0"/>
          </a:p>
          <a:p>
            <a:pPr marL="0" indent="0">
              <a:buFont typeface="Arial" charset="0"/>
              <a:buNone/>
            </a:pPr>
            <a:r>
              <a:rPr lang="en-US" baseline="0" dirty="0" smtClean="0"/>
              <a:t>It’s worth stressing that there are many ways to do PR and that we can tailor a system to Canada.</a:t>
            </a:r>
          </a:p>
          <a:p>
            <a:pPr marL="0" indent="0">
              <a:buFont typeface="Arial" charset="0"/>
              <a:buNone/>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ED1CD8-B4C9-EC49-BECE-4AB77DF6BFAD}" type="slidenum">
              <a:rPr lang="en-US" smtClean="0"/>
              <a:t>18</a:t>
            </a:fld>
            <a:endParaRPr lang="en-US"/>
          </a:p>
        </p:txBody>
      </p:sp>
    </p:spTree>
    <p:extLst>
      <p:ext uri="{BB962C8B-B14F-4D97-AF65-F5344CB8AC3E}">
        <p14:creationId xmlns:p14="http://schemas.microsoft.com/office/powerpoint/2010/main" val="179617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Mixed Member Proportional system borrows ideas from our current first-past-the-post approach and from multi-member systems.  </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It does this by having single-member ridings within a multi-member region.  </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To understand what that means, let’s look at Southern Ontario as an example.  </a:t>
            </a: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In particular, we’ll look at a region with 15 ridings.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19</a:t>
            </a:fld>
            <a:endParaRPr lang="en-US"/>
          </a:p>
        </p:txBody>
      </p:sp>
    </p:spTree>
    <p:extLst>
      <p:ext uri="{BB962C8B-B14F-4D97-AF65-F5344CB8AC3E}">
        <p14:creationId xmlns:p14="http://schemas.microsoft.com/office/powerpoint/2010/main" val="70482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outline for the presentation is to: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talk more about the criteria by which we might evaluate parliament</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look at the systems other countries are using</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explore how those systems work</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ask whether they deliver the kind of parliament Canadians want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We’ll close with a brief summary and a time for questions.  Questions of clarification are also welcome as we go along.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a:t>
            </a:fld>
            <a:endParaRPr lang="en-US"/>
          </a:p>
        </p:txBody>
      </p:sp>
    </p:spTree>
    <p:extLst>
      <p:ext uri="{BB962C8B-B14F-4D97-AF65-F5344CB8AC3E}">
        <p14:creationId xmlns:p14="http://schemas.microsoft.com/office/powerpoint/2010/main" val="103909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We know how things went in these 15 ridings in the 2015 Federal Election:  5 went to Liberal candidates, 10 to Conservative candidates, and none to any of the other parties.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20</a:t>
            </a:fld>
            <a:endParaRPr lang="en-US"/>
          </a:p>
        </p:txBody>
      </p:sp>
    </p:spTree>
    <p:extLst>
      <p:ext uri="{BB962C8B-B14F-4D97-AF65-F5344CB8AC3E}">
        <p14:creationId xmlns:p14="http://schemas.microsoft.com/office/powerpoint/2010/main" val="96413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This makes the local results much more skewed than the nation as a whole.  Within this region Liberals earned 42% of the votes – just a hair more than the Conservatives – and yet the Conservatives received twice as many seats in Parliament.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21</a:t>
            </a:fld>
            <a:endParaRPr lang="en-US"/>
          </a:p>
        </p:txBody>
      </p:sp>
    </p:spTree>
    <p:extLst>
      <p:ext uri="{BB962C8B-B14F-4D97-AF65-F5344CB8AC3E}">
        <p14:creationId xmlns:p14="http://schemas.microsoft.com/office/powerpoint/2010/main" val="82003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Mixed Member Proportional addresses this by continuing to have 15 MPs, but 10 of them would be in single-member ridings and 5 of them would be for the region at large.  The Regional MPs are chosen to ensure overall proportionality with the popular vote.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22</a:t>
            </a:fld>
            <a:endParaRPr lang="en-US"/>
          </a:p>
        </p:txBody>
      </p:sp>
    </p:spTree>
    <p:extLst>
      <p:ext uri="{BB962C8B-B14F-4D97-AF65-F5344CB8AC3E}">
        <p14:creationId xmlns:p14="http://schemas.microsoft.com/office/powerpoint/2010/main" val="13523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This means that each riding becomes half again as large.  Here’s how the region might be redistributed from 15 ridings into 10 ridings.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We could guess that these 10 ridings would have elected six Conservative MPs and four Liberal MPs in the last election.  Each of those would have been elected using first-past-the-post, our current system.</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question is, how do we elect the remaining five MPs?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23</a:t>
            </a:fld>
            <a:endParaRPr lang="en-US"/>
          </a:p>
        </p:txBody>
      </p:sp>
    </p:spTree>
    <p:extLst>
      <p:ext uri="{BB962C8B-B14F-4D97-AF65-F5344CB8AC3E}">
        <p14:creationId xmlns:p14="http://schemas.microsoft.com/office/powerpoint/2010/main" val="1218399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If we were to allocate the 15 seats proportionally, we’d give 6 to the Liberals and 6 to the Conservatives.  The NDP would have 2 and the Greens 1.</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Here’s how we think the riding seats would have been allocated; but how about the five regional seats?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Recall that they are chosen to maintain the overall proportionality between MPs and the popular vote.  </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Because the Conservatives received 6 riding seats, they don’t get any regional seats.  They already have their fair share.  The Liberals and NDP, however, each receive two regional seats while the Greens receive 1.</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24</a:t>
            </a:fld>
            <a:endParaRPr lang="en-US"/>
          </a:p>
        </p:txBody>
      </p:sp>
    </p:spTree>
    <p:extLst>
      <p:ext uri="{BB962C8B-B14F-4D97-AF65-F5344CB8AC3E}">
        <p14:creationId xmlns:p14="http://schemas.microsoft.com/office/powerpoint/2010/main" val="517854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That’s the goal – but how do we achieve it?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Everyone has two votes.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vote is for the MP to represent your riding.  That vote would be just like now  -- you vote for one person; whoever receives the most votes in your riding becomes your MP.</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second vote is for the</a:t>
            </a:r>
            <a:r>
              <a:rPr lang="en-CA" sz="1200" kern="1200" baseline="0" dirty="0" smtClean="0">
                <a:solidFill>
                  <a:schemeClr val="tx1"/>
                </a:solidFill>
                <a:effectLst/>
                <a:latin typeface="+mn-lt"/>
                <a:ea typeface="+mn-ea"/>
                <a:cs typeface="+mn-cs"/>
              </a:rPr>
              <a:t> party you prefer.  This is the vote that’s used to calculate the proportional results – how many MPs each party should have for the region.</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26</a:t>
            </a:fld>
            <a:endParaRPr lang="en-US"/>
          </a:p>
        </p:txBody>
      </p:sp>
    </p:spTree>
    <p:extLst>
      <p:ext uri="{BB962C8B-B14F-4D97-AF65-F5344CB8AC3E}">
        <p14:creationId xmlns:p14="http://schemas.microsoft.com/office/powerpoint/2010/main" val="71718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27</a:t>
            </a:fld>
            <a:endParaRPr lang="en-US"/>
          </a:p>
        </p:txBody>
      </p:sp>
    </p:spTree>
    <p:extLst>
      <p:ext uri="{BB962C8B-B14F-4D97-AF65-F5344CB8AC3E}">
        <p14:creationId xmlns:p14="http://schemas.microsoft.com/office/powerpoint/2010/main" val="101098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That’s the goal – but how do we achieve it?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Everyone has two votes.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vote is for the MP to represent your riding.  That vote would be just like now  -- you vote for one person; whoever receives the most votes in your riding becomes your MP.</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second vote is for the</a:t>
            </a:r>
            <a:r>
              <a:rPr lang="en-CA" sz="1200" kern="1200" baseline="0" dirty="0" smtClean="0">
                <a:solidFill>
                  <a:schemeClr val="tx1"/>
                </a:solidFill>
                <a:effectLst/>
                <a:latin typeface="+mn-lt"/>
                <a:ea typeface="+mn-ea"/>
                <a:cs typeface="+mn-cs"/>
              </a:rPr>
              <a:t> party you prefer.  This is the vote that’s used to calculate the proportional results – how many MPs each party should have for the region.</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28</a:t>
            </a:fld>
            <a:endParaRPr lang="en-US"/>
          </a:p>
        </p:txBody>
      </p:sp>
    </p:spTree>
    <p:extLst>
      <p:ext uri="{BB962C8B-B14F-4D97-AF65-F5344CB8AC3E}">
        <p14:creationId xmlns:p14="http://schemas.microsoft.com/office/powerpoint/2010/main" val="610216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That’s the goal – but how do we achieve it?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Everyone has two votes.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first vote is for the MP to represent your riding.  That vote would be just like now  -- you vote for one person; whoever receives the most votes in your riding becomes your MP.</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second vote is for the</a:t>
            </a:r>
            <a:r>
              <a:rPr lang="en-CA" sz="1200" kern="1200" baseline="0" dirty="0" smtClean="0">
                <a:solidFill>
                  <a:schemeClr val="tx1"/>
                </a:solidFill>
                <a:effectLst/>
                <a:latin typeface="+mn-lt"/>
                <a:ea typeface="+mn-ea"/>
                <a:cs typeface="+mn-cs"/>
              </a:rPr>
              <a:t> party you prefer.  This is the vote that’s used to calculate the proportional results – how many MPs each party should have for the region.</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29</a:t>
            </a:fld>
            <a:endParaRPr lang="en-US"/>
          </a:p>
        </p:txBody>
      </p:sp>
    </p:spTree>
    <p:extLst>
      <p:ext uri="{BB962C8B-B14F-4D97-AF65-F5344CB8AC3E}">
        <p14:creationId xmlns:p14="http://schemas.microsoft.com/office/powerpoint/2010/main" val="804175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30</a:t>
            </a:fld>
            <a:endParaRPr lang="en-US"/>
          </a:p>
        </p:txBody>
      </p:sp>
    </p:spTree>
    <p:extLst>
      <p:ext uri="{BB962C8B-B14F-4D97-AF65-F5344CB8AC3E}">
        <p14:creationId xmlns:p14="http://schemas.microsoft.com/office/powerpoint/2010/main" val="68348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committee’s recommendations are supposed to respect five core principles.  Now, this is a lot of text, so I’ve summarized on the next slides.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3</a:t>
            </a:fld>
            <a:endParaRPr lang="en-US"/>
          </a:p>
        </p:txBody>
      </p:sp>
    </p:spTree>
    <p:extLst>
      <p:ext uri="{BB962C8B-B14F-4D97-AF65-F5344CB8AC3E}">
        <p14:creationId xmlns:p14="http://schemas.microsoft.com/office/powerpoint/2010/main" val="1666027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31</a:t>
            </a:fld>
            <a:endParaRPr lang="en-US"/>
          </a:p>
        </p:txBody>
      </p:sp>
    </p:spTree>
    <p:extLst>
      <p:ext uri="{BB962C8B-B14F-4D97-AF65-F5344CB8AC3E}">
        <p14:creationId xmlns:p14="http://schemas.microsoft.com/office/powerpoint/2010/main" val="513575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32</a:t>
            </a:fld>
            <a:endParaRPr lang="en-US"/>
          </a:p>
        </p:txBody>
      </p:sp>
    </p:spTree>
    <p:extLst>
      <p:ext uri="{BB962C8B-B14F-4D97-AF65-F5344CB8AC3E}">
        <p14:creationId xmlns:p14="http://schemas.microsoft.com/office/powerpoint/2010/main" val="763210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33</a:t>
            </a:fld>
            <a:endParaRPr lang="en-US"/>
          </a:p>
        </p:txBody>
      </p:sp>
    </p:spTree>
    <p:extLst>
      <p:ext uri="{BB962C8B-B14F-4D97-AF65-F5344CB8AC3E}">
        <p14:creationId xmlns:p14="http://schemas.microsoft.com/office/powerpoint/2010/main" val="37440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D1CD8-B4C9-EC49-BECE-4AB77DF6BFAD}" type="slidenum">
              <a:rPr lang="en-US" smtClean="0"/>
              <a:t>34</a:t>
            </a:fld>
            <a:endParaRPr lang="en-US"/>
          </a:p>
        </p:txBody>
      </p:sp>
    </p:spTree>
    <p:extLst>
      <p:ext uri="{BB962C8B-B14F-4D97-AF65-F5344CB8AC3E}">
        <p14:creationId xmlns:p14="http://schemas.microsoft.com/office/powerpoint/2010/main" val="1280795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35</a:t>
            </a:fld>
            <a:endParaRPr lang="en-US"/>
          </a:p>
        </p:txBody>
      </p:sp>
    </p:spTree>
    <p:extLst>
      <p:ext uri="{BB962C8B-B14F-4D97-AF65-F5344CB8AC3E}">
        <p14:creationId xmlns:p14="http://schemas.microsoft.com/office/powerpoint/2010/main" val="56672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a:t>
            </a:r>
            <a:r>
              <a:rPr lang="en-US" baseline="0" dirty="0" smtClean="0"/>
              <a:t> translate votes:  With FPTP a party can get 100% of the power with only 40% of the votes.  In proportional systems, each party’s proportion of power matches their proportion of the seats.</a:t>
            </a:r>
          </a:p>
          <a:p>
            <a:endParaRPr lang="en-US" baseline="0" dirty="0" smtClean="0"/>
          </a:p>
          <a:p>
            <a:r>
              <a:rPr lang="en-US" baseline="0" dirty="0" smtClean="0"/>
              <a:t>Encourage voting:  With majoritarian systems, many of our votes don’t affect the outcome of the election and some of us have never helped elect a winning candidate.  In proportional systems our votes count, which encourages people to vote.  Democracies using proportional systems typically have voter turnout rates of 7-8% higher than ours.</a:t>
            </a:r>
          </a:p>
          <a:p>
            <a:endParaRPr lang="en-US" baseline="0" dirty="0" smtClean="0"/>
          </a:p>
          <a:p>
            <a:r>
              <a:rPr lang="en-US" baseline="0" dirty="0" smtClean="0"/>
              <a:t>Foster greater civility and collaboration:  When parties can get 100% of the power with only 40% of the vote, there is tremendous incentive to trash talk the other parties in hopes of short-term gain.  With proportional systems, that short-term gain simply isn’t there.  Parties have to learn to work together.</a:t>
            </a:r>
          </a:p>
          <a:p>
            <a:endParaRPr lang="en-US" baseline="0" dirty="0" smtClean="0"/>
          </a:p>
          <a:p>
            <a:r>
              <a:rPr lang="en-US" baseline="0" dirty="0" smtClean="0"/>
              <a:t>Enhance Social cohesion:  Our current system magnifies regional differences.  Alberta looks more conservative than it really is.  Toronto looks more Liberal.  PR represents our country as it really is, which I believe is more cohesive than it feels under FPTP.</a:t>
            </a:r>
          </a:p>
          <a:p>
            <a:endParaRPr lang="en-US" baseline="0" dirty="0" smtClean="0"/>
          </a:p>
          <a:p>
            <a:r>
              <a:rPr lang="en-US" baseline="0" dirty="0" smtClean="0"/>
              <a:t>Include underrepresented groups:  Internationally, we observe that majoritarian countries elect far fewer women than PR countries.  If we adopted PR, we could expect the number of women in parliament to rise, along with members of various minority groups.</a:t>
            </a:r>
          </a:p>
          <a:p>
            <a:endParaRPr lang="en-US" baseline="0" dirty="0" smtClean="0"/>
          </a:p>
          <a:p>
            <a:r>
              <a:rPr lang="en-US" baseline="0" dirty="0" smtClean="0"/>
              <a:t>Voting complexity:  FPTP is about as easy as it gets – but that simplicity comes at the cost of unfair elections, reduced representation of women and other groups, and many other ill effects.  Some forms of PR are just as simple for the voter as FPTP.  All of them have been mastered by the citizens of other countries and can be mastered by Canadians as well.</a:t>
            </a:r>
          </a:p>
          <a:p>
            <a:endParaRPr lang="en-US" baseline="0" dirty="0" smtClean="0"/>
          </a:p>
          <a:p>
            <a:r>
              <a:rPr lang="en-US" baseline="0" dirty="0" smtClean="0"/>
              <a:t>Integrity:  All of these systems can be implemented to safeguard the integrity of the election process.</a:t>
            </a:r>
          </a:p>
          <a:p>
            <a:endParaRPr lang="en-US" baseline="0" dirty="0" smtClean="0"/>
          </a:p>
          <a:p>
            <a:r>
              <a:rPr lang="en-US" baseline="0" dirty="0" smtClean="0"/>
              <a:t>Accountable MPs:  All of the systems have MPs that face the voters and can be thrown out if not doing a good job.</a:t>
            </a:r>
          </a:p>
          <a:p>
            <a:endParaRPr lang="en-US" baseline="0" dirty="0" smtClean="0"/>
          </a:p>
          <a:p>
            <a:r>
              <a:rPr lang="en-US" baseline="0" dirty="0" smtClean="0"/>
              <a:t>Accessible MPs:  In our current system, every voter has an MP they can go to but there is no assurance that MP is like-minded enough to understand the voter’s perspective.  In proportional systems most voters are represented by an MP with a similar world view.</a:t>
            </a:r>
          </a:p>
          <a:p>
            <a:endParaRPr lang="en-US" baseline="0" dirty="0" smtClean="0"/>
          </a:p>
          <a:p>
            <a:r>
              <a:rPr lang="en-US" baseline="0" dirty="0" smtClean="0"/>
              <a:t>Local conditions:  Like the previous point, winner-take-all systems elect MPs that have one particular view of local conditions and needs but may not really understand the views of half of their constituents.  So I’ve given winner-</a:t>
            </a:r>
            <a:r>
              <a:rPr lang="en-US" baseline="0" dirty="0" err="1" smtClean="0"/>
              <a:t>tak</a:t>
            </a:r>
            <a:r>
              <a:rPr lang="en-US" baseline="0" dirty="0" smtClean="0"/>
              <a:t>—all systems a question mark.  PR systems have multiple people representing a local area, but they are also less local and so perhaps don’t understand the issues quite as well.</a:t>
            </a:r>
          </a:p>
          <a:p>
            <a:endParaRPr lang="en-US" baseline="0" dirty="0" smtClean="0"/>
          </a:p>
          <a:p>
            <a:r>
              <a:rPr lang="en-US" baseline="0" dirty="0" smtClean="0"/>
              <a:t>Stable governments:  International comparisons indicate both systems yield stable governments.</a:t>
            </a:r>
          </a:p>
          <a:p>
            <a:r>
              <a:rPr lang="en-US" baseline="0" dirty="0" smtClean="0"/>
              <a:t>Long-lasting policies:  However, winner-take-all systems suffer from policy lurch where a government with a false majority implements policies that are not truly supported by a majority.  When they are eventually swept from power their policies are often reversed by the next government.  This makes planning for businesses, public institutions, and even families hard.  PR, on the other hand, tends to be much more collaborative with longer-lasting policies.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37</a:t>
            </a:fld>
            <a:endParaRPr lang="en-US"/>
          </a:p>
        </p:txBody>
      </p:sp>
    </p:spTree>
    <p:extLst>
      <p:ext uri="{BB962C8B-B14F-4D97-AF65-F5344CB8AC3E}">
        <p14:creationId xmlns:p14="http://schemas.microsoft.com/office/powerpoint/2010/main" val="1563196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This text hasn’t been updated to</a:t>
            </a:r>
            <a:r>
              <a:rPr lang="en-CA" sz="1200" i="1" kern="1200" baseline="0" dirty="0" smtClean="0">
                <a:solidFill>
                  <a:schemeClr val="tx1"/>
                </a:solidFill>
                <a:effectLst/>
                <a:latin typeface="+mn-lt"/>
                <a:ea typeface="+mn-ea"/>
                <a:cs typeface="+mn-cs"/>
              </a:rPr>
              <a:t> match the slide.</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To summarize, </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Our current system often gives results that are very different from the popular vote.  Less than 40% of Canadian voters voted for the Liberals in the 2015 election or the Conservatives in the 2011 election.  Yet in both cases they received a majority in parliament and 100% of the power.</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By over-representing some voices, other voices are necessarily diminished, limiting the diversity that research shows is important for good decision-making.</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The Alternative Vote has been promoted as a remedy with the flawed reasoning that a manufactured consensus is good enough.  But in practise, it gives the same results as first-past-the-post without solving any of its problems.</a:t>
            </a:r>
            <a:endParaRPr lang="en-US"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[Click]</a:t>
            </a:r>
            <a:r>
              <a:rPr lang="en-CA" sz="1200" kern="1200" dirty="0" smtClean="0">
                <a:solidFill>
                  <a:schemeClr val="tx1"/>
                </a:solidFill>
                <a:effectLst/>
                <a:latin typeface="+mn-lt"/>
                <a:ea typeface="+mn-ea"/>
                <a:cs typeface="+mn-cs"/>
              </a:rPr>
              <a:t> Finally, in winner-take-all systems the votes for losing candidates are ignored and have no influence on the direction of the country.  That is, many votes simply don’t count.</a:t>
            </a:r>
            <a:r>
              <a:rPr lang="en-US" dirty="0" smtClean="0">
                <a:effectLst/>
              </a:rPr>
              <a:t> </a:t>
            </a:r>
            <a:r>
              <a:rPr lang="en-CA" sz="1200" kern="1200" dirty="0" smtClean="0">
                <a:solidFill>
                  <a:schemeClr val="tx1"/>
                </a:solidFill>
                <a:effectLst/>
                <a:latin typeface="+mn-lt"/>
                <a:ea typeface="+mn-ea"/>
                <a:cs typeface="+mn-cs"/>
              </a:rPr>
              <a:t>Lots of business-oriented research shows that a group of diverse-thinking people make better decisions that a more homogenous group.  See, for example, http://</a:t>
            </a:r>
            <a:r>
              <a:rPr lang="en-CA" sz="1200" kern="1200" dirty="0" err="1" smtClean="0">
                <a:solidFill>
                  <a:schemeClr val="tx1"/>
                </a:solidFill>
                <a:effectLst/>
                <a:latin typeface="+mn-lt"/>
                <a:ea typeface="+mn-ea"/>
                <a:cs typeface="+mn-cs"/>
              </a:rPr>
              <a:t>www.scientificamerican.com</a:t>
            </a:r>
            <a:r>
              <a:rPr lang="en-CA" sz="1200" kern="1200" dirty="0" smtClean="0">
                <a:solidFill>
                  <a:schemeClr val="tx1"/>
                </a:solidFill>
                <a:effectLst/>
                <a:latin typeface="+mn-lt"/>
                <a:ea typeface="+mn-ea"/>
                <a:cs typeface="+mn-cs"/>
              </a:rPr>
              <a:t>/article/how-diversity-makes-us-smarter/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38</a:t>
            </a:fld>
            <a:endParaRPr lang="en-US"/>
          </a:p>
        </p:txBody>
      </p:sp>
    </p:spTree>
    <p:extLst>
      <p:ext uri="{BB962C8B-B14F-4D97-AF65-F5344CB8AC3E}">
        <p14:creationId xmlns:p14="http://schemas.microsoft.com/office/powerpoint/2010/main" val="101023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39</a:t>
            </a:fld>
            <a:endParaRPr lang="en-US"/>
          </a:p>
        </p:txBody>
      </p:sp>
    </p:spTree>
    <p:extLst>
      <p:ext uri="{BB962C8B-B14F-4D97-AF65-F5344CB8AC3E}">
        <p14:creationId xmlns:p14="http://schemas.microsoft.com/office/powerpoint/2010/main" val="1322670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MMP Video: </a:t>
            </a:r>
            <a:r>
              <a:rPr lang="en-US" dirty="0" smtClean="0">
                <a:hlinkClick r:id="rId3"/>
              </a:rPr>
              <a:t>www.youtube.com/watch?v=D3guVBhKmDc</a:t>
            </a:r>
            <a:endParaRPr lang="en-US" dirty="0" smtClean="0"/>
          </a:p>
          <a:p>
            <a:r>
              <a:rPr lang="en-US" dirty="0" smtClean="0"/>
              <a:t>STV video:  </a:t>
            </a:r>
            <a:r>
              <a:rPr lang="en-US" dirty="0" smtClean="0">
                <a:hlinkClick r:id="rId4"/>
              </a:rPr>
              <a:t>www.youtube.com/watch?v=bLH_w5kHJpA</a:t>
            </a:r>
            <a:endParaRPr lang="en-US" dirty="0" smtClean="0"/>
          </a:p>
          <a:p>
            <a:r>
              <a:rPr lang="en-US" dirty="0" smtClean="0"/>
              <a:t>Evidence Summary: </a:t>
            </a:r>
            <a:r>
              <a:rPr lang="en-US" dirty="0" smtClean="0">
                <a:hlinkClick r:id="rId5"/>
              </a:rPr>
              <a:t>docs.google.com/document/d/1YfCj0cx4XDqJDDwFV9kRoRDyHxJ2azxuny6EQjwu6v8/edit?usp=sharing</a:t>
            </a:r>
            <a:endParaRPr lang="en-US" dirty="0" smtClean="0"/>
          </a:p>
          <a:p>
            <a:r>
              <a:rPr lang="en-US" dirty="0" smtClean="0"/>
              <a:t>Recent Research:  </a:t>
            </a:r>
            <a:r>
              <a:rPr lang="en-US" dirty="0" smtClean="0">
                <a:hlinkClick r:id="rId6"/>
              </a:rPr>
              <a:t>docs.google.com/document/d/1_86RnPYohC3dkuihEZXrP82s5AP6kO5jE-DMW7_S7uw/edit?usp=sharing</a:t>
            </a:r>
            <a:endParaRPr lang="en-US" dirty="0" smtClean="0"/>
          </a:p>
          <a:p>
            <a:endParaRPr lang="en-US" dirty="0" smtClean="0"/>
          </a:p>
          <a:p>
            <a:endParaRPr lang="en-US" dirty="0" smtClean="0"/>
          </a:p>
          <a:p>
            <a:r>
              <a:rPr lang="en-CA" sz="1200" kern="1200" dirty="0" smtClean="0">
                <a:solidFill>
                  <a:schemeClr val="tx1"/>
                </a:solidFill>
                <a:effectLst/>
                <a:latin typeface="+mn-lt"/>
                <a:ea typeface="+mn-ea"/>
                <a:cs typeface="+mn-cs"/>
              </a:rPr>
              <a:t>[Perhaps show this slide as soon as questions have started. ]</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40</a:t>
            </a:fld>
            <a:endParaRPr lang="en-US"/>
          </a:p>
        </p:txBody>
      </p:sp>
    </p:spTree>
    <p:extLst>
      <p:ext uri="{BB962C8B-B14F-4D97-AF65-F5344CB8AC3E}">
        <p14:creationId xmlns:p14="http://schemas.microsoft.com/office/powerpoint/2010/main" val="20300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4</a:t>
            </a:fld>
            <a:endParaRPr lang="en-US"/>
          </a:p>
        </p:txBody>
      </p:sp>
    </p:spTree>
    <p:extLst>
      <p:ext uri="{BB962C8B-B14F-4D97-AF65-F5344CB8AC3E}">
        <p14:creationId xmlns:p14="http://schemas.microsoft.com/office/powerpoint/2010/main" val="10588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5</a:t>
            </a:fld>
            <a:endParaRPr lang="en-US"/>
          </a:p>
        </p:txBody>
      </p:sp>
    </p:spTree>
    <p:extLst>
      <p:ext uri="{BB962C8B-B14F-4D97-AF65-F5344CB8AC3E}">
        <p14:creationId xmlns:p14="http://schemas.microsoft.com/office/powerpoint/2010/main" val="15084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6</a:t>
            </a:fld>
            <a:endParaRPr lang="en-US"/>
          </a:p>
        </p:txBody>
      </p:sp>
    </p:spTree>
    <p:extLst>
      <p:ext uri="{BB962C8B-B14F-4D97-AF65-F5344CB8AC3E}">
        <p14:creationId xmlns:p14="http://schemas.microsoft.com/office/powerpoint/2010/main" val="141422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7</a:t>
            </a:fld>
            <a:endParaRPr lang="en-US"/>
          </a:p>
        </p:txBody>
      </p:sp>
    </p:spTree>
    <p:extLst>
      <p:ext uri="{BB962C8B-B14F-4D97-AF65-F5344CB8AC3E}">
        <p14:creationId xmlns:p14="http://schemas.microsoft.com/office/powerpoint/2010/main" val="141449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8</a:t>
            </a:fld>
            <a:endParaRPr lang="en-US"/>
          </a:p>
        </p:txBody>
      </p:sp>
    </p:spTree>
    <p:extLst>
      <p:ext uri="{BB962C8B-B14F-4D97-AF65-F5344CB8AC3E}">
        <p14:creationId xmlns:p14="http://schemas.microsoft.com/office/powerpoint/2010/main" val="9048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there’s the list of criteria.</a:t>
            </a:r>
          </a:p>
          <a:p>
            <a:endParaRPr lang="en-US" baseline="0" dirty="0" smtClean="0"/>
          </a:p>
          <a:p>
            <a:r>
              <a:rPr lang="en-US" baseline="0" dirty="0" smtClean="0"/>
              <a:t>In a few moments we’ll start looking at a number of ways to run elections.  For each one, we want to come back to look at this list and ask how it rates.</a:t>
            </a:r>
            <a:endParaRPr lang="en-US" dirty="0"/>
          </a:p>
        </p:txBody>
      </p:sp>
      <p:sp>
        <p:nvSpPr>
          <p:cNvPr id="4" name="Slide Number Placeholder 3"/>
          <p:cNvSpPr>
            <a:spLocks noGrp="1"/>
          </p:cNvSpPr>
          <p:nvPr>
            <p:ph type="sldNum" sz="quarter" idx="10"/>
          </p:nvPr>
        </p:nvSpPr>
        <p:spPr/>
        <p:txBody>
          <a:bodyPr/>
          <a:lstStyle/>
          <a:p>
            <a:fld id="{64ED1CD8-B4C9-EC49-BECE-4AB77DF6BFAD}" type="slidenum">
              <a:rPr lang="en-US" smtClean="0"/>
              <a:t>9</a:t>
            </a:fld>
            <a:endParaRPr lang="en-US"/>
          </a:p>
        </p:txBody>
      </p:sp>
    </p:spTree>
    <p:extLst>
      <p:ext uri="{BB962C8B-B14F-4D97-AF65-F5344CB8AC3E}">
        <p14:creationId xmlns:p14="http://schemas.microsoft.com/office/powerpoint/2010/main" val="100058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Slide Number Placeholder 3"/>
          <p:cNvSpPr>
            <a:spLocks noGrp="1"/>
          </p:cNvSpPr>
          <p:nvPr>
            <p:ph type="sldNum" sz="quarter" idx="10"/>
          </p:nvPr>
        </p:nvSpPr>
        <p:spPr/>
        <p:txBody>
          <a:bodyPr/>
          <a:lstStyle>
            <a:lvl1pPr>
              <a:defRPr sz="2400"/>
            </a:lvl1pPr>
          </a:lstStyle>
          <a:p>
            <a:fld id="{FC4C3C45-B565-C94F-A0F6-FF976A781392}" type="slidenum">
              <a:rPr lang="en-US" smtClean="0"/>
              <a:pPr/>
              <a:t>‹#›</a:t>
            </a:fld>
            <a:endParaRPr lang="en-US" dirty="0"/>
          </a:p>
        </p:txBody>
      </p:sp>
    </p:spTree>
    <p:extLst>
      <p:ext uri="{BB962C8B-B14F-4D97-AF65-F5344CB8AC3E}">
        <p14:creationId xmlns:p14="http://schemas.microsoft.com/office/powerpoint/2010/main" val="349189487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3pPr>
              <a:buClrTx/>
              <a:defRPr/>
            </a:lvl3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C230266-32F6-FD4F-A2FF-25FE69ECF62C}" type="slidenum">
              <a:rPr lang="en-US"/>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00" y="228600"/>
            <a:ext cx="1716216" cy="1587500"/>
          </a:xfrm>
          <a:prstGeom prst="rect">
            <a:avLst/>
          </a:prstGeom>
        </p:spPr>
      </p:pic>
    </p:spTree>
    <p:extLst>
      <p:ext uri="{BB962C8B-B14F-4D97-AF65-F5344CB8AC3E}">
        <p14:creationId xmlns:p14="http://schemas.microsoft.com/office/powerpoint/2010/main" val="377578286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mtClean="0"/>
              <a:t>Click to edit Master title style</a:t>
            </a:r>
            <a:endParaRPr lang="en-US"/>
          </a:p>
        </p:txBody>
      </p:sp>
      <p:sp>
        <p:nvSpPr>
          <p:cNvPr id="3" name="Content Placeholder 2"/>
          <p:cNvSpPr>
            <a:spLocks noGrp="1"/>
          </p:cNvSpPr>
          <p:nvPr>
            <p:ph sz="half" idx="1"/>
          </p:nvPr>
        </p:nvSpPr>
        <p:spPr>
          <a:xfrm>
            <a:off x="228600" y="2171700"/>
            <a:ext cx="5911850" cy="7378700"/>
          </a:xfrm>
        </p:spPr>
        <p:txBody>
          <a:bodyPr>
            <a:normAutofit/>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6292850" y="2171700"/>
            <a:ext cx="5911850" cy="7378700"/>
          </a:xfrm>
        </p:spPr>
        <p:txBody>
          <a:bodyPr>
            <a:normAutofit/>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FED7753B-9915-A54A-AF64-D6AD307E3FD4}"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00" y="228600"/>
            <a:ext cx="1716216" cy="1587500"/>
          </a:xfrm>
          <a:prstGeom prst="rect">
            <a:avLst/>
          </a:prstGeom>
        </p:spPr>
      </p:pic>
    </p:spTree>
    <p:extLst>
      <p:ext uri="{BB962C8B-B14F-4D97-AF65-F5344CB8AC3E}">
        <p14:creationId xmlns:p14="http://schemas.microsoft.com/office/powerpoint/2010/main" val="94336488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Slide Number Placeholder 6"/>
          <p:cNvSpPr>
            <a:spLocks noGrp="1"/>
          </p:cNvSpPr>
          <p:nvPr>
            <p:ph type="sldNum" sz="quarter" idx="10"/>
          </p:nvPr>
        </p:nvSpPr>
        <p:spPr/>
        <p:txBody>
          <a:bodyPr/>
          <a:lstStyle>
            <a:lvl1pPr>
              <a:defRPr sz="2800"/>
            </a:lvl1pPr>
          </a:lstStyle>
          <a:p>
            <a:fld id="{9A542658-B1F1-5E4C-9EE7-1C1AB09AE7DD}" type="slidenum">
              <a:rPr lang="en-US" smtClean="0"/>
              <a:pPr/>
              <a:t>‹#›</a:t>
            </a:fld>
            <a:endParaRPr lang="en-US" dirty="0"/>
          </a:p>
        </p:txBody>
      </p:sp>
    </p:spTree>
    <p:extLst>
      <p:ext uri="{BB962C8B-B14F-4D97-AF65-F5344CB8AC3E}">
        <p14:creationId xmlns:p14="http://schemas.microsoft.com/office/powerpoint/2010/main" val="172163847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6527A12-DBEE-A342-9DBF-9AA126D2E720}" type="slidenum">
              <a:rPr lang="en-US"/>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00" y="228600"/>
            <a:ext cx="1716216" cy="1587500"/>
          </a:xfrm>
          <a:prstGeom prst="rect">
            <a:avLst/>
          </a:prstGeom>
        </p:spPr>
      </p:pic>
    </p:spTree>
    <p:extLst>
      <p:ext uri="{BB962C8B-B14F-4D97-AF65-F5344CB8AC3E}">
        <p14:creationId xmlns:p14="http://schemas.microsoft.com/office/powerpoint/2010/main" val="91014668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D461596-7EB3-FF47-AEFE-5910693E86AA}" type="slidenum">
              <a:rPr lang="en-US"/>
              <a:pPr/>
              <a:t>‹#›</a:t>
            </a:fld>
            <a:endParaRPr lang="en-US"/>
          </a:p>
        </p:txBody>
      </p:sp>
    </p:spTree>
    <p:extLst>
      <p:ext uri="{BB962C8B-B14F-4D97-AF65-F5344CB8AC3E}">
        <p14:creationId xmlns:p14="http://schemas.microsoft.com/office/powerpoint/2010/main" val="234359404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01800" y="241300"/>
            <a:ext cx="10896600" cy="157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lvl="0"/>
            <a:r>
              <a:rPr lang="en-CA" smtClean="0">
                <a:sym typeface="Gill Sans" charset="0"/>
              </a:rPr>
              <a:t>Click to edit Master title style</a:t>
            </a:r>
            <a:endParaRPr lang="en-US">
              <a:sym typeface="Gill Sans" charset="0"/>
            </a:endParaRPr>
          </a:p>
        </p:txBody>
      </p:sp>
      <p:sp>
        <p:nvSpPr>
          <p:cNvPr id="3075" name="Rectangle 3"/>
          <p:cNvSpPr>
            <a:spLocks noGrp="1" noChangeArrowheads="1"/>
          </p:cNvSpPr>
          <p:nvPr>
            <p:ph type="body" idx="1"/>
          </p:nvPr>
        </p:nvSpPr>
        <p:spPr bwMode="auto">
          <a:xfrm>
            <a:off x="228600" y="2171700"/>
            <a:ext cx="12369800" cy="73787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CA" dirty="0" smtClean="0">
                <a:sym typeface="Gill Sans" charset="0"/>
              </a:rPr>
              <a:t>Click to edit Master text styles</a:t>
            </a:r>
          </a:p>
          <a:p>
            <a:pPr lvl="1"/>
            <a:r>
              <a:rPr lang="en-CA" dirty="0" smtClean="0">
                <a:sym typeface="Gill Sans" charset="0"/>
              </a:rPr>
              <a:t>Second level</a:t>
            </a:r>
          </a:p>
          <a:p>
            <a:pPr lvl="2"/>
            <a:r>
              <a:rPr lang="en-CA" dirty="0" smtClean="0">
                <a:sym typeface="Gill Sans" charset="0"/>
              </a:rPr>
              <a:t>Third level</a:t>
            </a:r>
          </a:p>
          <a:p>
            <a:pPr lvl="3"/>
            <a:r>
              <a:rPr lang="en-CA" dirty="0" smtClean="0">
                <a:sym typeface="Gill Sans" charset="0"/>
              </a:rPr>
              <a:t>Fourth level</a:t>
            </a:r>
          </a:p>
          <a:p>
            <a:pPr lvl="4"/>
            <a:r>
              <a:rPr lang="en-CA" dirty="0" smtClean="0">
                <a:sym typeface="Gill Sans" charset="0"/>
              </a:rPr>
              <a:t>Fifth level</a:t>
            </a:r>
            <a:endParaRPr lang="en-US" dirty="0">
              <a:sym typeface="Gill Sans" charset="0"/>
            </a:endParaRPr>
          </a:p>
        </p:txBody>
      </p:sp>
      <p:sp>
        <p:nvSpPr>
          <p:cNvPr id="3078" name="Text Box 6"/>
          <p:cNvSpPr txBox="1">
            <a:spLocks noGrp="1" noChangeArrowheads="1"/>
          </p:cNvSpPr>
          <p:nvPr>
            <p:ph type="sldNum" sz="quarter" idx="4"/>
          </p:nvPr>
        </p:nvSpPr>
        <p:spPr bwMode="auto">
          <a:xfrm>
            <a:off x="12382500" y="9029700"/>
            <a:ext cx="4699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2400">
                <a:solidFill>
                  <a:schemeClr val="tx1"/>
                </a:solidFill>
                <a:latin typeface="+mn-lt"/>
                <a:ea typeface="ＭＳ Ｐゴシック" charset="0"/>
                <a:cs typeface="Gill Sans" charset="0"/>
              </a:defRPr>
            </a:lvl1pPr>
            <a:lvl2pPr algn="l">
              <a:defRPr sz="1200">
                <a:solidFill>
                  <a:schemeClr val="tx1"/>
                </a:solidFill>
                <a:latin typeface="+mn-lt"/>
                <a:ea typeface="ＭＳ Ｐゴシック" charset="0"/>
              </a:defRPr>
            </a:lvl2pPr>
            <a:lvl3pPr algn="l">
              <a:defRPr sz="1200">
                <a:solidFill>
                  <a:schemeClr val="tx1"/>
                </a:solidFill>
                <a:latin typeface="+mn-lt"/>
                <a:ea typeface="ＭＳ Ｐゴシック" charset="0"/>
              </a:defRPr>
            </a:lvl3pPr>
            <a:lvl4pPr algn="l">
              <a:defRPr sz="1200">
                <a:solidFill>
                  <a:schemeClr val="tx1"/>
                </a:solidFill>
                <a:latin typeface="+mn-lt"/>
                <a:ea typeface="ＭＳ Ｐゴシック" charset="0"/>
              </a:defRPr>
            </a:lvl4pPr>
            <a:lvl5pPr algn="l">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1D01D884-61D2-2C4E-9E78-63CC62F1F971}" type="slidenum">
              <a:rPr lang="en-US" smtClean="0"/>
              <a:pPr/>
              <a:t>‹#›</a:t>
            </a:fld>
            <a:endParaRPr lang="en-US" dirty="0"/>
          </a:p>
        </p:txBody>
      </p:sp>
      <p:sp>
        <p:nvSpPr>
          <p:cNvPr id="5" name="Rectangle 4"/>
          <p:cNvSpPr/>
          <p:nvPr userDrawn="1"/>
        </p:nvSpPr>
        <p:spPr bwMode="auto">
          <a:xfrm>
            <a:off x="0" y="1905000"/>
            <a:ext cx="13004800" cy="165100"/>
          </a:xfrm>
          <a:prstGeom prst="rect">
            <a:avLst/>
          </a:prstGeom>
          <a:gradFill flip="none" rotWithShape="1">
            <a:gsLst>
              <a:gs pos="2000">
                <a:srgbClr val="9CABCA"/>
              </a:gs>
              <a:gs pos="2000">
                <a:srgbClr val="9CABCA"/>
              </a:gs>
              <a:gs pos="0">
                <a:schemeClr val="accent1">
                  <a:lumMod val="75000"/>
                  <a:tint val="66000"/>
                  <a:satMod val="160000"/>
                </a:schemeClr>
              </a:gs>
              <a:gs pos="50000">
                <a:schemeClr val="accent1">
                  <a:lumMod val="75000"/>
                  <a:tint val="44500"/>
                  <a:satMod val="160000"/>
                </a:schemeClr>
              </a:gs>
              <a:gs pos="100000">
                <a:schemeClr val="accent1">
                  <a:tint val="23500"/>
                  <a:satMod val="160000"/>
                  <a:lumMod val="43000"/>
                </a:schemeClr>
              </a:gs>
            </a:gsLst>
            <a:lin ang="10800000" scaled="1"/>
            <a:tileRect/>
          </a:gra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6400">
          <a:solidFill>
            <a:schemeClr val="tx1"/>
          </a:solidFill>
          <a:latin typeface="+mj-lt"/>
          <a:ea typeface="+mj-ea"/>
          <a:cs typeface="+mj-cs"/>
          <a:sym typeface="Gill Sans" charset="0"/>
        </a:defRPr>
      </a:lvl1pPr>
      <a:lvl2pPr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457200" indent="-457200" algn="l" rtl="0" eaLnBrk="1" fontAlgn="base" hangingPunct="1">
        <a:spcBef>
          <a:spcPts val="1600"/>
        </a:spcBef>
        <a:spcAft>
          <a:spcPct val="0"/>
        </a:spcAft>
        <a:buSzPct val="150000"/>
        <a:buFont typeface="Lucida Grande" charset="0"/>
        <a:buChar char="‣"/>
        <a:defRPr sz="3600">
          <a:solidFill>
            <a:schemeClr val="tx1"/>
          </a:solidFill>
          <a:latin typeface="+mn-lt"/>
          <a:ea typeface="+mn-ea"/>
          <a:cs typeface="+mn-cs"/>
          <a:sym typeface="Gill Sans" charset="0"/>
        </a:defRPr>
      </a:lvl1pPr>
      <a:lvl2pPr marL="863600" indent="-457200" algn="l" rtl="0" eaLnBrk="1" fontAlgn="base" hangingPunct="1">
        <a:spcBef>
          <a:spcPts val="1200"/>
        </a:spcBef>
        <a:spcAft>
          <a:spcPct val="0"/>
        </a:spcAft>
        <a:buSzPct val="75000"/>
        <a:buFont typeface="Zapf Dingbats" charset="0"/>
        <a:buChar char="✦"/>
        <a:defRPr sz="3200">
          <a:solidFill>
            <a:schemeClr val="tx1"/>
          </a:solidFill>
          <a:latin typeface="+mn-lt"/>
          <a:ea typeface="+mn-ea"/>
          <a:cs typeface="+mn-cs"/>
          <a:sym typeface="Gill Sans" charset="0"/>
        </a:defRPr>
      </a:lvl2pPr>
      <a:lvl3pPr marL="13208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3pPr>
      <a:lvl4pPr marL="1778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4pPr>
      <a:lvl5pPr marL="22352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5pPr>
      <a:lvl6pPr marL="26924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6pPr>
      <a:lvl7pPr marL="31496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7pPr>
      <a:lvl8pPr marL="36068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8pPr>
      <a:lvl9pPr marL="4064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11.em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18.emf"/><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18.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18.emf"/><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s://fairvote.ca/" TargetMode="External"/><Relationship Id="rId4" Type="http://schemas.openxmlformats.org/officeDocument/2006/relationships/hyperlink" Target="http://localpr.ca/" TargetMode="External"/><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35000" y="2514600"/>
            <a:ext cx="11963400" cy="2090737"/>
          </a:xfrm>
        </p:spPr>
        <p:txBody>
          <a:bodyPr/>
          <a:lstStyle/>
          <a:p>
            <a:r>
              <a:rPr lang="en-US" sz="8800" dirty="0" smtClean="0"/>
              <a:t>Make every vote count</a:t>
            </a:r>
            <a:br>
              <a:rPr lang="en-US" sz="8800" dirty="0" smtClean="0"/>
            </a:br>
            <a:r>
              <a:rPr lang="en-US" sz="4800" dirty="0" smtClean="0"/>
              <a:t>with Mixed-Member Systems</a:t>
            </a:r>
            <a:endParaRPr lang="en-US" sz="8800" dirty="0"/>
          </a:p>
        </p:txBody>
      </p:sp>
      <p:sp>
        <p:nvSpPr>
          <p:cNvPr id="4" name="Slide Number Placeholder 3"/>
          <p:cNvSpPr>
            <a:spLocks noGrp="1"/>
          </p:cNvSpPr>
          <p:nvPr>
            <p:ph type="sldNum" sz="quarter" idx="10"/>
          </p:nvPr>
        </p:nvSpPr>
        <p:spPr/>
        <p:txBody>
          <a:bodyPr/>
          <a:lstStyle/>
          <a:p>
            <a:fld id="{FC4C3C45-B565-C94F-A0F6-FF976A781392}" type="slidenum">
              <a:rPr lang="en-US" smtClean="0"/>
              <a:pPr/>
              <a:t>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25900" y="5160645"/>
            <a:ext cx="4953000" cy="4592955"/>
          </a:xfrm>
          <a:prstGeom prst="rect">
            <a:avLst/>
          </a:prstGeom>
        </p:spPr>
      </p:pic>
    </p:spTree>
    <p:extLst>
      <p:ext uri="{BB962C8B-B14F-4D97-AF65-F5344CB8AC3E}">
        <p14:creationId xmlns:p14="http://schemas.microsoft.com/office/powerpoint/2010/main" val="393189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29454425"/>
              </p:ext>
            </p:extLst>
          </p:nvPr>
        </p:nvGraphicFramePr>
        <p:xfrm>
          <a:off x="482600" y="304800"/>
          <a:ext cx="12115800" cy="9083553"/>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fairly</a:t>
                      </a:r>
                      <a:r>
                        <a:rPr lang="en-US" sz="2800" baseline="0" dirty="0" smtClean="0">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encourage</a:t>
                      </a:r>
                      <a:r>
                        <a:rPr lang="en-US" sz="2800" baseline="0" dirty="0" smtClean="0">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include underrepresented groups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avoid undue voting</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complexity</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while </a:t>
                      </a:r>
                      <a:r>
                        <a:rPr lang="en-US" sz="2800" dirty="0" smtClean="0">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safeguard trust in the election process</a:t>
                      </a:r>
                      <a:endParaRPr lang="en-US" sz="2800" baseline="0" dirty="0" smtClean="0">
                        <a:solidFill>
                          <a:schemeClr val="bg1"/>
                        </a:solidFill>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give reliable and verifiable results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ensure accountable MPs</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ensure</a:t>
                      </a:r>
                      <a:r>
                        <a:rPr lang="en-US" sz="2800" dirty="0" smtClean="0">
                          <a:effectLst/>
                          <a:latin typeface="Calibri" charset="0"/>
                          <a:ea typeface="Calibri" charset="0"/>
                          <a:cs typeface="Times New Roman" charset="0"/>
                        </a:rPr>
                        <a:t> accessible</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MPs</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MPs understand local conditions &amp; advance local needs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r>
                        <a:rPr lang="en-CA" sz="3600" dirty="0" smtClean="0">
                          <a:effectLst/>
                          <a:latin typeface="+mj-lt"/>
                          <a:ea typeface="Calibri" charset="0"/>
                          <a:cs typeface="Times New Roman" charset="0"/>
                        </a:rPr>
                        <a:t>Good Governance</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yield stable governments</a:t>
                      </a:r>
                      <a:r>
                        <a:rPr lang="en-US" sz="2800" baseline="0" dirty="0" smtClean="0">
                          <a:solidFill>
                            <a:schemeClr val="bg1"/>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governments that enact long-lasting policies supported by the majority of voters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08926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12547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2" name="Title 1"/>
          <p:cNvSpPr>
            <a:spLocks noGrp="1"/>
          </p:cNvSpPr>
          <p:nvPr>
            <p:ph type="title"/>
          </p:nvPr>
        </p:nvSpPr>
        <p:spPr/>
        <p:txBody>
          <a:bodyPr/>
          <a:lstStyle/>
          <a:p>
            <a:r>
              <a:rPr lang="en-US" dirty="0" smtClean="0"/>
              <a:t>Types of Electoral Systems</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11</a:t>
            </a:fld>
            <a:endParaRPr lang="en-US"/>
          </a:p>
        </p:txBody>
      </p:sp>
      <p:sp>
        <p:nvSpPr>
          <p:cNvPr id="11" name="TextBox 10"/>
          <p:cNvSpPr txBox="1"/>
          <p:nvPr/>
        </p:nvSpPr>
        <p:spPr>
          <a:xfrm>
            <a:off x="1134140" y="4125433"/>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Winner-Take-All Systems</a:t>
            </a:r>
            <a:endParaRPr lang="en-US" dirty="0"/>
          </a:p>
        </p:txBody>
      </p:sp>
      <p:sp>
        <p:nvSpPr>
          <p:cNvPr id="12" name="TextBox 11"/>
          <p:cNvSpPr txBox="1"/>
          <p:nvPr/>
        </p:nvSpPr>
        <p:spPr>
          <a:xfrm>
            <a:off x="7150100" y="4114800"/>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Proportional</a:t>
            </a:r>
          </a:p>
          <a:p>
            <a:r>
              <a:rPr lang="en-US" dirty="0" smtClean="0"/>
              <a:t>Systems</a:t>
            </a:r>
            <a:endParaRPr lang="en-US" dirty="0"/>
          </a:p>
        </p:txBody>
      </p:sp>
      <p:sp>
        <p:nvSpPr>
          <p:cNvPr id="16" name="TextBox 15"/>
          <p:cNvSpPr txBox="1"/>
          <p:nvPr/>
        </p:nvSpPr>
        <p:spPr>
          <a:xfrm>
            <a:off x="1168400" y="6553200"/>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First-Past-The-Post</a:t>
            </a:r>
            <a:endParaRPr lang="en-US" sz="4000" dirty="0"/>
          </a:p>
        </p:txBody>
      </p:sp>
      <p:cxnSp>
        <p:nvCxnSpPr>
          <p:cNvPr id="18" name="Elbow Connector 17"/>
          <p:cNvCxnSpPr>
            <a:stCxn id="11" idx="2"/>
            <a:endCxn id="16" idx="0"/>
          </p:cNvCxnSpPr>
          <p:nvPr/>
        </p:nvCxnSpPr>
        <p:spPr bwMode="auto">
          <a:xfrm rot="5400000">
            <a:off x="2344384" y="5363144"/>
            <a:ext cx="1042772" cy="133734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Elbow Connector 19"/>
          <p:cNvCxnSpPr>
            <a:stCxn id="11" idx="2"/>
            <a:endCxn id="15" idx="0"/>
          </p:cNvCxnSpPr>
          <p:nvPr/>
        </p:nvCxnSpPr>
        <p:spPr bwMode="auto">
          <a:xfrm rot="16200000" flipH="1">
            <a:off x="3692653" y="5352215"/>
            <a:ext cx="1055175"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Elbow Connector 22"/>
          <p:cNvCxnSpPr>
            <a:stCxn id="12" idx="2"/>
            <a:endCxn id="14" idx="0"/>
          </p:cNvCxnSpPr>
          <p:nvPr/>
        </p:nvCxnSpPr>
        <p:spPr bwMode="auto">
          <a:xfrm rot="16200000" flipH="1">
            <a:off x="9703295" y="5346900"/>
            <a:ext cx="1065810"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Elbow Connector 25"/>
          <p:cNvCxnSpPr/>
          <p:nvPr/>
        </p:nvCxnSpPr>
        <p:spPr bwMode="auto">
          <a:xfrm rot="16200000" flipH="1">
            <a:off x="15691736" y="4244413"/>
            <a:ext cx="1178737"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stCxn id="12" idx="2"/>
            <a:endCxn id="13" idx="0"/>
          </p:cNvCxnSpPr>
          <p:nvPr/>
        </p:nvCxnSpPr>
        <p:spPr bwMode="auto">
          <a:xfrm rot="5400000">
            <a:off x="8331695" y="5346900"/>
            <a:ext cx="1065810" cy="137160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p:cNvSpPr txBox="1"/>
          <p:nvPr/>
        </p:nvSpPr>
        <p:spPr>
          <a:xfrm>
            <a:off x="1134140" y="2525965"/>
            <a:ext cx="1081656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Electoral Systems</a:t>
            </a:r>
            <a:endParaRPr lang="en-US" dirty="0"/>
          </a:p>
        </p:txBody>
      </p:sp>
      <p:cxnSp>
        <p:nvCxnSpPr>
          <p:cNvPr id="31" name="Elbow Connector 30"/>
          <p:cNvCxnSpPr>
            <a:stCxn id="30" idx="2"/>
            <a:endCxn id="12" idx="0"/>
          </p:cNvCxnSpPr>
          <p:nvPr/>
        </p:nvCxnSpPr>
        <p:spPr bwMode="auto">
          <a:xfrm rot="16200000" flipH="1">
            <a:off x="7621325" y="2185724"/>
            <a:ext cx="850171"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Elbow Connector 35"/>
          <p:cNvCxnSpPr>
            <a:stCxn id="30" idx="2"/>
            <a:endCxn id="11" idx="0"/>
          </p:cNvCxnSpPr>
          <p:nvPr/>
        </p:nvCxnSpPr>
        <p:spPr bwMode="auto">
          <a:xfrm rot="5400000">
            <a:off x="4608028" y="2191041"/>
            <a:ext cx="860804"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a:off x="745490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39" name="TextBox 38"/>
          <p:cNvSpPr txBox="1"/>
          <p:nvPr/>
        </p:nvSpPr>
        <p:spPr>
          <a:xfrm>
            <a:off x="7302500" y="67180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3" name="TextBox 12"/>
          <p:cNvSpPr txBox="1"/>
          <p:nvPr/>
        </p:nvSpPr>
        <p:spPr>
          <a:xfrm>
            <a:off x="7150100" y="65656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Multi-Member</a:t>
            </a:r>
            <a:endParaRPr lang="en-US" dirty="0"/>
          </a:p>
        </p:txBody>
      </p:sp>
      <p:sp>
        <p:nvSpPr>
          <p:cNvPr id="41" name="TextBox 40"/>
          <p:cNvSpPr txBox="1"/>
          <p:nvPr/>
        </p:nvSpPr>
        <p:spPr>
          <a:xfrm>
            <a:off x="10227561" y="68739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42" name="TextBox 41"/>
          <p:cNvSpPr txBox="1"/>
          <p:nvPr/>
        </p:nvSpPr>
        <p:spPr>
          <a:xfrm>
            <a:off x="10075161" y="67215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4" name="TextBox 13"/>
          <p:cNvSpPr txBox="1"/>
          <p:nvPr/>
        </p:nvSpPr>
        <p:spPr>
          <a:xfrm>
            <a:off x="9893300" y="65656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Mixed Member</a:t>
            </a:r>
            <a:endParaRPr lang="en-US" sz="3600" dirty="0"/>
          </a:p>
        </p:txBody>
      </p:sp>
      <p:sp>
        <p:nvSpPr>
          <p:cNvPr id="28" name="TextBox 27"/>
          <p:cNvSpPr txBox="1"/>
          <p:nvPr/>
        </p:nvSpPr>
        <p:spPr>
          <a:xfrm>
            <a:off x="3993388" y="6718004"/>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5" name="TextBox 14"/>
          <p:cNvSpPr txBox="1"/>
          <p:nvPr/>
        </p:nvSpPr>
        <p:spPr>
          <a:xfrm>
            <a:off x="3877340" y="6565603"/>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smtClean="0"/>
              <a:t>Alternative Vote</a:t>
            </a:r>
            <a:endParaRPr lang="en-US" sz="3000" dirty="0"/>
          </a:p>
        </p:txBody>
      </p:sp>
      <p:sp>
        <p:nvSpPr>
          <p:cNvPr id="24" name="TextBox 23"/>
          <p:cNvSpPr txBox="1"/>
          <p:nvPr/>
        </p:nvSpPr>
        <p:spPr>
          <a:xfrm>
            <a:off x="6850914" y="8345225"/>
            <a:ext cx="553158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Rural-Urban Proportional</a:t>
            </a:r>
            <a:endParaRPr lang="en-US" dirty="0"/>
          </a:p>
        </p:txBody>
      </p:sp>
      <p:cxnSp>
        <p:nvCxnSpPr>
          <p:cNvPr id="25" name="Elbow Connector 24"/>
          <p:cNvCxnSpPr>
            <a:stCxn id="12" idx="2"/>
            <a:endCxn id="24" idx="0"/>
          </p:cNvCxnSpPr>
          <p:nvPr/>
        </p:nvCxnSpPr>
        <p:spPr bwMode="auto">
          <a:xfrm rot="16200000" flipH="1">
            <a:off x="8160838" y="6889356"/>
            <a:ext cx="2845430" cy="66307"/>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5649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animBg="1"/>
      <p:bldP spid="12" grpId="0" animBg="1"/>
      <p:bldP spid="16" grpId="0" animBg="1"/>
      <p:bldP spid="40" grpId="0" animBg="1"/>
      <p:bldP spid="39" grpId="0" animBg="1"/>
      <p:bldP spid="13" grpId="0" animBg="1"/>
      <p:bldP spid="41" grpId="0" animBg="1"/>
      <p:bldP spid="42" grpId="0" animBg="1"/>
      <p:bldP spid="14" grpId="0" animBg="1"/>
      <p:bldP spid="28" grpId="0" animBg="1"/>
      <p:bldP spid="15"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Using What?</a:t>
            </a:r>
            <a:endParaRPr lang="en-US" dirty="0"/>
          </a:p>
        </p:txBody>
      </p:sp>
      <p:sp>
        <p:nvSpPr>
          <p:cNvPr id="3" name="Content Placeholder 2"/>
          <p:cNvSpPr>
            <a:spLocks noGrp="1"/>
          </p:cNvSpPr>
          <p:nvPr>
            <p:ph sz="half" idx="1"/>
          </p:nvPr>
        </p:nvSpPr>
        <p:spPr/>
        <p:txBody>
          <a:bodyPr>
            <a:noAutofit/>
          </a:bodyPr>
          <a:lstStyle/>
          <a:p>
            <a:pPr marL="0" indent="0">
              <a:buNone/>
            </a:pPr>
            <a:r>
              <a:rPr lang="en-US" sz="2800" dirty="0" smtClean="0"/>
              <a:t>Winner-Take-All Systems:</a:t>
            </a:r>
          </a:p>
          <a:p>
            <a:r>
              <a:rPr lang="en-US" sz="2600" dirty="0" smtClean="0"/>
              <a:t>First-Past-The-Post:  </a:t>
            </a:r>
          </a:p>
          <a:p>
            <a:pPr lvl="1">
              <a:spcBef>
                <a:spcPts val="600"/>
              </a:spcBef>
            </a:pPr>
            <a:r>
              <a:rPr lang="en-US" sz="2100" dirty="0" smtClean="0"/>
              <a:t>United States</a:t>
            </a:r>
          </a:p>
          <a:p>
            <a:pPr lvl="1">
              <a:spcBef>
                <a:spcPts val="600"/>
              </a:spcBef>
            </a:pPr>
            <a:r>
              <a:rPr lang="en-US" sz="2100" dirty="0" smtClean="0"/>
              <a:t>Canada</a:t>
            </a:r>
          </a:p>
          <a:p>
            <a:pPr lvl="1">
              <a:spcBef>
                <a:spcPts val="600"/>
              </a:spcBef>
            </a:pPr>
            <a:r>
              <a:rPr lang="en-US" sz="2100" dirty="0" smtClean="0"/>
              <a:t>Singapore</a:t>
            </a:r>
          </a:p>
          <a:p>
            <a:pPr lvl="1">
              <a:spcBef>
                <a:spcPts val="600"/>
              </a:spcBef>
            </a:pPr>
            <a:r>
              <a:rPr lang="en-US" sz="2100" dirty="0" smtClean="0"/>
              <a:t>United Kingdom</a:t>
            </a:r>
          </a:p>
          <a:p>
            <a:r>
              <a:rPr lang="en-US" sz="2600" dirty="0" smtClean="0"/>
              <a:t>Alternative Vote: </a:t>
            </a:r>
          </a:p>
          <a:p>
            <a:pPr lvl="1">
              <a:spcBef>
                <a:spcPts val="600"/>
              </a:spcBef>
            </a:pPr>
            <a:r>
              <a:rPr lang="en-US" sz="2100" dirty="0" smtClean="0"/>
              <a:t> Australia</a:t>
            </a:r>
          </a:p>
          <a:p>
            <a:r>
              <a:rPr lang="en-US" sz="2500" dirty="0" smtClean="0"/>
              <a:t>Other:</a:t>
            </a:r>
          </a:p>
          <a:p>
            <a:pPr lvl="1">
              <a:spcBef>
                <a:spcPts val="600"/>
              </a:spcBef>
            </a:pPr>
            <a:r>
              <a:rPr lang="en-US" sz="2100" dirty="0" smtClean="0"/>
              <a:t>France, Bahrain, Belarus</a:t>
            </a:r>
          </a:p>
        </p:txBody>
      </p:sp>
      <p:sp>
        <p:nvSpPr>
          <p:cNvPr id="6" name="Content Placeholder 5"/>
          <p:cNvSpPr>
            <a:spLocks noGrp="1"/>
          </p:cNvSpPr>
          <p:nvPr>
            <p:ph sz="half" idx="2"/>
          </p:nvPr>
        </p:nvSpPr>
        <p:spPr>
          <a:xfrm>
            <a:off x="4749799" y="2736378"/>
            <a:ext cx="8221663" cy="6707842"/>
          </a:xfrm>
        </p:spPr>
        <p:txBody>
          <a:bodyPr numCol="3">
            <a:noAutofit/>
          </a:bodyPr>
          <a:lstStyle/>
          <a:p>
            <a:r>
              <a:rPr lang="en-US" sz="2600" dirty="0" smtClean="0"/>
              <a:t>Multi-Member</a:t>
            </a:r>
          </a:p>
          <a:p>
            <a:pPr lvl="1">
              <a:spcBef>
                <a:spcPts val="500"/>
              </a:spcBef>
            </a:pPr>
            <a:r>
              <a:rPr lang="en-US" sz="2100" dirty="0" smtClean="0"/>
              <a:t>Norway</a:t>
            </a:r>
          </a:p>
          <a:p>
            <a:pPr lvl="1">
              <a:spcBef>
                <a:spcPts val="500"/>
              </a:spcBef>
            </a:pPr>
            <a:r>
              <a:rPr lang="en-US" sz="2100" dirty="0" smtClean="0"/>
              <a:t>Switzerland</a:t>
            </a:r>
          </a:p>
          <a:p>
            <a:pPr lvl="1">
              <a:spcBef>
                <a:spcPts val="500"/>
              </a:spcBef>
            </a:pPr>
            <a:r>
              <a:rPr lang="en-US" sz="2100" dirty="0" smtClean="0"/>
              <a:t>Denmark</a:t>
            </a:r>
          </a:p>
          <a:p>
            <a:pPr lvl="1">
              <a:spcBef>
                <a:spcPts val="500"/>
              </a:spcBef>
            </a:pPr>
            <a:r>
              <a:rPr lang="en-US" sz="2100" dirty="0" smtClean="0"/>
              <a:t>Netherlands</a:t>
            </a:r>
          </a:p>
          <a:p>
            <a:pPr lvl="1">
              <a:spcBef>
                <a:spcPts val="500"/>
              </a:spcBef>
            </a:pPr>
            <a:r>
              <a:rPr lang="en-US" sz="2100" dirty="0" smtClean="0"/>
              <a:t>Ireland</a:t>
            </a:r>
          </a:p>
          <a:p>
            <a:pPr lvl="1">
              <a:spcBef>
                <a:spcPts val="500"/>
              </a:spcBef>
            </a:pPr>
            <a:r>
              <a:rPr lang="en-US" sz="2100" dirty="0" smtClean="0"/>
              <a:t>Liechtenstein</a:t>
            </a:r>
          </a:p>
          <a:p>
            <a:pPr lvl="1">
              <a:spcBef>
                <a:spcPts val="500"/>
              </a:spcBef>
            </a:pPr>
            <a:r>
              <a:rPr lang="en-US" sz="2100" dirty="0" smtClean="0"/>
              <a:t>Sweden</a:t>
            </a:r>
          </a:p>
          <a:p>
            <a:pPr lvl="1">
              <a:spcBef>
                <a:spcPts val="500"/>
              </a:spcBef>
            </a:pPr>
            <a:r>
              <a:rPr lang="en-US" sz="2100" dirty="0" smtClean="0"/>
              <a:t>Iceland</a:t>
            </a:r>
          </a:p>
          <a:p>
            <a:pPr lvl="1">
              <a:spcBef>
                <a:spcPts val="500"/>
              </a:spcBef>
            </a:pPr>
            <a:r>
              <a:rPr lang="en-US" sz="2100" dirty="0" smtClean="0"/>
              <a:t>Israel</a:t>
            </a:r>
          </a:p>
          <a:p>
            <a:pPr lvl="1">
              <a:spcBef>
                <a:spcPts val="500"/>
              </a:spcBef>
            </a:pPr>
            <a:r>
              <a:rPr lang="en-US" sz="2100" dirty="0" smtClean="0"/>
              <a:t>Luxembourg</a:t>
            </a:r>
          </a:p>
          <a:p>
            <a:pPr lvl="1">
              <a:spcBef>
                <a:spcPts val="500"/>
              </a:spcBef>
            </a:pPr>
            <a:r>
              <a:rPr lang="en-US" sz="2100" dirty="0" smtClean="0"/>
              <a:t>Belgium</a:t>
            </a:r>
          </a:p>
          <a:p>
            <a:pPr lvl="1">
              <a:spcBef>
                <a:spcPts val="500"/>
              </a:spcBef>
            </a:pPr>
            <a:r>
              <a:rPr lang="en-US" sz="2100" dirty="0" smtClean="0"/>
              <a:t>Austria</a:t>
            </a:r>
          </a:p>
          <a:p>
            <a:pPr lvl="1">
              <a:spcBef>
                <a:spcPts val="500"/>
              </a:spcBef>
            </a:pPr>
            <a:r>
              <a:rPr lang="en-US" sz="2100" dirty="0" smtClean="0"/>
              <a:t>Finland</a:t>
            </a:r>
          </a:p>
          <a:p>
            <a:pPr lvl="1">
              <a:spcBef>
                <a:spcPts val="500"/>
              </a:spcBef>
            </a:pPr>
            <a:r>
              <a:rPr lang="en-US" sz="2100" dirty="0" smtClean="0"/>
              <a:t>Slovenia</a:t>
            </a:r>
          </a:p>
          <a:p>
            <a:pPr lvl="1">
              <a:spcBef>
                <a:spcPts val="500"/>
              </a:spcBef>
            </a:pPr>
            <a:r>
              <a:rPr lang="en-US" sz="2100" dirty="0" smtClean="0"/>
              <a:t>Spain</a:t>
            </a:r>
          </a:p>
          <a:p>
            <a:pPr lvl="1">
              <a:spcBef>
                <a:spcPts val="500"/>
              </a:spcBef>
            </a:pPr>
            <a:r>
              <a:rPr lang="en-US" sz="2100" dirty="0" smtClean="0"/>
              <a:t>Italy</a:t>
            </a:r>
          </a:p>
          <a:p>
            <a:pPr lvl="1">
              <a:spcBef>
                <a:spcPts val="500"/>
              </a:spcBef>
            </a:pPr>
            <a:r>
              <a:rPr lang="en-US" sz="2100" dirty="0" smtClean="0"/>
              <a:t>Czech Republic</a:t>
            </a:r>
          </a:p>
          <a:p>
            <a:pPr lvl="1">
              <a:spcBef>
                <a:spcPts val="500"/>
              </a:spcBef>
            </a:pPr>
            <a:r>
              <a:rPr lang="en-US" sz="2100" dirty="0" smtClean="0"/>
              <a:t>Greece</a:t>
            </a:r>
          </a:p>
          <a:p>
            <a:pPr lvl="1">
              <a:spcBef>
                <a:spcPts val="500"/>
              </a:spcBef>
            </a:pPr>
            <a:r>
              <a:rPr lang="en-US" sz="2100" dirty="0" smtClean="0"/>
              <a:t>Estonia</a:t>
            </a:r>
          </a:p>
          <a:p>
            <a:pPr lvl="1">
              <a:spcBef>
                <a:spcPts val="500"/>
              </a:spcBef>
            </a:pPr>
            <a:r>
              <a:rPr lang="en-US" sz="2100" dirty="0" smtClean="0"/>
              <a:t>Cyprus</a:t>
            </a:r>
          </a:p>
          <a:p>
            <a:pPr lvl="1">
              <a:spcBef>
                <a:spcPts val="500"/>
              </a:spcBef>
            </a:pPr>
            <a:r>
              <a:rPr lang="en-US" sz="2100" dirty="0" smtClean="0"/>
              <a:t>Slovakia</a:t>
            </a:r>
          </a:p>
          <a:p>
            <a:pPr lvl="1">
              <a:spcBef>
                <a:spcPts val="500"/>
              </a:spcBef>
            </a:pPr>
            <a:r>
              <a:rPr lang="en-US" sz="2100" dirty="0" smtClean="0"/>
              <a:t>Poland</a:t>
            </a:r>
          </a:p>
          <a:p>
            <a:pPr lvl="1">
              <a:spcBef>
                <a:spcPts val="500"/>
              </a:spcBef>
            </a:pPr>
            <a:r>
              <a:rPr lang="en-US" sz="2100" dirty="0" smtClean="0"/>
              <a:t>Malta</a:t>
            </a:r>
          </a:p>
          <a:p>
            <a:pPr lvl="1">
              <a:spcBef>
                <a:spcPts val="500"/>
              </a:spcBef>
            </a:pPr>
            <a:r>
              <a:rPr lang="en-US" sz="2100" dirty="0" smtClean="0"/>
              <a:t>Argentina</a:t>
            </a:r>
          </a:p>
          <a:p>
            <a:pPr lvl="1">
              <a:spcBef>
                <a:spcPts val="500"/>
              </a:spcBef>
            </a:pPr>
            <a:r>
              <a:rPr lang="en-US" sz="2100" dirty="0" smtClean="0"/>
              <a:t>United </a:t>
            </a:r>
            <a:r>
              <a:rPr lang="en-US" sz="2100" dirty="0"/>
              <a:t>Arab </a:t>
            </a:r>
            <a:r>
              <a:rPr lang="en-US" sz="2100" dirty="0" smtClean="0"/>
              <a:t>Emirates</a:t>
            </a:r>
          </a:p>
          <a:p>
            <a:pPr lvl="1">
              <a:spcBef>
                <a:spcPts val="500"/>
              </a:spcBef>
            </a:pPr>
            <a:r>
              <a:rPr lang="en-US" sz="2100" dirty="0" smtClean="0"/>
              <a:t>Chile</a:t>
            </a:r>
          </a:p>
          <a:p>
            <a:pPr lvl="1">
              <a:spcBef>
                <a:spcPts val="500"/>
              </a:spcBef>
            </a:pPr>
            <a:r>
              <a:rPr lang="en-US" sz="2100" dirty="0" smtClean="0"/>
              <a:t>Portugal</a:t>
            </a:r>
          </a:p>
          <a:p>
            <a:pPr lvl="1">
              <a:spcBef>
                <a:spcPts val="500"/>
              </a:spcBef>
            </a:pPr>
            <a:r>
              <a:rPr lang="en-US" sz="2100" dirty="0" smtClean="0"/>
              <a:t>Latvia</a:t>
            </a:r>
          </a:p>
          <a:p>
            <a:pPr lvl="1">
              <a:spcBef>
                <a:spcPts val="500"/>
              </a:spcBef>
            </a:pPr>
            <a:r>
              <a:rPr lang="en-US" sz="2100" dirty="0" smtClean="0"/>
              <a:t>Croatia</a:t>
            </a:r>
          </a:p>
          <a:p>
            <a:pPr lvl="1">
              <a:spcBef>
                <a:spcPts val="500"/>
              </a:spcBef>
            </a:pPr>
            <a:r>
              <a:rPr lang="en-US" sz="2100" dirty="0" smtClean="0"/>
              <a:t>Kuwait</a:t>
            </a:r>
          </a:p>
          <a:p>
            <a:pPr lvl="1">
              <a:spcBef>
                <a:spcPts val="500"/>
              </a:spcBef>
            </a:pPr>
            <a:r>
              <a:rPr lang="en-US" sz="2100" dirty="0" smtClean="0"/>
              <a:t>Montenegro </a:t>
            </a:r>
          </a:p>
          <a:p>
            <a:r>
              <a:rPr lang="en-US" sz="2600" dirty="0" smtClean="0"/>
              <a:t>Mixed Member</a:t>
            </a:r>
          </a:p>
          <a:p>
            <a:pPr lvl="1">
              <a:spcBef>
                <a:spcPts val="600"/>
              </a:spcBef>
            </a:pPr>
            <a:r>
              <a:rPr lang="en-US" sz="2100" dirty="0" smtClean="0"/>
              <a:t>Germany</a:t>
            </a:r>
          </a:p>
          <a:p>
            <a:pPr lvl="1">
              <a:spcBef>
                <a:spcPts val="600"/>
              </a:spcBef>
            </a:pPr>
            <a:r>
              <a:rPr lang="en-US" sz="2100" dirty="0" smtClean="0"/>
              <a:t>New Zealand</a:t>
            </a:r>
          </a:p>
          <a:p>
            <a:pPr lvl="1">
              <a:spcBef>
                <a:spcPts val="600"/>
              </a:spcBef>
            </a:pPr>
            <a:r>
              <a:rPr lang="en-US" sz="2100" dirty="0" smtClean="0"/>
              <a:t>Hungary</a:t>
            </a:r>
          </a:p>
          <a:p>
            <a:endParaRPr lang="en-US" sz="2600" dirty="0" smtClean="0"/>
          </a:p>
          <a:p>
            <a:endParaRPr lang="en-US" sz="2600" dirty="0"/>
          </a:p>
          <a:p>
            <a:pPr marL="0" indent="0">
              <a:buNone/>
            </a:pPr>
            <a:r>
              <a:rPr lang="en-US" sz="2600" dirty="0" smtClean="0"/>
              <a:t>Parallel Systems</a:t>
            </a:r>
          </a:p>
          <a:p>
            <a:pPr lvl="1">
              <a:spcBef>
                <a:spcPts val="600"/>
              </a:spcBef>
            </a:pPr>
            <a:r>
              <a:rPr lang="en-US" sz="2100" dirty="0" smtClean="0"/>
              <a:t>South Korea</a:t>
            </a:r>
          </a:p>
          <a:p>
            <a:pPr lvl="1">
              <a:spcBef>
                <a:spcPts val="600"/>
              </a:spcBef>
            </a:pPr>
            <a:r>
              <a:rPr lang="en-US" sz="2100" dirty="0" smtClean="0"/>
              <a:t>Japan</a:t>
            </a:r>
          </a:p>
          <a:p>
            <a:pPr lvl="1">
              <a:spcBef>
                <a:spcPts val="600"/>
              </a:spcBef>
            </a:pPr>
            <a:r>
              <a:rPr lang="en-US" sz="2100" dirty="0" smtClean="0"/>
              <a:t>Andorra</a:t>
            </a:r>
          </a:p>
          <a:p>
            <a:pPr lvl="1">
              <a:spcBef>
                <a:spcPts val="600"/>
              </a:spcBef>
            </a:pPr>
            <a:r>
              <a:rPr lang="en-US" sz="2100" dirty="0" smtClean="0"/>
              <a:t>Lithuania</a:t>
            </a:r>
          </a:p>
        </p:txBody>
      </p:sp>
      <p:sp>
        <p:nvSpPr>
          <p:cNvPr id="4" name="Slide Number Placeholder 3"/>
          <p:cNvSpPr>
            <a:spLocks noGrp="1"/>
          </p:cNvSpPr>
          <p:nvPr>
            <p:ph type="sldNum" sz="quarter" idx="10"/>
          </p:nvPr>
        </p:nvSpPr>
        <p:spPr/>
        <p:txBody>
          <a:bodyPr/>
          <a:lstStyle/>
          <a:p>
            <a:fld id="{6C230266-32F6-FD4F-A2FF-25FE69ECF62C}" type="slidenum">
              <a:rPr lang="en-US" smtClean="0"/>
              <a:pPr/>
              <a:t>12</a:t>
            </a:fld>
            <a:endParaRPr lang="en-US" dirty="0"/>
          </a:p>
        </p:txBody>
      </p:sp>
      <p:sp>
        <p:nvSpPr>
          <p:cNvPr id="5" name="TextBox 4"/>
          <p:cNvSpPr txBox="1"/>
          <p:nvPr/>
        </p:nvSpPr>
        <p:spPr>
          <a:xfrm>
            <a:off x="263525" y="7310497"/>
            <a:ext cx="4325938" cy="2062103"/>
          </a:xfrm>
          <a:prstGeom prst="rect">
            <a:avLst/>
          </a:prstGeom>
          <a:noFill/>
          <a:ln>
            <a:solidFill>
              <a:schemeClr val="tx1"/>
            </a:solidFill>
          </a:ln>
        </p:spPr>
        <p:txBody>
          <a:bodyPr wrap="square" rtlCol="0">
            <a:spAutoFit/>
          </a:bodyPr>
          <a:lstStyle/>
          <a:p>
            <a:pPr algn="l"/>
            <a:r>
              <a:rPr lang="en-US" sz="3200" dirty="0" smtClean="0">
                <a:solidFill>
                  <a:schemeClr val="tx1"/>
                </a:solidFill>
              </a:rPr>
              <a:t>Looking at democracies scoring “very high” on the UN’s Human Development Index.</a:t>
            </a:r>
            <a:endParaRPr lang="en-US" sz="3200" dirty="0">
              <a:solidFill>
                <a:schemeClr val="tx1"/>
              </a:solidFill>
            </a:endParaRPr>
          </a:p>
        </p:txBody>
      </p:sp>
      <p:sp>
        <p:nvSpPr>
          <p:cNvPr id="12" name="Content Placeholder 2"/>
          <p:cNvSpPr txBox="1">
            <a:spLocks/>
          </p:cNvSpPr>
          <p:nvPr/>
        </p:nvSpPr>
        <p:spPr bwMode="auto">
          <a:xfrm>
            <a:off x="4749799" y="2171700"/>
            <a:ext cx="5751514"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noAutofit/>
          </a:bodyPr>
          <a:lstStyle>
            <a:lvl1pPr marL="457200" indent="-457200" algn="l" rtl="0" eaLnBrk="1" fontAlgn="base" hangingPunct="1">
              <a:spcBef>
                <a:spcPts val="1600"/>
              </a:spcBef>
              <a:spcAft>
                <a:spcPct val="0"/>
              </a:spcAft>
              <a:buSzPct val="150000"/>
              <a:buFont typeface="Lucida Grande" charset="0"/>
              <a:buChar char="‣"/>
              <a:defRPr sz="3600">
                <a:solidFill>
                  <a:schemeClr val="tx1"/>
                </a:solidFill>
                <a:latin typeface="+mn-lt"/>
                <a:ea typeface="+mn-ea"/>
                <a:cs typeface="+mn-cs"/>
                <a:sym typeface="Gill Sans" charset="0"/>
              </a:defRPr>
            </a:lvl1pPr>
            <a:lvl2pPr marL="863600" indent="-457200" algn="l" rtl="0" eaLnBrk="1" fontAlgn="base" hangingPunct="1">
              <a:spcBef>
                <a:spcPts val="1200"/>
              </a:spcBef>
              <a:spcAft>
                <a:spcPct val="0"/>
              </a:spcAft>
              <a:buSzPct val="75000"/>
              <a:buFont typeface="Zapf Dingbats" charset="0"/>
              <a:buChar char="✦"/>
              <a:defRPr sz="3200">
                <a:solidFill>
                  <a:schemeClr val="tx1"/>
                </a:solidFill>
                <a:latin typeface="+mn-lt"/>
                <a:ea typeface="+mn-ea"/>
                <a:cs typeface="+mn-cs"/>
                <a:sym typeface="Gill Sans" charset="0"/>
              </a:defRPr>
            </a:lvl2pPr>
            <a:lvl3pPr marL="1320800" indent="-457200" algn="l" rtl="0" eaLnBrk="1" fontAlgn="base" hangingPunct="1">
              <a:spcBef>
                <a:spcPts val="1200"/>
              </a:spcBef>
              <a:spcAft>
                <a:spcPct val="0"/>
              </a:spcAft>
              <a:buClr>
                <a:srgbClr val="000000"/>
              </a:buClr>
              <a:buSzPct val="150000"/>
              <a:buFont typeface="Gill Sans" charset="0"/>
              <a:buChar char="•"/>
              <a:defRPr sz="2000">
                <a:solidFill>
                  <a:schemeClr val="tx1"/>
                </a:solidFill>
                <a:latin typeface="+mn-lt"/>
                <a:ea typeface="+mn-ea"/>
                <a:cs typeface="+mn-cs"/>
                <a:sym typeface="Gill Sans" charset="0"/>
              </a:defRPr>
            </a:lvl3pPr>
            <a:lvl4pPr marL="17780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4pPr>
            <a:lvl5pPr marL="22352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5pPr>
            <a:lvl6pPr marL="26924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6pPr>
            <a:lvl7pPr marL="31496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7pPr>
            <a:lvl8pPr marL="36068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8pPr>
            <a:lvl9pPr marL="4064000" indent="-457200" algn="l" rtl="0" eaLnBrk="1" fontAlgn="base" hangingPunct="1">
              <a:spcBef>
                <a:spcPts val="1200"/>
              </a:spcBef>
              <a:spcAft>
                <a:spcPct val="0"/>
              </a:spcAft>
              <a:buClr>
                <a:srgbClr val="000000"/>
              </a:buClr>
              <a:buSzPct val="150000"/>
              <a:buFont typeface="Gill Sans" charset="0"/>
              <a:buChar char="-"/>
              <a:defRPr sz="1800">
                <a:solidFill>
                  <a:schemeClr val="tx1"/>
                </a:solidFill>
                <a:latin typeface="+mn-lt"/>
                <a:ea typeface="+mn-ea"/>
                <a:cs typeface="+mn-cs"/>
                <a:sym typeface="Gill Sans" charset="0"/>
              </a:defRPr>
            </a:lvl9pPr>
          </a:lstStyle>
          <a:p>
            <a:pPr marL="0" indent="0">
              <a:buFont typeface="Lucida Grande" charset="0"/>
              <a:buNone/>
            </a:pPr>
            <a:r>
              <a:rPr lang="en-US" sz="2800" kern="0" dirty="0" smtClean="0"/>
              <a:t>Proportional Systems:</a:t>
            </a:r>
          </a:p>
        </p:txBody>
      </p:sp>
    </p:spTree>
    <p:extLst>
      <p:ext uri="{BB962C8B-B14F-4D97-AF65-F5344CB8AC3E}">
        <p14:creationId xmlns:p14="http://schemas.microsoft.com/office/powerpoint/2010/main" val="3571834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15" end="1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xEl>
                                              <p:pRg st="17" end="1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18" end="1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19" end="1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
                                            <p:txEl>
                                              <p:pRg st="20" end="2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xEl>
                                              <p:pRg st="21" end="2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22" end="2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xEl>
                                              <p:pRg st="23" end="23"/>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xEl>
                                              <p:pRg st="24" end="24"/>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
                                            <p:txEl>
                                              <p:pRg st="25" end="25"/>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xEl>
                                              <p:pRg st="26" end="26"/>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
                                            <p:txEl>
                                              <p:pRg st="27" end="27"/>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
                                            <p:txEl>
                                              <p:pRg st="28" end="28"/>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
                                            <p:txEl>
                                              <p:pRg st="29" end="29"/>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
                                            <p:txEl>
                                              <p:pRg st="30" end="3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
                                            <p:txEl>
                                              <p:pRg st="31" end="3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
                                            <p:txEl>
                                              <p:pRg st="32" end="3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
                                            <p:txEl>
                                              <p:pRg st="33" end="33"/>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
                                            <p:txEl>
                                              <p:pRg st="34" end="34"/>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
                                            <p:txEl>
                                              <p:pRg st="35" end="35"/>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
                                            <p:txEl>
                                              <p:pRg st="38" end="38"/>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
                                            <p:txEl>
                                              <p:pRg st="39" end="39"/>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
                                            <p:txEl>
                                              <p:pRg st="40" end="40"/>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
                                            <p:txEl>
                                              <p:pRg st="41" end="41"/>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
                                            <p:txEl>
                                              <p:pRg st="42" end="4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65772993"/>
              </p:ext>
            </p:extLst>
          </p:nvPr>
        </p:nvGraphicFramePr>
        <p:xfrm>
          <a:off x="482600" y="304800"/>
          <a:ext cx="12115801" cy="9080682"/>
        </p:xfrm>
        <a:graphic>
          <a:graphicData uri="http://schemas.openxmlformats.org/drawingml/2006/table">
            <a:tbl>
              <a:tblPr firstRow="1" bandRow="1">
                <a:tableStyleId>{5C22544A-7EE6-4342-B048-85BDC9FD1C3A}</a:tableStyleId>
              </a:tblPr>
              <a:tblGrid>
                <a:gridCol w="2669583"/>
                <a:gridCol w="6981986"/>
                <a:gridCol w="1232116"/>
                <a:gridCol w="1232116"/>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charset="0"/>
                          <a:ea typeface="Calibri" charset="0"/>
                          <a:cs typeface="Times New Roman" charset="0"/>
                        </a:rPr>
                        <a:t>Winner Take All</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US" sz="2400" dirty="0" err="1" smtClean="0">
                          <a:effectLst/>
                          <a:latin typeface="Calibri" charset="0"/>
                          <a:ea typeface="Calibri" charset="0"/>
                          <a:cs typeface="Times New Roman" charset="0"/>
                        </a:rPr>
                        <a:t>Propor-tional</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2800" dirty="0" smtClean="0">
                          <a:effectLst/>
                          <a:latin typeface="+mj-lt"/>
                          <a:ea typeface="Calibri" charset="0"/>
                          <a:cs typeface="Times New Roman" charset="0"/>
                        </a:rPr>
                        <a:t>Effectiveness &amp; Legitimacy</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fairly</a:t>
                      </a:r>
                      <a:r>
                        <a:rPr lang="en-US" sz="2800" baseline="0" dirty="0" smtClean="0">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aseline="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endParaRPr lang="en-US" sz="2800" baseline="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2800" dirty="0" smtClean="0">
                          <a:effectLst/>
                          <a:latin typeface="+mj-lt"/>
                          <a:ea typeface="Calibri" charset="0"/>
                          <a:cs typeface="Times New Roman" charset="0"/>
                        </a:rPr>
                        <a:t>Engagement</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encourage</a:t>
                      </a:r>
                      <a:r>
                        <a:rPr lang="en-US" sz="2800" baseline="0" dirty="0" smtClean="0">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foster greater civility and collaboration</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include underrepresented groups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88988">
                <a:tc>
                  <a:txBody>
                    <a:bodyPr/>
                    <a:lstStyle/>
                    <a:p>
                      <a:pPr marL="0" marR="0">
                        <a:spcBef>
                          <a:spcPts val="0"/>
                        </a:spcBef>
                        <a:spcAft>
                          <a:spcPts val="0"/>
                        </a:spcAft>
                      </a:pPr>
                      <a:r>
                        <a:rPr lang="en-CA" sz="2800" dirty="0" smtClean="0">
                          <a:effectLst/>
                          <a:latin typeface="+mj-lt"/>
                          <a:ea typeface="Calibri" charset="0"/>
                          <a:cs typeface="Times New Roman" charset="0"/>
                        </a:rPr>
                        <a:t>Accessibility</a:t>
                      </a:r>
                      <a:r>
                        <a:rPr lang="en-CA" sz="2800" baseline="0" dirty="0" smtClean="0">
                          <a:effectLst/>
                          <a:latin typeface="+mj-lt"/>
                          <a:ea typeface="Calibri" charset="0"/>
                          <a:cs typeface="Times New Roman" charset="0"/>
                        </a:rPr>
                        <a:t> &amp; Inclusiveness</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avoid undue voting</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complexity</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while </a:t>
                      </a:r>
                      <a:r>
                        <a:rPr lang="en-US" sz="2800" dirty="0" smtClean="0">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p>
                    <a:p>
                      <a:pPr marL="0" marR="0" indent="0" algn="ctr">
                        <a:spcBef>
                          <a:spcPts val="0"/>
                        </a:spcBef>
                        <a:spcAft>
                          <a:spcPts val="0"/>
                        </a:spcAft>
                        <a:buFont typeface="Arial" charset="0"/>
                        <a:buNone/>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964466">
                <a:tc>
                  <a:txBody>
                    <a:bodyPr/>
                    <a:lstStyle/>
                    <a:p>
                      <a:pPr marL="0" marR="0">
                        <a:spcBef>
                          <a:spcPts val="0"/>
                        </a:spcBef>
                        <a:spcAft>
                          <a:spcPts val="0"/>
                        </a:spcAft>
                      </a:pPr>
                      <a:r>
                        <a:rPr lang="en-CA" sz="2800" dirty="0" smtClean="0">
                          <a:effectLst/>
                          <a:latin typeface="+mj-lt"/>
                          <a:ea typeface="Calibri" charset="0"/>
                          <a:cs typeface="Times New Roman" charset="0"/>
                        </a:rPr>
                        <a:t>Integrity</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safeguard trust in the election process</a:t>
                      </a:r>
                      <a:endParaRPr lang="en-US" sz="2800" baseline="0" dirty="0" smtClean="0">
                        <a:solidFill>
                          <a:schemeClr val="bg1"/>
                        </a:solidFill>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give reliable and verifiable results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2800" dirty="0" smtClean="0">
                          <a:effectLst/>
                          <a:latin typeface="+mj-lt"/>
                          <a:ea typeface="Calibri" charset="0"/>
                          <a:cs typeface="Times New Roman" charset="0"/>
                        </a:rPr>
                        <a:t>Local Representation</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ensure accountable MPs</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ensure</a:t>
                      </a:r>
                      <a:r>
                        <a:rPr lang="en-US" sz="2800" dirty="0" smtClean="0">
                          <a:effectLst/>
                          <a:latin typeface="Calibri" charset="0"/>
                          <a:ea typeface="Calibri" charset="0"/>
                          <a:cs typeface="Times New Roman" charset="0"/>
                        </a:rPr>
                        <a:t> accessible (like-minded)</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MPs</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MPs understand local conditions &amp; advance local needs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r>
                        <a:rPr lang="en-CA" sz="2800" dirty="0" smtClean="0">
                          <a:effectLst/>
                          <a:latin typeface="+mj-lt"/>
                          <a:ea typeface="Calibri" charset="0"/>
                          <a:cs typeface="Times New Roman" charset="0"/>
                        </a:rPr>
                        <a:t>Good Governance</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yield stable governments</a:t>
                      </a:r>
                      <a:r>
                        <a:rPr lang="en-US" sz="2800" baseline="0" dirty="0" smtClean="0">
                          <a:solidFill>
                            <a:schemeClr val="bg1"/>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governments that enact long-lasting policies supported by the majority of voters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6" name="Rectangle 5"/>
          <p:cNvSpPr/>
          <p:nvPr/>
        </p:nvSpPr>
        <p:spPr bwMode="auto">
          <a:xfrm>
            <a:off x="10302927" y="1066800"/>
            <a:ext cx="2146300" cy="1206318"/>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10236200" y="2362200"/>
            <a:ext cx="2146300" cy="1649535"/>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p:nvSpPr>
        <p:spPr bwMode="auto">
          <a:xfrm>
            <a:off x="10246610" y="4057650"/>
            <a:ext cx="2146300" cy="1219200"/>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0302927" y="5341809"/>
            <a:ext cx="2146300" cy="906591"/>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10304264" y="6386945"/>
            <a:ext cx="2146300" cy="1533146"/>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10302927" y="8085009"/>
            <a:ext cx="2146300" cy="1211391"/>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084726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12547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2" name="Title 1"/>
          <p:cNvSpPr>
            <a:spLocks noGrp="1"/>
          </p:cNvSpPr>
          <p:nvPr>
            <p:ph type="title"/>
          </p:nvPr>
        </p:nvSpPr>
        <p:spPr/>
        <p:txBody>
          <a:bodyPr/>
          <a:lstStyle/>
          <a:p>
            <a:r>
              <a:rPr lang="en-US" dirty="0" smtClean="0"/>
              <a:t>Types of Electoral Systems</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14</a:t>
            </a:fld>
            <a:endParaRPr lang="en-US"/>
          </a:p>
        </p:txBody>
      </p:sp>
      <p:sp>
        <p:nvSpPr>
          <p:cNvPr id="11" name="TextBox 10"/>
          <p:cNvSpPr txBox="1"/>
          <p:nvPr/>
        </p:nvSpPr>
        <p:spPr>
          <a:xfrm>
            <a:off x="1134140" y="4125433"/>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Winner-Take-All Systems</a:t>
            </a:r>
            <a:endParaRPr lang="en-US" dirty="0"/>
          </a:p>
        </p:txBody>
      </p:sp>
      <p:sp>
        <p:nvSpPr>
          <p:cNvPr id="12" name="TextBox 11"/>
          <p:cNvSpPr txBox="1"/>
          <p:nvPr/>
        </p:nvSpPr>
        <p:spPr>
          <a:xfrm>
            <a:off x="7150100" y="4114800"/>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Proportional</a:t>
            </a:r>
          </a:p>
          <a:p>
            <a:r>
              <a:rPr lang="en-US" dirty="0" smtClean="0"/>
              <a:t>Systems</a:t>
            </a:r>
            <a:endParaRPr lang="en-US" dirty="0"/>
          </a:p>
        </p:txBody>
      </p:sp>
      <p:sp>
        <p:nvSpPr>
          <p:cNvPr id="16" name="TextBox 15"/>
          <p:cNvSpPr txBox="1"/>
          <p:nvPr/>
        </p:nvSpPr>
        <p:spPr>
          <a:xfrm>
            <a:off x="1168400" y="6553200"/>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First-Past-The-Post</a:t>
            </a:r>
            <a:endParaRPr lang="en-US" sz="4000" dirty="0"/>
          </a:p>
        </p:txBody>
      </p:sp>
      <p:cxnSp>
        <p:nvCxnSpPr>
          <p:cNvPr id="18" name="Elbow Connector 17"/>
          <p:cNvCxnSpPr>
            <a:stCxn id="11" idx="2"/>
            <a:endCxn id="16" idx="0"/>
          </p:cNvCxnSpPr>
          <p:nvPr/>
        </p:nvCxnSpPr>
        <p:spPr bwMode="auto">
          <a:xfrm rot="5400000">
            <a:off x="2344384" y="5363144"/>
            <a:ext cx="1042772" cy="133734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Elbow Connector 19"/>
          <p:cNvCxnSpPr>
            <a:stCxn id="11" idx="2"/>
            <a:endCxn id="15" idx="0"/>
          </p:cNvCxnSpPr>
          <p:nvPr/>
        </p:nvCxnSpPr>
        <p:spPr bwMode="auto">
          <a:xfrm rot="16200000" flipH="1">
            <a:off x="3692653" y="5352215"/>
            <a:ext cx="1055175"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Elbow Connector 22"/>
          <p:cNvCxnSpPr>
            <a:stCxn id="12" idx="2"/>
            <a:endCxn id="14" idx="0"/>
          </p:cNvCxnSpPr>
          <p:nvPr/>
        </p:nvCxnSpPr>
        <p:spPr bwMode="auto">
          <a:xfrm rot="16200000" flipH="1">
            <a:off x="9703295" y="5346900"/>
            <a:ext cx="1065810"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Elbow Connector 25"/>
          <p:cNvCxnSpPr/>
          <p:nvPr/>
        </p:nvCxnSpPr>
        <p:spPr bwMode="auto">
          <a:xfrm rot="16200000" flipH="1">
            <a:off x="15691736" y="4244413"/>
            <a:ext cx="1178737"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stCxn id="12" idx="2"/>
            <a:endCxn id="13" idx="0"/>
          </p:cNvCxnSpPr>
          <p:nvPr/>
        </p:nvCxnSpPr>
        <p:spPr bwMode="auto">
          <a:xfrm rot="5400000">
            <a:off x="8331695" y="5346900"/>
            <a:ext cx="1065810" cy="137160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p:cNvSpPr txBox="1"/>
          <p:nvPr/>
        </p:nvSpPr>
        <p:spPr>
          <a:xfrm>
            <a:off x="1134140" y="2525965"/>
            <a:ext cx="1081656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Electoral Systems</a:t>
            </a:r>
            <a:endParaRPr lang="en-US" dirty="0"/>
          </a:p>
        </p:txBody>
      </p:sp>
      <p:cxnSp>
        <p:nvCxnSpPr>
          <p:cNvPr id="31" name="Elbow Connector 30"/>
          <p:cNvCxnSpPr>
            <a:stCxn id="30" idx="2"/>
            <a:endCxn id="12" idx="0"/>
          </p:cNvCxnSpPr>
          <p:nvPr/>
        </p:nvCxnSpPr>
        <p:spPr bwMode="auto">
          <a:xfrm rot="16200000" flipH="1">
            <a:off x="7621325" y="2185724"/>
            <a:ext cx="850171"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Elbow Connector 35"/>
          <p:cNvCxnSpPr>
            <a:stCxn id="30" idx="2"/>
            <a:endCxn id="11" idx="0"/>
          </p:cNvCxnSpPr>
          <p:nvPr/>
        </p:nvCxnSpPr>
        <p:spPr bwMode="auto">
          <a:xfrm rot="5400000">
            <a:off x="4608028" y="2191041"/>
            <a:ext cx="860804"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a:off x="745490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39" name="TextBox 38"/>
          <p:cNvSpPr txBox="1"/>
          <p:nvPr/>
        </p:nvSpPr>
        <p:spPr>
          <a:xfrm>
            <a:off x="7302500" y="67180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3" name="TextBox 12"/>
          <p:cNvSpPr txBox="1"/>
          <p:nvPr/>
        </p:nvSpPr>
        <p:spPr>
          <a:xfrm>
            <a:off x="7150100" y="6565605"/>
            <a:ext cx="2057400" cy="120032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Multi-Member</a:t>
            </a:r>
            <a:endParaRPr lang="en-US" dirty="0"/>
          </a:p>
        </p:txBody>
      </p:sp>
      <p:sp>
        <p:nvSpPr>
          <p:cNvPr id="41" name="TextBox 40"/>
          <p:cNvSpPr txBox="1"/>
          <p:nvPr/>
        </p:nvSpPr>
        <p:spPr>
          <a:xfrm>
            <a:off x="10227561" y="68739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42" name="TextBox 41"/>
          <p:cNvSpPr txBox="1"/>
          <p:nvPr/>
        </p:nvSpPr>
        <p:spPr>
          <a:xfrm>
            <a:off x="10075161" y="67215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4" name="TextBox 13"/>
          <p:cNvSpPr txBox="1"/>
          <p:nvPr/>
        </p:nvSpPr>
        <p:spPr>
          <a:xfrm>
            <a:off x="9893300" y="65656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Mixed Member</a:t>
            </a:r>
            <a:endParaRPr lang="en-US" sz="3600" dirty="0"/>
          </a:p>
        </p:txBody>
      </p:sp>
      <p:sp>
        <p:nvSpPr>
          <p:cNvPr id="28" name="TextBox 27"/>
          <p:cNvSpPr txBox="1"/>
          <p:nvPr/>
        </p:nvSpPr>
        <p:spPr>
          <a:xfrm>
            <a:off x="3993388" y="6718004"/>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5" name="TextBox 14"/>
          <p:cNvSpPr txBox="1"/>
          <p:nvPr/>
        </p:nvSpPr>
        <p:spPr>
          <a:xfrm>
            <a:off x="3877340" y="6565603"/>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smtClean="0"/>
              <a:t>Alternative Vote</a:t>
            </a:r>
            <a:endParaRPr lang="en-US" sz="3000" dirty="0"/>
          </a:p>
        </p:txBody>
      </p:sp>
      <p:sp>
        <p:nvSpPr>
          <p:cNvPr id="24" name="TextBox 23"/>
          <p:cNvSpPr txBox="1"/>
          <p:nvPr/>
        </p:nvSpPr>
        <p:spPr>
          <a:xfrm>
            <a:off x="6850914" y="8345225"/>
            <a:ext cx="553158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Rural-Urban Proportional</a:t>
            </a:r>
            <a:endParaRPr lang="en-US" dirty="0"/>
          </a:p>
        </p:txBody>
      </p:sp>
      <p:cxnSp>
        <p:nvCxnSpPr>
          <p:cNvPr id="25" name="Elbow Connector 24"/>
          <p:cNvCxnSpPr>
            <a:stCxn id="12" idx="2"/>
            <a:endCxn id="24" idx="0"/>
          </p:cNvCxnSpPr>
          <p:nvPr/>
        </p:nvCxnSpPr>
        <p:spPr bwMode="auto">
          <a:xfrm rot="16200000" flipH="1">
            <a:off x="8160838" y="6889356"/>
            <a:ext cx="2845430" cy="66307"/>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9293874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2210" y="4800600"/>
            <a:ext cx="3892190" cy="4582740"/>
          </a:xfrm>
          <a:prstGeom prst="rect">
            <a:avLst/>
          </a:prstGeom>
        </p:spPr>
      </p:pic>
      <p:sp>
        <p:nvSpPr>
          <p:cNvPr id="2" name="Title 1"/>
          <p:cNvSpPr>
            <a:spLocks noGrp="1"/>
          </p:cNvSpPr>
          <p:nvPr>
            <p:ph type="title"/>
          </p:nvPr>
        </p:nvSpPr>
        <p:spPr/>
        <p:txBody>
          <a:bodyPr/>
          <a:lstStyle/>
          <a:p>
            <a:r>
              <a:rPr lang="en-US" dirty="0" smtClean="0"/>
              <a:t>Multi-Member Systems</a:t>
            </a:r>
            <a:endParaRPr lang="en-US" dirty="0"/>
          </a:p>
        </p:txBody>
      </p:sp>
      <p:sp>
        <p:nvSpPr>
          <p:cNvPr id="6" name="Content Placeholder 5"/>
          <p:cNvSpPr>
            <a:spLocks noGrp="1"/>
          </p:cNvSpPr>
          <p:nvPr>
            <p:ph idx="1"/>
          </p:nvPr>
        </p:nvSpPr>
        <p:spPr/>
        <p:txBody>
          <a:bodyPr/>
          <a:lstStyle/>
          <a:p>
            <a:r>
              <a:rPr lang="en-US" dirty="0" smtClean="0"/>
              <a:t>Combine several ridings into one</a:t>
            </a:r>
          </a:p>
          <a:p>
            <a:r>
              <a:rPr lang="en-US" dirty="0" smtClean="0"/>
              <a:t>Elect the same total number of MPs</a:t>
            </a:r>
          </a:p>
          <a:p>
            <a:r>
              <a:rPr lang="en-US" dirty="0" smtClean="0"/>
              <a:t>Example:  Waterloo Region </a:t>
            </a:r>
            <a:r>
              <a:rPr lang="en-US" sz="2800" dirty="0" smtClean="0"/>
              <a:t>(Waterloo, Kitchener Centre, </a:t>
            </a:r>
            <a:br>
              <a:rPr lang="en-US" sz="2800" dirty="0" smtClean="0"/>
            </a:br>
            <a:r>
              <a:rPr lang="en-US" sz="2800" dirty="0" smtClean="0"/>
              <a:t>Kitchener South - </a:t>
            </a:r>
            <a:r>
              <a:rPr lang="en-US" sz="2800" dirty="0" err="1" smtClean="0"/>
              <a:t>Hespeler</a:t>
            </a:r>
            <a:r>
              <a:rPr lang="en-US" sz="2800" dirty="0" smtClean="0"/>
              <a:t>, Kitchener-Conestoga, Cambridge)</a:t>
            </a:r>
            <a:endParaRPr lang="en-US" dirty="0"/>
          </a:p>
        </p:txBody>
      </p:sp>
      <p:sp>
        <p:nvSpPr>
          <p:cNvPr id="5" name="Slide Number Placeholder 4"/>
          <p:cNvSpPr>
            <a:spLocks noGrp="1"/>
          </p:cNvSpPr>
          <p:nvPr>
            <p:ph type="sldNum" sz="quarter" idx="10"/>
          </p:nvPr>
        </p:nvSpPr>
        <p:spPr/>
        <p:txBody>
          <a:bodyPr/>
          <a:lstStyle/>
          <a:p>
            <a:fld id="{FED7753B-9915-A54A-AF64-D6AD307E3FD4}" type="slidenum">
              <a:rPr lang="en-US" smtClean="0"/>
              <a:pPr/>
              <a:t>15</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9400" y="4754626"/>
            <a:ext cx="3883068" cy="4572000"/>
          </a:xfrm>
          <a:prstGeom prst="rect">
            <a:avLst/>
          </a:prstGeom>
        </p:spPr>
      </p:pic>
      <p:pic>
        <p:nvPicPr>
          <p:cNvPr id="11" name="Picture 10"/>
          <p:cNvPicPr>
            <a:picLocks noChangeAspect="1"/>
          </p:cNvPicPr>
          <p:nvPr/>
        </p:nvPicPr>
        <p:blipFill>
          <a:blip r:embed="rId5"/>
          <a:stretch>
            <a:fillRect/>
          </a:stretch>
        </p:blipFill>
        <p:spPr>
          <a:xfrm>
            <a:off x="2516042" y="5528680"/>
            <a:ext cx="647700" cy="647700"/>
          </a:xfrm>
          <a:prstGeom prst="rect">
            <a:avLst/>
          </a:prstGeom>
        </p:spPr>
      </p:pic>
      <p:pic>
        <p:nvPicPr>
          <p:cNvPr id="25" name="Picture 24"/>
          <p:cNvPicPr>
            <a:picLocks noChangeAspect="1"/>
          </p:cNvPicPr>
          <p:nvPr/>
        </p:nvPicPr>
        <p:blipFill>
          <a:blip r:embed="rId6"/>
          <a:stretch>
            <a:fillRect/>
          </a:stretch>
        </p:blipFill>
        <p:spPr>
          <a:xfrm>
            <a:off x="3181121" y="6392926"/>
            <a:ext cx="647700" cy="647700"/>
          </a:xfrm>
          <a:prstGeom prst="rect">
            <a:avLst/>
          </a:prstGeom>
        </p:spPr>
      </p:pic>
      <p:pic>
        <p:nvPicPr>
          <p:cNvPr id="26" name="Picture 25"/>
          <p:cNvPicPr>
            <a:picLocks noChangeAspect="1"/>
          </p:cNvPicPr>
          <p:nvPr/>
        </p:nvPicPr>
        <p:blipFill>
          <a:blip r:embed="rId6"/>
          <a:stretch>
            <a:fillRect/>
          </a:stretch>
        </p:blipFill>
        <p:spPr>
          <a:xfrm>
            <a:off x="3354726" y="7287724"/>
            <a:ext cx="647700" cy="647700"/>
          </a:xfrm>
          <a:prstGeom prst="rect">
            <a:avLst/>
          </a:prstGeom>
        </p:spPr>
      </p:pic>
      <p:pic>
        <p:nvPicPr>
          <p:cNvPr id="27" name="Picture 26"/>
          <p:cNvPicPr>
            <a:picLocks noChangeAspect="1"/>
          </p:cNvPicPr>
          <p:nvPr/>
        </p:nvPicPr>
        <p:blipFill>
          <a:blip r:embed="rId6"/>
          <a:stretch>
            <a:fillRect/>
          </a:stretch>
        </p:blipFill>
        <p:spPr>
          <a:xfrm>
            <a:off x="4256426" y="7790180"/>
            <a:ext cx="647700" cy="647700"/>
          </a:xfrm>
          <a:prstGeom prst="rect">
            <a:avLst/>
          </a:prstGeom>
        </p:spPr>
      </p:pic>
      <p:pic>
        <p:nvPicPr>
          <p:cNvPr id="28" name="Picture 27"/>
          <p:cNvPicPr>
            <a:picLocks noChangeAspect="1"/>
          </p:cNvPicPr>
          <p:nvPr/>
        </p:nvPicPr>
        <p:blipFill>
          <a:blip r:embed="rId6"/>
          <a:stretch>
            <a:fillRect/>
          </a:stretch>
        </p:blipFill>
        <p:spPr>
          <a:xfrm>
            <a:off x="3381555" y="8225155"/>
            <a:ext cx="647700" cy="647700"/>
          </a:xfrm>
          <a:prstGeom prst="rect">
            <a:avLst/>
          </a:prstGeom>
        </p:spPr>
      </p:pic>
      <p:pic>
        <p:nvPicPr>
          <p:cNvPr id="29" name="Picture 28"/>
          <p:cNvPicPr>
            <a:picLocks noChangeAspect="1"/>
          </p:cNvPicPr>
          <p:nvPr/>
        </p:nvPicPr>
        <p:blipFill>
          <a:blip r:embed="rId7"/>
          <a:stretch>
            <a:fillRect/>
          </a:stretch>
        </p:blipFill>
        <p:spPr>
          <a:xfrm>
            <a:off x="7983083" y="5586476"/>
            <a:ext cx="647700" cy="647700"/>
          </a:xfrm>
          <a:prstGeom prst="rect">
            <a:avLst/>
          </a:prstGeom>
        </p:spPr>
      </p:pic>
      <p:pic>
        <p:nvPicPr>
          <p:cNvPr id="30" name="Picture 29"/>
          <p:cNvPicPr>
            <a:picLocks noChangeAspect="1"/>
          </p:cNvPicPr>
          <p:nvPr/>
        </p:nvPicPr>
        <p:blipFill>
          <a:blip r:embed="rId7"/>
          <a:stretch>
            <a:fillRect/>
          </a:stretch>
        </p:blipFill>
        <p:spPr>
          <a:xfrm>
            <a:off x="9378950" y="5861050"/>
            <a:ext cx="647700" cy="647700"/>
          </a:xfrm>
          <a:prstGeom prst="rect">
            <a:avLst/>
          </a:prstGeom>
        </p:spPr>
      </p:pic>
      <p:pic>
        <p:nvPicPr>
          <p:cNvPr id="31" name="Picture 30"/>
          <p:cNvPicPr>
            <a:picLocks noChangeAspect="1"/>
          </p:cNvPicPr>
          <p:nvPr/>
        </p:nvPicPr>
        <p:blipFill>
          <a:blip r:embed="rId7"/>
          <a:stretch>
            <a:fillRect/>
          </a:stretch>
        </p:blipFill>
        <p:spPr>
          <a:xfrm>
            <a:off x="9378746" y="7061035"/>
            <a:ext cx="647700" cy="647700"/>
          </a:xfrm>
          <a:prstGeom prst="rect">
            <a:avLst/>
          </a:prstGeom>
        </p:spPr>
      </p:pic>
      <p:pic>
        <p:nvPicPr>
          <p:cNvPr id="32" name="Picture 31"/>
          <p:cNvPicPr>
            <a:picLocks noChangeAspect="1"/>
          </p:cNvPicPr>
          <p:nvPr/>
        </p:nvPicPr>
        <p:blipFill>
          <a:blip r:embed="rId7"/>
          <a:stretch>
            <a:fillRect/>
          </a:stretch>
        </p:blipFill>
        <p:spPr>
          <a:xfrm>
            <a:off x="8143634" y="7040626"/>
            <a:ext cx="647700" cy="647700"/>
          </a:xfrm>
          <a:prstGeom prst="rect">
            <a:avLst/>
          </a:prstGeom>
        </p:spPr>
      </p:pic>
      <p:pic>
        <p:nvPicPr>
          <p:cNvPr id="33" name="Picture 32"/>
          <p:cNvPicPr>
            <a:picLocks noChangeAspect="1"/>
          </p:cNvPicPr>
          <p:nvPr/>
        </p:nvPicPr>
        <p:blipFill>
          <a:blip r:embed="rId7"/>
          <a:stretch>
            <a:fillRect/>
          </a:stretch>
        </p:blipFill>
        <p:spPr>
          <a:xfrm>
            <a:off x="9489500" y="8217288"/>
            <a:ext cx="647700" cy="647700"/>
          </a:xfrm>
          <a:prstGeom prst="rect">
            <a:avLst/>
          </a:prstGeom>
        </p:spPr>
      </p:pic>
    </p:spTree>
    <p:extLst>
      <p:ext uri="{BB962C8B-B14F-4D97-AF65-F5344CB8AC3E}">
        <p14:creationId xmlns:p14="http://schemas.microsoft.com/office/powerpoint/2010/main" val="430705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685800" y="2286000"/>
            <a:ext cx="11658600" cy="7086600"/>
          </a:xfrm>
          <a:prstGeom prst="rect">
            <a:avLst/>
          </a:prstGeom>
        </p:spPr>
      </p:pic>
      <p:sp>
        <p:nvSpPr>
          <p:cNvPr id="2" name="Title 1"/>
          <p:cNvSpPr>
            <a:spLocks noGrp="1"/>
          </p:cNvSpPr>
          <p:nvPr>
            <p:ph type="title"/>
          </p:nvPr>
        </p:nvSpPr>
        <p:spPr/>
        <p:txBody>
          <a:bodyPr/>
          <a:lstStyle/>
          <a:p>
            <a:r>
              <a:rPr lang="en-US" dirty="0" smtClean="0"/>
              <a:t>Multi-Member Systems</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16</a:t>
            </a:fld>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08790" y="3581400"/>
            <a:ext cx="3883068" cy="4572000"/>
          </a:xfrm>
          <a:prstGeom prst="rect">
            <a:avLst/>
          </a:prstGeom>
        </p:spPr>
      </p:pic>
      <p:pic>
        <p:nvPicPr>
          <p:cNvPr id="22" name="Picture 21"/>
          <p:cNvPicPr>
            <a:picLocks noChangeAspect="1"/>
          </p:cNvPicPr>
          <p:nvPr/>
        </p:nvPicPr>
        <p:blipFill>
          <a:blip r:embed="rId5"/>
          <a:stretch>
            <a:fillRect/>
          </a:stretch>
        </p:blipFill>
        <p:spPr>
          <a:xfrm>
            <a:off x="9550400" y="4419600"/>
            <a:ext cx="647700" cy="647700"/>
          </a:xfrm>
          <a:prstGeom prst="rect">
            <a:avLst/>
          </a:prstGeom>
        </p:spPr>
      </p:pic>
      <p:pic>
        <p:nvPicPr>
          <p:cNvPr id="23" name="Picture 22"/>
          <p:cNvPicPr>
            <a:picLocks noChangeAspect="1"/>
          </p:cNvPicPr>
          <p:nvPr/>
        </p:nvPicPr>
        <p:blipFill>
          <a:blip r:embed="rId6"/>
          <a:stretch>
            <a:fillRect/>
          </a:stretch>
        </p:blipFill>
        <p:spPr>
          <a:xfrm>
            <a:off x="10215479" y="5283846"/>
            <a:ext cx="647700" cy="647700"/>
          </a:xfrm>
          <a:prstGeom prst="rect">
            <a:avLst/>
          </a:prstGeom>
        </p:spPr>
      </p:pic>
      <p:pic>
        <p:nvPicPr>
          <p:cNvPr id="24" name="Picture 23"/>
          <p:cNvPicPr>
            <a:picLocks noChangeAspect="1"/>
          </p:cNvPicPr>
          <p:nvPr/>
        </p:nvPicPr>
        <p:blipFill>
          <a:blip r:embed="rId6"/>
          <a:stretch>
            <a:fillRect/>
          </a:stretch>
        </p:blipFill>
        <p:spPr>
          <a:xfrm>
            <a:off x="10389084" y="6178644"/>
            <a:ext cx="647700" cy="647700"/>
          </a:xfrm>
          <a:prstGeom prst="rect">
            <a:avLst/>
          </a:prstGeom>
        </p:spPr>
      </p:pic>
      <p:pic>
        <p:nvPicPr>
          <p:cNvPr id="25" name="Picture 24"/>
          <p:cNvPicPr>
            <a:picLocks noChangeAspect="1"/>
          </p:cNvPicPr>
          <p:nvPr/>
        </p:nvPicPr>
        <p:blipFill>
          <a:blip r:embed="rId6"/>
          <a:stretch>
            <a:fillRect/>
          </a:stretch>
        </p:blipFill>
        <p:spPr>
          <a:xfrm>
            <a:off x="11290784" y="6681100"/>
            <a:ext cx="647700" cy="647700"/>
          </a:xfrm>
          <a:prstGeom prst="rect">
            <a:avLst/>
          </a:prstGeom>
        </p:spPr>
      </p:pic>
      <p:pic>
        <p:nvPicPr>
          <p:cNvPr id="26" name="Picture 25"/>
          <p:cNvPicPr>
            <a:picLocks noChangeAspect="1"/>
          </p:cNvPicPr>
          <p:nvPr/>
        </p:nvPicPr>
        <p:blipFill>
          <a:blip r:embed="rId6"/>
          <a:stretch>
            <a:fillRect/>
          </a:stretch>
        </p:blipFill>
        <p:spPr>
          <a:xfrm>
            <a:off x="10415913" y="7116075"/>
            <a:ext cx="647700" cy="647700"/>
          </a:xfrm>
          <a:prstGeom prst="rect">
            <a:avLst/>
          </a:prstGeom>
        </p:spPr>
      </p:pic>
    </p:spTree>
    <p:extLst>
      <p:ext uri="{BB962C8B-B14F-4D97-AF65-F5344CB8AC3E}">
        <p14:creationId xmlns:p14="http://schemas.microsoft.com/office/powerpoint/2010/main" val="1232833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a:stretch>
            <a:fillRect/>
          </a:stretch>
        </p:blipFill>
        <p:spPr>
          <a:xfrm>
            <a:off x="685800" y="2286000"/>
            <a:ext cx="11658600" cy="7086600"/>
          </a:xfrm>
          <a:prstGeom prst="rect">
            <a:avLst/>
          </a:prstGeom>
        </p:spPr>
      </p:pic>
      <p:sp>
        <p:nvSpPr>
          <p:cNvPr id="2" name="Title 1"/>
          <p:cNvSpPr>
            <a:spLocks noGrp="1"/>
          </p:cNvSpPr>
          <p:nvPr>
            <p:ph type="title"/>
          </p:nvPr>
        </p:nvSpPr>
        <p:spPr/>
        <p:txBody>
          <a:bodyPr/>
          <a:lstStyle/>
          <a:p>
            <a:r>
              <a:rPr lang="en-US" dirty="0" smtClean="0"/>
              <a:t>Multi-Member Systems</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17</a:t>
            </a:fld>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37910" y="4002460"/>
            <a:ext cx="3892190" cy="4582740"/>
          </a:xfrm>
          <a:prstGeom prst="rect">
            <a:avLst/>
          </a:prstGeom>
        </p:spPr>
      </p:pic>
      <p:pic>
        <p:nvPicPr>
          <p:cNvPr id="18" name="Picture 17"/>
          <p:cNvPicPr>
            <a:picLocks noChangeAspect="1"/>
          </p:cNvPicPr>
          <p:nvPr/>
        </p:nvPicPr>
        <p:blipFill>
          <a:blip r:embed="rId5"/>
          <a:stretch>
            <a:fillRect/>
          </a:stretch>
        </p:blipFill>
        <p:spPr>
          <a:xfrm>
            <a:off x="9073068" y="4483434"/>
            <a:ext cx="647700" cy="647700"/>
          </a:xfrm>
          <a:prstGeom prst="rect">
            <a:avLst/>
          </a:prstGeom>
        </p:spPr>
      </p:pic>
      <p:pic>
        <p:nvPicPr>
          <p:cNvPr id="19" name="Picture 18"/>
          <p:cNvPicPr>
            <a:picLocks noChangeAspect="1"/>
          </p:cNvPicPr>
          <p:nvPr/>
        </p:nvPicPr>
        <p:blipFill>
          <a:blip r:embed="rId6"/>
          <a:stretch>
            <a:fillRect/>
          </a:stretch>
        </p:blipFill>
        <p:spPr>
          <a:xfrm>
            <a:off x="10452918" y="5181600"/>
            <a:ext cx="647700" cy="647700"/>
          </a:xfrm>
          <a:prstGeom prst="rect">
            <a:avLst/>
          </a:prstGeom>
        </p:spPr>
      </p:pic>
      <p:pic>
        <p:nvPicPr>
          <p:cNvPr id="31" name="Picture 30"/>
          <p:cNvPicPr>
            <a:picLocks noChangeAspect="1"/>
          </p:cNvPicPr>
          <p:nvPr/>
        </p:nvPicPr>
        <p:blipFill>
          <a:blip r:embed="rId6"/>
          <a:stretch>
            <a:fillRect/>
          </a:stretch>
        </p:blipFill>
        <p:spPr>
          <a:xfrm>
            <a:off x="10095941" y="6381510"/>
            <a:ext cx="647700" cy="647700"/>
          </a:xfrm>
          <a:prstGeom prst="rect">
            <a:avLst/>
          </a:prstGeom>
        </p:spPr>
      </p:pic>
      <p:pic>
        <p:nvPicPr>
          <p:cNvPr id="6" name="Picture 5"/>
          <p:cNvPicPr>
            <a:picLocks noChangeAspect="1"/>
          </p:cNvPicPr>
          <p:nvPr/>
        </p:nvPicPr>
        <p:blipFill>
          <a:blip r:embed="rId7"/>
          <a:stretch>
            <a:fillRect/>
          </a:stretch>
        </p:blipFill>
        <p:spPr>
          <a:xfrm>
            <a:off x="10776768" y="7221910"/>
            <a:ext cx="647700" cy="647700"/>
          </a:xfrm>
          <a:prstGeom prst="rect">
            <a:avLst/>
          </a:prstGeom>
        </p:spPr>
      </p:pic>
      <p:pic>
        <p:nvPicPr>
          <p:cNvPr id="34" name="Picture 33"/>
          <p:cNvPicPr>
            <a:picLocks noChangeAspect="1"/>
          </p:cNvPicPr>
          <p:nvPr/>
        </p:nvPicPr>
        <p:blipFill>
          <a:blip r:embed="rId5"/>
          <a:stretch>
            <a:fillRect/>
          </a:stretch>
        </p:blipFill>
        <p:spPr>
          <a:xfrm>
            <a:off x="9039647" y="5803457"/>
            <a:ext cx="647700" cy="647700"/>
          </a:xfrm>
          <a:prstGeom prst="rect">
            <a:avLst/>
          </a:prstGeom>
        </p:spPr>
      </p:pic>
    </p:spTree>
    <p:extLst>
      <p:ext uri="{BB962C8B-B14F-4D97-AF65-F5344CB8AC3E}">
        <p14:creationId xmlns:p14="http://schemas.microsoft.com/office/powerpoint/2010/main" val="12280146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12547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2" name="Title 1"/>
          <p:cNvSpPr>
            <a:spLocks noGrp="1"/>
          </p:cNvSpPr>
          <p:nvPr>
            <p:ph type="title"/>
          </p:nvPr>
        </p:nvSpPr>
        <p:spPr/>
        <p:txBody>
          <a:bodyPr/>
          <a:lstStyle/>
          <a:p>
            <a:r>
              <a:rPr lang="en-US" dirty="0" smtClean="0"/>
              <a:t>Types of Electoral Systems</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18</a:t>
            </a:fld>
            <a:endParaRPr lang="en-US"/>
          </a:p>
        </p:txBody>
      </p:sp>
      <p:sp>
        <p:nvSpPr>
          <p:cNvPr id="11" name="TextBox 10"/>
          <p:cNvSpPr txBox="1"/>
          <p:nvPr/>
        </p:nvSpPr>
        <p:spPr>
          <a:xfrm>
            <a:off x="1134140" y="4125433"/>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Winner-Take-All Systems</a:t>
            </a:r>
            <a:endParaRPr lang="en-US" dirty="0"/>
          </a:p>
        </p:txBody>
      </p:sp>
      <p:sp>
        <p:nvSpPr>
          <p:cNvPr id="12" name="TextBox 11"/>
          <p:cNvSpPr txBox="1"/>
          <p:nvPr/>
        </p:nvSpPr>
        <p:spPr>
          <a:xfrm>
            <a:off x="7150100" y="4114800"/>
            <a:ext cx="4800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Proportional</a:t>
            </a:r>
          </a:p>
          <a:p>
            <a:r>
              <a:rPr lang="en-US" dirty="0" smtClean="0"/>
              <a:t>Systems</a:t>
            </a:r>
            <a:endParaRPr lang="en-US" dirty="0"/>
          </a:p>
        </p:txBody>
      </p:sp>
      <p:sp>
        <p:nvSpPr>
          <p:cNvPr id="16" name="TextBox 15"/>
          <p:cNvSpPr txBox="1"/>
          <p:nvPr/>
        </p:nvSpPr>
        <p:spPr>
          <a:xfrm>
            <a:off x="1168400" y="6553200"/>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First-Past-The-Post</a:t>
            </a:r>
            <a:endParaRPr lang="en-US" sz="4000" dirty="0"/>
          </a:p>
        </p:txBody>
      </p:sp>
      <p:cxnSp>
        <p:nvCxnSpPr>
          <p:cNvPr id="18" name="Elbow Connector 17"/>
          <p:cNvCxnSpPr>
            <a:stCxn id="11" idx="2"/>
            <a:endCxn id="16" idx="0"/>
          </p:cNvCxnSpPr>
          <p:nvPr/>
        </p:nvCxnSpPr>
        <p:spPr bwMode="auto">
          <a:xfrm rot="5400000">
            <a:off x="2344384" y="5363144"/>
            <a:ext cx="1042772" cy="133734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Elbow Connector 19"/>
          <p:cNvCxnSpPr>
            <a:stCxn id="11" idx="2"/>
            <a:endCxn id="15" idx="0"/>
          </p:cNvCxnSpPr>
          <p:nvPr/>
        </p:nvCxnSpPr>
        <p:spPr bwMode="auto">
          <a:xfrm rot="16200000" flipH="1">
            <a:off x="3692653" y="5352215"/>
            <a:ext cx="1055175"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Elbow Connector 22"/>
          <p:cNvCxnSpPr>
            <a:stCxn id="12" idx="2"/>
            <a:endCxn id="14" idx="0"/>
          </p:cNvCxnSpPr>
          <p:nvPr/>
        </p:nvCxnSpPr>
        <p:spPr bwMode="auto">
          <a:xfrm rot="16200000" flipH="1">
            <a:off x="9703295" y="5346900"/>
            <a:ext cx="1065810"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Elbow Connector 25"/>
          <p:cNvCxnSpPr/>
          <p:nvPr/>
        </p:nvCxnSpPr>
        <p:spPr bwMode="auto">
          <a:xfrm rot="16200000" flipH="1">
            <a:off x="15691736" y="4244413"/>
            <a:ext cx="1178737" cy="1371600"/>
          </a:xfrm>
          <a:prstGeom prst="bentConnector3">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Elbow Connector 26"/>
          <p:cNvCxnSpPr>
            <a:stCxn id="12" idx="2"/>
            <a:endCxn id="13" idx="0"/>
          </p:cNvCxnSpPr>
          <p:nvPr/>
        </p:nvCxnSpPr>
        <p:spPr bwMode="auto">
          <a:xfrm rot="5400000">
            <a:off x="8331695" y="5346900"/>
            <a:ext cx="1065810" cy="137160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p:cNvSpPr txBox="1"/>
          <p:nvPr/>
        </p:nvSpPr>
        <p:spPr>
          <a:xfrm>
            <a:off x="1134140" y="2525965"/>
            <a:ext cx="1081656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Electoral Systems</a:t>
            </a:r>
            <a:endParaRPr lang="en-US" dirty="0"/>
          </a:p>
        </p:txBody>
      </p:sp>
      <p:cxnSp>
        <p:nvCxnSpPr>
          <p:cNvPr id="31" name="Elbow Connector 30"/>
          <p:cNvCxnSpPr>
            <a:stCxn id="30" idx="2"/>
            <a:endCxn id="12" idx="0"/>
          </p:cNvCxnSpPr>
          <p:nvPr/>
        </p:nvCxnSpPr>
        <p:spPr bwMode="auto">
          <a:xfrm rot="16200000" flipH="1">
            <a:off x="7621325" y="2185724"/>
            <a:ext cx="850171"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Elbow Connector 35"/>
          <p:cNvCxnSpPr>
            <a:stCxn id="30" idx="2"/>
            <a:endCxn id="11" idx="0"/>
          </p:cNvCxnSpPr>
          <p:nvPr/>
        </p:nvCxnSpPr>
        <p:spPr bwMode="auto">
          <a:xfrm rot="5400000">
            <a:off x="4608028" y="2191041"/>
            <a:ext cx="860804" cy="3007980"/>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a:off x="7454900" y="68704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39" name="TextBox 38"/>
          <p:cNvSpPr txBox="1"/>
          <p:nvPr/>
        </p:nvSpPr>
        <p:spPr>
          <a:xfrm>
            <a:off x="7302500" y="6718005"/>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3" name="TextBox 12"/>
          <p:cNvSpPr txBox="1"/>
          <p:nvPr/>
        </p:nvSpPr>
        <p:spPr>
          <a:xfrm>
            <a:off x="7150100" y="6565605"/>
            <a:ext cx="2057400" cy="1200329"/>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Multi-Member</a:t>
            </a:r>
            <a:endParaRPr lang="en-US" dirty="0"/>
          </a:p>
        </p:txBody>
      </p:sp>
      <p:sp>
        <p:nvSpPr>
          <p:cNvPr id="41" name="TextBox 40"/>
          <p:cNvSpPr txBox="1"/>
          <p:nvPr/>
        </p:nvSpPr>
        <p:spPr>
          <a:xfrm>
            <a:off x="10227561" y="68739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42" name="TextBox 41"/>
          <p:cNvSpPr txBox="1"/>
          <p:nvPr/>
        </p:nvSpPr>
        <p:spPr>
          <a:xfrm>
            <a:off x="10075161" y="6721587"/>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4" name="TextBox 13"/>
          <p:cNvSpPr txBox="1"/>
          <p:nvPr/>
        </p:nvSpPr>
        <p:spPr>
          <a:xfrm>
            <a:off x="9893300" y="6565605"/>
            <a:ext cx="2057400" cy="120032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Mixed Member</a:t>
            </a:r>
            <a:endParaRPr lang="en-US" sz="3600" dirty="0"/>
          </a:p>
        </p:txBody>
      </p:sp>
      <p:sp>
        <p:nvSpPr>
          <p:cNvPr id="28" name="TextBox 27"/>
          <p:cNvSpPr txBox="1"/>
          <p:nvPr/>
        </p:nvSpPr>
        <p:spPr>
          <a:xfrm>
            <a:off x="3993388" y="6718004"/>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600" dirty="0"/>
          </a:p>
          <a:p>
            <a:endParaRPr lang="en-US" sz="3600" dirty="0" smtClean="0"/>
          </a:p>
        </p:txBody>
      </p:sp>
      <p:sp>
        <p:nvSpPr>
          <p:cNvPr id="15" name="TextBox 14"/>
          <p:cNvSpPr txBox="1"/>
          <p:nvPr/>
        </p:nvSpPr>
        <p:spPr>
          <a:xfrm>
            <a:off x="3877340" y="6565603"/>
            <a:ext cx="2057400" cy="119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smtClean="0"/>
              <a:t>Alternative Vote</a:t>
            </a:r>
            <a:endParaRPr lang="en-US" sz="3000" dirty="0"/>
          </a:p>
        </p:txBody>
      </p:sp>
      <p:sp>
        <p:nvSpPr>
          <p:cNvPr id="24" name="TextBox 23"/>
          <p:cNvSpPr txBox="1"/>
          <p:nvPr/>
        </p:nvSpPr>
        <p:spPr>
          <a:xfrm>
            <a:off x="6850914" y="8345225"/>
            <a:ext cx="553158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Rural-Urban Proportional</a:t>
            </a:r>
            <a:endParaRPr lang="en-US" dirty="0"/>
          </a:p>
        </p:txBody>
      </p:sp>
      <p:cxnSp>
        <p:nvCxnSpPr>
          <p:cNvPr id="25" name="Elbow Connector 24"/>
          <p:cNvCxnSpPr>
            <a:stCxn id="12" idx="2"/>
            <a:endCxn id="24" idx="0"/>
          </p:cNvCxnSpPr>
          <p:nvPr/>
        </p:nvCxnSpPr>
        <p:spPr bwMode="auto">
          <a:xfrm rot="16200000" flipH="1">
            <a:off x="8160838" y="6889356"/>
            <a:ext cx="2845430" cy="66307"/>
          </a:xfrm>
          <a:prstGeom prst="bentConnector3">
            <a:avLst>
              <a:gd name="adj1" fmla="val 50000"/>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885251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Member Proportional</a:t>
            </a:r>
            <a:endParaRPr lang="en-US" dirty="0"/>
          </a:p>
        </p:txBody>
      </p:sp>
      <p:sp>
        <p:nvSpPr>
          <p:cNvPr id="3" name="Content Placeholder 2"/>
          <p:cNvSpPr>
            <a:spLocks noGrp="1"/>
          </p:cNvSpPr>
          <p:nvPr>
            <p:ph idx="1"/>
          </p:nvPr>
        </p:nvSpPr>
        <p:spPr/>
        <p:txBody>
          <a:bodyPr/>
          <a:lstStyle/>
          <a:p>
            <a:r>
              <a:rPr lang="en-US" dirty="0" smtClean="0"/>
              <a:t>Single-member </a:t>
            </a:r>
            <a:br>
              <a:rPr lang="en-US" dirty="0" smtClean="0"/>
            </a:br>
            <a:r>
              <a:rPr lang="en-US" dirty="0" smtClean="0"/>
              <a:t>ridings in a multi-</a:t>
            </a:r>
            <a:br>
              <a:rPr lang="en-US" dirty="0" smtClean="0"/>
            </a:br>
            <a:r>
              <a:rPr lang="en-US" dirty="0" smtClean="0"/>
              <a:t>member region</a:t>
            </a:r>
          </a:p>
          <a:p>
            <a:r>
              <a:rPr lang="en-US" dirty="0" smtClean="0"/>
              <a:t>Example: Southern </a:t>
            </a:r>
            <a:br>
              <a:rPr lang="en-US" dirty="0" smtClean="0"/>
            </a:br>
            <a:r>
              <a:rPr lang="en-US" dirty="0" smtClean="0"/>
              <a:t>Ontario</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19</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200" y="2187111"/>
            <a:ext cx="7038157" cy="7375989"/>
          </a:xfrm>
          <a:prstGeom prst="rect">
            <a:avLst/>
          </a:prstGeom>
        </p:spPr>
      </p:pic>
    </p:spTree>
    <p:extLst>
      <p:ext uri="{BB962C8B-B14F-4D97-AF65-F5344CB8AC3E}">
        <p14:creationId xmlns:p14="http://schemas.microsoft.com/office/powerpoint/2010/main" val="2070861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are appropriate electoral reform principles?</a:t>
            </a:r>
          </a:p>
          <a:p>
            <a:r>
              <a:rPr lang="en-US" dirty="0" smtClean="0"/>
              <a:t>Which electoral systems are other countries using?</a:t>
            </a:r>
          </a:p>
          <a:p>
            <a:r>
              <a:rPr lang="en-US" dirty="0" smtClean="0"/>
              <a:t>How do Mixed-Member systems work?</a:t>
            </a:r>
          </a:p>
          <a:p>
            <a:r>
              <a:rPr lang="en-US" dirty="0"/>
              <a:t>D</a:t>
            </a:r>
            <a:r>
              <a:rPr lang="en-US" dirty="0" smtClean="0"/>
              <a:t>o these systems deliver on the principles?</a:t>
            </a:r>
          </a:p>
          <a:p>
            <a:r>
              <a:rPr lang="en-US" dirty="0" smtClean="0"/>
              <a:t>Questions and Responses</a:t>
            </a:r>
          </a:p>
          <a:p>
            <a:r>
              <a:rPr lang="en-US" dirty="0" smtClean="0"/>
              <a:t>Where to find more information</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a:t>
            </a:fld>
            <a:endParaRPr lang="en-US"/>
          </a:p>
        </p:txBody>
      </p:sp>
    </p:spTree>
    <p:extLst>
      <p:ext uri="{BB962C8B-B14F-4D97-AF65-F5344CB8AC3E}">
        <p14:creationId xmlns:p14="http://schemas.microsoft.com/office/powerpoint/2010/main" val="4119246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Member Proportional</a:t>
            </a:r>
            <a:endParaRPr lang="en-US" dirty="0"/>
          </a:p>
        </p:txBody>
      </p:sp>
      <p:sp>
        <p:nvSpPr>
          <p:cNvPr id="3" name="Content Placeholder 2"/>
          <p:cNvSpPr>
            <a:spLocks noGrp="1"/>
          </p:cNvSpPr>
          <p:nvPr>
            <p:ph idx="1"/>
          </p:nvPr>
        </p:nvSpPr>
        <p:spPr/>
        <p:txBody>
          <a:bodyPr/>
          <a:lstStyle/>
          <a:p>
            <a:r>
              <a:rPr lang="en-US" dirty="0" smtClean="0"/>
              <a:t>Single-member </a:t>
            </a:r>
            <a:br>
              <a:rPr lang="en-US" dirty="0" smtClean="0"/>
            </a:br>
            <a:r>
              <a:rPr lang="en-US" dirty="0" smtClean="0"/>
              <a:t>ridings in a multi-</a:t>
            </a:r>
            <a:br>
              <a:rPr lang="en-US" dirty="0" smtClean="0"/>
            </a:br>
            <a:r>
              <a:rPr lang="en-US" dirty="0" smtClean="0"/>
              <a:t>member region</a:t>
            </a:r>
          </a:p>
          <a:p>
            <a:r>
              <a:rPr lang="en-US" dirty="0" smtClean="0"/>
              <a:t>Example: Southern </a:t>
            </a:r>
            <a:br>
              <a:rPr lang="en-US" dirty="0" smtClean="0"/>
            </a:br>
            <a:r>
              <a:rPr lang="en-US" dirty="0" smtClean="0"/>
              <a:t>Ontario</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20</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9224" y="2241550"/>
            <a:ext cx="7286176" cy="7239000"/>
          </a:xfrm>
          <a:prstGeom prst="rect">
            <a:avLst/>
          </a:prstGeom>
        </p:spPr>
      </p:pic>
    </p:spTree>
    <p:extLst>
      <p:ext uri="{BB962C8B-B14F-4D97-AF65-F5344CB8AC3E}">
        <p14:creationId xmlns:p14="http://schemas.microsoft.com/office/powerpoint/2010/main" val="4310362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Member Proportional</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21</a:t>
            </a:fld>
            <a:endParaRPr lang="en-US"/>
          </a:p>
        </p:txBody>
      </p:sp>
      <p:pic>
        <p:nvPicPr>
          <p:cNvPr id="3" name="Picture 2"/>
          <p:cNvPicPr>
            <a:picLocks noChangeAspect="1"/>
          </p:cNvPicPr>
          <p:nvPr/>
        </p:nvPicPr>
        <p:blipFill>
          <a:blip r:embed="rId3"/>
          <a:stretch>
            <a:fillRect/>
          </a:stretch>
        </p:blipFill>
        <p:spPr>
          <a:xfrm>
            <a:off x="457200" y="2286000"/>
            <a:ext cx="11658600" cy="718650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64600" y="3196452"/>
            <a:ext cx="3251200" cy="3230149"/>
          </a:xfrm>
          <a:prstGeom prst="rect">
            <a:avLst/>
          </a:prstGeom>
        </p:spPr>
      </p:pic>
    </p:spTree>
    <p:extLst>
      <p:ext uri="{BB962C8B-B14F-4D97-AF65-F5344CB8AC3E}">
        <p14:creationId xmlns:p14="http://schemas.microsoft.com/office/powerpoint/2010/main" val="13840877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Mixed-Member Proportional</a:t>
            </a:r>
            <a:endParaRPr lang="en-US" dirty="0"/>
          </a:p>
        </p:txBody>
      </p:sp>
      <p:sp>
        <p:nvSpPr>
          <p:cNvPr id="3" name="Content Placeholder 2"/>
          <p:cNvSpPr>
            <a:spLocks noGrp="1"/>
          </p:cNvSpPr>
          <p:nvPr>
            <p:ph idx="1"/>
          </p:nvPr>
        </p:nvSpPr>
        <p:spPr/>
        <p:txBody>
          <a:bodyPr/>
          <a:lstStyle/>
          <a:p>
            <a:r>
              <a:rPr lang="en-US" dirty="0" smtClean="0"/>
              <a:t>Single-member ridings in a multi-member region</a:t>
            </a:r>
          </a:p>
          <a:p>
            <a:r>
              <a:rPr lang="en-US" dirty="0" smtClean="0"/>
              <a:t>15 MPs</a:t>
            </a:r>
          </a:p>
          <a:p>
            <a:pPr lvl="1"/>
            <a:r>
              <a:rPr lang="en-US" dirty="0" smtClean="0"/>
              <a:t>10 in single-member ridings</a:t>
            </a:r>
          </a:p>
          <a:p>
            <a:pPr lvl="1"/>
            <a:r>
              <a:rPr lang="en-US" dirty="0" smtClean="0"/>
              <a:t>5 in the region-at-large</a:t>
            </a:r>
          </a:p>
          <a:p>
            <a:pPr lvl="1"/>
            <a:r>
              <a:rPr lang="en-US" dirty="0" smtClean="0"/>
              <a:t>Regional MPs are chosen to ensure proportionality</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22</a:t>
            </a:fld>
            <a:endParaRPr lang="en-US"/>
          </a:p>
        </p:txBody>
      </p:sp>
    </p:spTree>
    <p:extLst>
      <p:ext uri="{BB962C8B-B14F-4D97-AF65-F5344CB8AC3E}">
        <p14:creationId xmlns:p14="http://schemas.microsoft.com/office/powerpoint/2010/main" val="19085558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5893" y="1482603"/>
            <a:ext cx="8355936" cy="8305800"/>
          </a:xfrm>
          <a:prstGeom prst="rect">
            <a:avLst/>
          </a:prstGeom>
        </p:spPr>
      </p:pic>
      <p:sp>
        <p:nvSpPr>
          <p:cNvPr id="2" name="Title 1"/>
          <p:cNvSpPr>
            <a:spLocks noGrp="1"/>
          </p:cNvSpPr>
          <p:nvPr>
            <p:ph type="title"/>
          </p:nvPr>
        </p:nvSpPr>
        <p:spPr/>
        <p:txBody>
          <a:bodyPr/>
          <a:lstStyle/>
          <a:p>
            <a:r>
              <a:rPr lang="en-US" dirty="0" smtClean="0"/>
              <a:t>Mixed-Member Proportional</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23</a:t>
            </a:fld>
            <a:endParaRPr lang="en-US"/>
          </a:p>
        </p:txBody>
      </p:sp>
      <p:pic>
        <p:nvPicPr>
          <p:cNvPr id="24" name="Picture 2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146" y="2165350"/>
            <a:ext cx="4192747" cy="4165600"/>
          </a:xfrm>
          <a:prstGeom prst="rect">
            <a:avLst/>
          </a:prstGeom>
        </p:spPr>
      </p:pic>
      <p:pic>
        <p:nvPicPr>
          <p:cNvPr id="25" name="Picture 24"/>
          <p:cNvPicPr>
            <a:picLocks noChangeAspect="1"/>
          </p:cNvPicPr>
          <p:nvPr/>
        </p:nvPicPr>
        <p:blipFill>
          <a:blip r:embed="rId5"/>
          <a:stretch>
            <a:fillRect/>
          </a:stretch>
        </p:blipFill>
        <p:spPr>
          <a:xfrm>
            <a:off x="5807281" y="6575786"/>
            <a:ext cx="647700" cy="647700"/>
          </a:xfrm>
          <a:prstGeom prst="rect">
            <a:avLst/>
          </a:prstGeom>
        </p:spPr>
      </p:pic>
      <p:pic>
        <p:nvPicPr>
          <p:cNvPr id="26" name="Picture 25"/>
          <p:cNvPicPr>
            <a:picLocks noChangeAspect="1"/>
          </p:cNvPicPr>
          <p:nvPr/>
        </p:nvPicPr>
        <p:blipFill>
          <a:blip r:embed="rId6"/>
          <a:stretch>
            <a:fillRect/>
          </a:stretch>
        </p:blipFill>
        <p:spPr>
          <a:xfrm>
            <a:off x="8258411" y="8146960"/>
            <a:ext cx="647700" cy="647700"/>
          </a:xfrm>
          <a:prstGeom prst="rect">
            <a:avLst/>
          </a:prstGeom>
        </p:spPr>
      </p:pic>
      <p:pic>
        <p:nvPicPr>
          <p:cNvPr id="28" name="Picture 27"/>
          <p:cNvPicPr>
            <a:picLocks noChangeAspect="1"/>
          </p:cNvPicPr>
          <p:nvPr/>
        </p:nvPicPr>
        <p:blipFill>
          <a:blip r:embed="rId6"/>
          <a:stretch>
            <a:fillRect/>
          </a:stretch>
        </p:blipFill>
        <p:spPr>
          <a:xfrm>
            <a:off x="8047932" y="8642350"/>
            <a:ext cx="647700" cy="647700"/>
          </a:xfrm>
          <a:prstGeom prst="rect">
            <a:avLst/>
          </a:prstGeom>
        </p:spPr>
      </p:pic>
      <p:pic>
        <p:nvPicPr>
          <p:cNvPr id="29" name="Picture 28"/>
          <p:cNvPicPr>
            <a:picLocks noChangeAspect="1"/>
          </p:cNvPicPr>
          <p:nvPr/>
        </p:nvPicPr>
        <p:blipFill>
          <a:blip r:embed="rId6"/>
          <a:stretch>
            <a:fillRect/>
          </a:stretch>
        </p:blipFill>
        <p:spPr>
          <a:xfrm>
            <a:off x="8545145" y="9029700"/>
            <a:ext cx="647700" cy="647700"/>
          </a:xfrm>
          <a:prstGeom prst="rect">
            <a:avLst/>
          </a:prstGeom>
        </p:spPr>
      </p:pic>
      <p:pic>
        <p:nvPicPr>
          <p:cNvPr id="30" name="Picture 29"/>
          <p:cNvPicPr>
            <a:picLocks noChangeAspect="1"/>
          </p:cNvPicPr>
          <p:nvPr/>
        </p:nvPicPr>
        <p:blipFill>
          <a:blip r:embed="rId6"/>
          <a:stretch>
            <a:fillRect/>
          </a:stretch>
        </p:blipFill>
        <p:spPr>
          <a:xfrm>
            <a:off x="9019937" y="8258248"/>
            <a:ext cx="647700" cy="647700"/>
          </a:xfrm>
          <a:prstGeom prst="rect">
            <a:avLst/>
          </a:prstGeom>
        </p:spPr>
      </p:pic>
      <p:pic>
        <p:nvPicPr>
          <p:cNvPr id="31" name="Picture 30"/>
          <p:cNvPicPr>
            <a:picLocks noChangeAspect="1"/>
          </p:cNvPicPr>
          <p:nvPr/>
        </p:nvPicPr>
        <p:blipFill>
          <a:blip r:embed="rId5"/>
          <a:stretch>
            <a:fillRect/>
          </a:stretch>
        </p:blipFill>
        <p:spPr>
          <a:xfrm>
            <a:off x="7030152" y="4504946"/>
            <a:ext cx="647700" cy="647700"/>
          </a:xfrm>
          <a:prstGeom prst="rect">
            <a:avLst/>
          </a:prstGeom>
        </p:spPr>
      </p:pic>
      <p:pic>
        <p:nvPicPr>
          <p:cNvPr id="32" name="Picture 31"/>
          <p:cNvPicPr>
            <a:picLocks noChangeAspect="1"/>
          </p:cNvPicPr>
          <p:nvPr/>
        </p:nvPicPr>
        <p:blipFill>
          <a:blip r:embed="rId5"/>
          <a:stretch>
            <a:fillRect/>
          </a:stretch>
        </p:blipFill>
        <p:spPr>
          <a:xfrm>
            <a:off x="10544044" y="3872093"/>
            <a:ext cx="647700" cy="647700"/>
          </a:xfrm>
          <a:prstGeom prst="rect">
            <a:avLst/>
          </a:prstGeom>
        </p:spPr>
      </p:pic>
      <p:pic>
        <p:nvPicPr>
          <p:cNvPr id="33" name="Picture 32"/>
          <p:cNvPicPr>
            <a:picLocks noChangeAspect="1"/>
          </p:cNvPicPr>
          <p:nvPr/>
        </p:nvPicPr>
        <p:blipFill>
          <a:blip r:embed="rId5"/>
          <a:stretch>
            <a:fillRect/>
          </a:stretch>
        </p:blipFill>
        <p:spPr>
          <a:xfrm>
            <a:off x="10036608" y="5024669"/>
            <a:ext cx="647700" cy="647700"/>
          </a:xfrm>
          <a:prstGeom prst="rect">
            <a:avLst/>
          </a:prstGeom>
        </p:spPr>
      </p:pic>
      <p:pic>
        <p:nvPicPr>
          <p:cNvPr id="34" name="Picture 33"/>
          <p:cNvPicPr>
            <a:picLocks noChangeAspect="1"/>
          </p:cNvPicPr>
          <p:nvPr/>
        </p:nvPicPr>
        <p:blipFill>
          <a:blip r:embed="rId5"/>
          <a:stretch>
            <a:fillRect/>
          </a:stretch>
        </p:blipFill>
        <p:spPr>
          <a:xfrm>
            <a:off x="9311768" y="6899636"/>
            <a:ext cx="647700" cy="647700"/>
          </a:xfrm>
          <a:prstGeom prst="rect">
            <a:avLst/>
          </a:prstGeom>
        </p:spPr>
      </p:pic>
      <p:pic>
        <p:nvPicPr>
          <p:cNvPr id="35" name="Picture 34"/>
          <p:cNvPicPr>
            <a:picLocks noChangeAspect="1"/>
          </p:cNvPicPr>
          <p:nvPr/>
        </p:nvPicPr>
        <p:blipFill>
          <a:blip r:embed="rId5"/>
          <a:stretch>
            <a:fillRect/>
          </a:stretch>
        </p:blipFill>
        <p:spPr>
          <a:xfrm>
            <a:off x="7279149" y="7841493"/>
            <a:ext cx="647700" cy="647700"/>
          </a:xfrm>
          <a:prstGeom prst="rect">
            <a:avLst/>
          </a:prstGeom>
        </p:spPr>
      </p:pic>
      <p:pic>
        <p:nvPicPr>
          <p:cNvPr id="5" name="Picture 4"/>
          <p:cNvPicPr>
            <a:picLocks noChangeAspect="1"/>
          </p:cNvPicPr>
          <p:nvPr/>
        </p:nvPicPr>
        <p:blipFill>
          <a:blip r:embed="rId7"/>
          <a:stretch>
            <a:fillRect/>
          </a:stretch>
        </p:blipFill>
        <p:spPr>
          <a:xfrm>
            <a:off x="11137890" y="7190192"/>
            <a:ext cx="647700" cy="647700"/>
          </a:xfrm>
          <a:prstGeom prst="rect">
            <a:avLst/>
          </a:prstGeom>
        </p:spPr>
      </p:pic>
      <p:pic>
        <p:nvPicPr>
          <p:cNvPr id="37" name="Picture 36"/>
          <p:cNvPicPr>
            <a:picLocks noChangeAspect="1"/>
          </p:cNvPicPr>
          <p:nvPr/>
        </p:nvPicPr>
        <p:blipFill>
          <a:blip r:embed="rId7"/>
          <a:stretch>
            <a:fillRect/>
          </a:stretch>
        </p:blipFill>
        <p:spPr>
          <a:xfrm>
            <a:off x="11126354" y="6454054"/>
            <a:ext cx="647700" cy="647700"/>
          </a:xfrm>
          <a:prstGeom prst="rect">
            <a:avLst/>
          </a:prstGeom>
        </p:spPr>
      </p:pic>
      <p:pic>
        <p:nvPicPr>
          <p:cNvPr id="38" name="Picture 37"/>
          <p:cNvPicPr>
            <a:picLocks noChangeAspect="1"/>
          </p:cNvPicPr>
          <p:nvPr/>
        </p:nvPicPr>
        <p:blipFill>
          <a:blip r:embed="rId7"/>
          <a:stretch>
            <a:fillRect/>
          </a:stretch>
        </p:blipFill>
        <p:spPr>
          <a:xfrm>
            <a:off x="11785590" y="6822123"/>
            <a:ext cx="647700" cy="647700"/>
          </a:xfrm>
          <a:prstGeom prst="rect">
            <a:avLst/>
          </a:prstGeom>
        </p:spPr>
      </p:pic>
      <p:pic>
        <p:nvPicPr>
          <p:cNvPr id="39" name="Picture 38"/>
          <p:cNvPicPr>
            <a:picLocks noChangeAspect="1"/>
          </p:cNvPicPr>
          <p:nvPr/>
        </p:nvPicPr>
        <p:blipFill>
          <a:blip r:embed="rId7"/>
          <a:stretch>
            <a:fillRect/>
          </a:stretch>
        </p:blipFill>
        <p:spPr>
          <a:xfrm>
            <a:off x="11816228" y="7573241"/>
            <a:ext cx="647700" cy="647700"/>
          </a:xfrm>
          <a:prstGeom prst="rect">
            <a:avLst/>
          </a:prstGeom>
        </p:spPr>
      </p:pic>
      <p:pic>
        <p:nvPicPr>
          <p:cNvPr id="40" name="Picture 39"/>
          <p:cNvPicPr>
            <a:picLocks noChangeAspect="1"/>
          </p:cNvPicPr>
          <p:nvPr/>
        </p:nvPicPr>
        <p:blipFill>
          <a:blip r:embed="rId7"/>
          <a:stretch>
            <a:fillRect/>
          </a:stretch>
        </p:blipFill>
        <p:spPr>
          <a:xfrm>
            <a:off x="11147321" y="7923248"/>
            <a:ext cx="647700" cy="647700"/>
          </a:xfrm>
          <a:prstGeom prst="rect">
            <a:avLst/>
          </a:prstGeom>
        </p:spPr>
      </p:pic>
    </p:spTree>
    <p:extLst>
      <p:ext uri="{BB962C8B-B14F-4D97-AF65-F5344CB8AC3E}">
        <p14:creationId xmlns:p14="http://schemas.microsoft.com/office/powerpoint/2010/main" val="911350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2286000"/>
            <a:ext cx="11430000" cy="7045591"/>
          </a:xfrm>
          <a:prstGeom prst="rect">
            <a:avLst/>
          </a:prstGeom>
        </p:spPr>
      </p:pic>
      <p:pic>
        <p:nvPicPr>
          <p:cNvPr id="6" name="Picture 5"/>
          <p:cNvPicPr>
            <a:picLocks noChangeAspect="1"/>
          </p:cNvPicPr>
          <p:nvPr/>
        </p:nvPicPr>
        <p:blipFill>
          <a:blip r:embed="rId4"/>
          <a:stretch>
            <a:fillRect/>
          </a:stretch>
        </p:blipFill>
        <p:spPr>
          <a:xfrm>
            <a:off x="8015681" y="3635655"/>
            <a:ext cx="4989119" cy="4958790"/>
          </a:xfrm>
          <a:prstGeom prst="rect">
            <a:avLst/>
          </a:prstGeom>
        </p:spPr>
      </p:pic>
      <p:pic>
        <p:nvPicPr>
          <p:cNvPr id="13" name="Picture 12"/>
          <p:cNvPicPr>
            <a:picLocks noChangeAspect="1"/>
          </p:cNvPicPr>
          <p:nvPr/>
        </p:nvPicPr>
        <p:blipFill>
          <a:blip r:embed="rId5"/>
          <a:stretch>
            <a:fillRect/>
          </a:stretch>
        </p:blipFill>
        <p:spPr>
          <a:xfrm>
            <a:off x="12172950" y="5787815"/>
            <a:ext cx="647700" cy="647700"/>
          </a:xfrm>
          <a:prstGeom prst="rect">
            <a:avLst/>
          </a:prstGeom>
        </p:spPr>
      </p:pic>
      <p:pic>
        <p:nvPicPr>
          <p:cNvPr id="16" name="Picture 15"/>
          <p:cNvPicPr>
            <a:picLocks noChangeAspect="1"/>
          </p:cNvPicPr>
          <p:nvPr/>
        </p:nvPicPr>
        <p:blipFill>
          <a:blip r:embed="rId5"/>
          <a:stretch>
            <a:fillRect/>
          </a:stretch>
        </p:blipFill>
        <p:spPr>
          <a:xfrm>
            <a:off x="12201627" y="6442285"/>
            <a:ext cx="647700" cy="647700"/>
          </a:xfrm>
          <a:prstGeom prst="rect">
            <a:avLst/>
          </a:prstGeom>
        </p:spPr>
      </p:pic>
      <p:pic>
        <p:nvPicPr>
          <p:cNvPr id="21" name="Picture 20"/>
          <p:cNvPicPr>
            <a:picLocks noChangeAspect="1"/>
          </p:cNvPicPr>
          <p:nvPr/>
        </p:nvPicPr>
        <p:blipFill>
          <a:blip r:embed="rId5"/>
          <a:stretch>
            <a:fillRect/>
          </a:stretch>
        </p:blipFill>
        <p:spPr>
          <a:xfrm>
            <a:off x="12190464" y="7096344"/>
            <a:ext cx="647700" cy="647700"/>
          </a:xfrm>
          <a:prstGeom prst="rect">
            <a:avLst/>
          </a:prstGeom>
        </p:spPr>
      </p:pic>
      <p:pic>
        <p:nvPicPr>
          <p:cNvPr id="22" name="Picture 21"/>
          <p:cNvPicPr>
            <a:picLocks noChangeAspect="1"/>
          </p:cNvPicPr>
          <p:nvPr/>
        </p:nvPicPr>
        <p:blipFill>
          <a:blip r:embed="rId5"/>
          <a:stretch>
            <a:fillRect/>
          </a:stretch>
        </p:blipFill>
        <p:spPr>
          <a:xfrm>
            <a:off x="12201627" y="7732384"/>
            <a:ext cx="647700" cy="647700"/>
          </a:xfrm>
          <a:prstGeom prst="rect">
            <a:avLst/>
          </a:prstGeom>
        </p:spPr>
      </p:pic>
      <p:pic>
        <p:nvPicPr>
          <p:cNvPr id="23" name="Picture 22"/>
          <p:cNvPicPr>
            <a:picLocks noChangeAspect="1"/>
          </p:cNvPicPr>
          <p:nvPr/>
        </p:nvPicPr>
        <p:blipFill>
          <a:blip r:embed="rId5"/>
          <a:stretch>
            <a:fillRect/>
          </a:stretch>
        </p:blipFill>
        <p:spPr>
          <a:xfrm>
            <a:off x="12187801" y="8354591"/>
            <a:ext cx="647700" cy="647700"/>
          </a:xfrm>
          <a:prstGeom prst="rect">
            <a:avLst/>
          </a:prstGeom>
        </p:spPr>
      </p:pic>
      <p:sp>
        <p:nvSpPr>
          <p:cNvPr id="2" name="Title 1"/>
          <p:cNvSpPr>
            <a:spLocks noGrp="1"/>
          </p:cNvSpPr>
          <p:nvPr>
            <p:ph type="title"/>
          </p:nvPr>
        </p:nvSpPr>
        <p:spPr/>
        <p:txBody>
          <a:bodyPr/>
          <a:lstStyle/>
          <a:p>
            <a:r>
              <a:rPr lang="en-US" dirty="0" smtClean="0"/>
              <a:t>Mixed Member Proportional</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24</a:t>
            </a:fld>
            <a:endParaRPr lang="en-US"/>
          </a:p>
        </p:txBody>
      </p:sp>
      <p:pic>
        <p:nvPicPr>
          <p:cNvPr id="15" name="Picture 14"/>
          <p:cNvPicPr>
            <a:picLocks noChangeAspect="1"/>
          </p:cNvPicPr>
          <p:nvPr/>
        </p:nvPicPr>
        <p:blipFill>
          <a:blip r:embed="rId6"/>
          <a:stretch>
            <a:fillRect/>
          </a:stretch>
        </p:blipFill>
        <p:spPr>
          <a:xfrm>
            <a:off x="12179300" y="5791200"/>
            <a:ext cx="647700" cy="647700"/>
          </a:xfrm>
          <a:prstGeom prst="rect">
            <a:avLst/>
          </a:prstGeom>
        </p:spPr>
      </p:pic>
      <p:pic>
        <p:nvPicPr>
          <p:cNvPr id="17" name="Picture 16"/>
          <p:cNvPicPr>
            <a:picLocks noChangeAspect="1"/>
          </p:cNvPicPr>
          <p:nvPr/>
        </p:nvPicPr>
        <p:blipFill>
          <a:blip r:embed="rId6"/>
          <a:stretch>
            <a:fillRect/>
          </a:stretch>
        </p:blipFill>
        <p:spPr>
          <a:xfrm>
            <a:off x="12179300" y="6438900"/>
            <a:ext cx="647700" cy="647700"/>
          </a:xfrm>
          <a:prstGeom prst="rect">
            <a:avLst/>
          </a:prstGeom>
        </p:spPr>
      </p:pic>
      <p:pic>
        <p:nvPicPr>
          <p:cNvPr id="18" name="Picture 17"/>
          <p:cNvPicPr>
            <a:picLocks noChangeAspect="1"/>
          </p:cNvPicPr>
          <p:nvPr/>
        </p:nvPicPr>
        <p:blipFill>
          <a:blip r:embed="rId7"/>
          <a:stretch>
            <a:fillRect/>
          </a:stretch>
        </p:blipFill>
        <p:spPr>
          <a:xfrm>
            <a:off x="12179300" y="7098545"/>
            <a:ext cx="647700" cy="647700"/>
          </a:xfrm>
          <a:prstGeom prst="rect">
            <a:avLst/>
          </a:prstGeom>
        </p:spPr>
      </p:pic>
      <p:pic>
        <p:nvPicPr>
          <p:cNvPr id="19" name="Picture 18"/>
          <p:cNvPicPr>
            <a:picLocks noChangeAspect="1"/>
          </p:cNvPicPr>
          <p:nvPr/>
        </p:nvPicPr>
        <p:blipFill>
          <a:blip r:embed="rId7"/>
          <a:stretch>
            <a:fillRect/>
          </a:stretch>
        </p:blipFill>
        <p:spPr>
          <a:xfrm>
            <a:off x="12179300" y="7711174"/>
            <a:ext cx="647700" cy="647700"/>
          </a:xfrm>
          <a:prstGeom prst="rect">
            <a:avLst/>
          </a:prstGeom>
        </p:spPr>
      </p:pic>
      <p:pic>
        <p:nvPicPr>
          <p:cNvPr id="20" name="Picture 19"/>
          <p:cNvPicPr>
            <a:picLocks noChangeAspect="1"/>
          </p:cNvPicPr>
          <p:nvPr/>
        </p:nvPicPr>
        <p:blipFill>
          <a:blip r:embed="rId8"/>
          <a:stretch>
            <a:fillRect/>
          </a:stretch>
        </p:blipFill>
        <p:spPr>
          <a:xfrm>
            <a:off x="12179300" y="8359565"/>
            <a:ext cx="647700" cy="647700"/>
          </a:xfrm>
          <a:prstGeom prst="rect">
            <a:avLst/>
          </a:prstGeom>
        </p:spPr>
      </p:pic>
    </p:spTree>
    <p:extLst>
      <p:ext uri="{BB962C8B-B14F-4D97-AF65-F5344CB8AC3E}">
        <p14:creationId xmlns:p14="http://schemas.microsoft.com/office/powerpoint/2010/main" val="1377553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Top-down description:</a:t>
            </a:r>
          </a:p>
          <a:p>
            <a:pPr lvl="1"/>
            <a:r>
              <a:rPr lang="en-US" dirty="0" smtClean="0"/>
              <a:t>Divide the country/province into regions, each with 8 </a:t>
            </a:r>
            <a:r>
              <a:rPr lang="mr-IN" dirty="0" smtClean="0"/>
              <a:t>–</a:t>
            </a:r>
            <a:r>
              <a:rPr lang="en-US" dirty="0" smtClean="0"/>
              <a:t> 20 seats</a:t>
            </a:r>
          </a:p>
          <a:p>
            <a:pPr lvl="1"/>
            <a:r>
              <a:rPr lang="en-US" dirty="0" smtClean="0"/>
              <a:t>Set aside 1/2  to 2/3 of the seats for local, single-seat ridings</a:t>
            </a:r>
          </a:p>
          <a:p>
            <a:pPr lvl="1"/>
            <a:r>
              <a:rPr lang="en-US" dirty="0" smtClean="0"/>
              <a:t>The remaining seats represent the region at large and are chosen to make the number of seats held by each party proportional to the vote.</a:t>
            </a:r>
          </a:p>
          <a:p>
            <a:r>
              <a:rPr lang="en-US" dirty="0" smtClean="0"/>
              <a:t>Bottom-up description:</a:t>
            </a:r>
          </a:p>
          <a:p>
            <a:pPr lvl="1"/>
            <a:r>
              <a:rPr lang="en-US" dirty="0" smtClean="0"/>
              <a:t>Take existing ridings and make them bigger (fewer seats)</a:t>
            </a:r>
          </a:p>
          <a:p>
            <a:pPr lvl="1"/>
            <a:r>
              <a:rPr lang="en-US" dirty="0" smtClean="0"/>
              <a:t>Group the ridings into regions</a:t>
            </a:r>
          </a:p>
          <a:p>
            <a:pPr lvl="1"/>
            <a:r>
              <a:rPr lang="en-US" dirty="0" smtClean="0"/>
              <a:t>The “extra” seats in each region represent the region as a whole and are filled to make the overall result proportional</a:t>
            </a:r>
          </a:p>
        </p:txBody>
      </p:sp>
      <p:sp>
        <p:nvSpPr>
          <p:cNvPr id="4" name="Slide Number Placeholder 3"/>
          <p:cNvSpPr>
            <a:spLocks noGrp="1"/>
          </p:cNvSpPr>
          <p:nvPr>
            <p:ph type="sldNum" sz="quarter" idx="10"/>
          </p:nvPr>
        </p:nvSpPr>
        <p:spPr/>
        <p:txBody>
          <a:bodyPr/>
          <a:lstStyle/>
          <a:p>
            <a:fld id="{6C230266-32F6-FD4F-A2FF-25FE69ECF62C}" type="slidenum">
              <a:rPr lang="en-US" smtClean="0"/>
              <a:pPr/>
              <a:t>25</a:t>
            </a:fld>
            <a:endParaRPr lang="en-US" dirty="0"/>
          </a:p>
        </p:txBody>
      </p:sp>
    </p:spTree>
    <p:extLst>
      <p:ext uri="{BB962C8B-B14F-4D97-AF65-F5344CB8AC3E}">
        <p14:creationId xmlns:p14="http://schemas.microsoft.com/office/powerpoint/2010/main" val="1119308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Seats: Closed List</a:t>
            </a:r>
            <a:endParaRPr lang="en-US" dirty="0"/>
          </a:p>
        </p:txBody>
      </p:sp>
      <p:sp>
        <p:nvSpPr>
          <p:cNvPr id="3" name="Content Placeholder 2"/>
          <p:cNvSpPr>
            <a:spLocks noGrp="1"/>
          </p:cNvSpPr>
          <p:nvPr>
            <p:ph idx="1"/>
          </p:nvPr>
        </p:nvSpPr>
        <p:spPr>
          <a:xfrm>
            <a:off x="228599" y="2171700"/>
            <a:ext cx="6932683" cy="7378700"/>
          </a:xfrm>
        </p:spPr>
        <p:txBody>
          <a:bodyPr/>
          <a:lstStyle/>
          <a:p>
            <a:r>
              <a:rPr lang="en-US" dirty="0" smtClean="0"/>
              <a:t>Everyone has two votes:</a:t>
            </a:r>
          </a:p>
          <a:p>
            <a:pPr lvl="1"/>
            <a:r>
              <a:rPr lang="en-US" dirty="0" smtClean="0"/>
              <a:t>Local riding</a:t>
            </a:r>
          </a:p>
          <a:p>
            <a:pPr lvl="1"/>
            <a:r>
              <a:rPr lang="en-US" dirty="0" smtClean="0"/>
              <a:t>Party Proportionality</a:t>
            </a:r>
          </a:p>
          <a:p>
            <a:pPr lvl="1"/>
            <a:endParaRPr lang="en-US" dirty="0"/>
          </a:p>
          <a:p>
            <a:r>
              <a:rPr lang="en-US" dirty="0" smtClean="0"/>
              <a:t>Riding Seats:  </a:t>
            </a:r>
          </a:p>
          <a:p>
            <a:pPr lvl="1"/>
            <a:r>
              <a:rPr lang="en-US" dirty="0" smtClean="0"/>
              <a:t>Filled by</a:t>
            </a:r>
            <a:br>
              <a:rPr lang="en-US" dirty="0" smtClean="0"/>
            </a:br>
            <a:r>
              <a:rPr lang="en-US" dirty="0" smtClean="0"/>
              <a:t>local candidate with </a:t>
            </a:r>
            <a:br>
              <a:rPr lang="en-US" dirty="0" smtClean="0"/>
            </a:br>
            <a:r>
              <a:rPr lang="en-US" dirty="0" smtClean="0"/>
              <a:t>the most votes</a:t>
            </a:r>
          </a:p>
          <a:p>
            <a:pPr lvl="1"/>
            <a:endParaRPr lang="en-US" dirty="0"/>
          </a:p>
          <a:p>
            <a:r>
              <a:rPr lang="en-US" dirty="0" smtClean="0"/>
              <a:t>Regional Seats:  </a:t>
            </a:r>
          </a:p>
          <a:p>
            <a:pPr lvl="1"/>
            <a:r>
              <a:rPr lang="mr-IN" dirty="0" smtClean="0"/>
              <a:t>…</a:t>
            </a: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26</a:t>
            </a:fld>
            <a:endParaRPr lang="en-US"/>
          </a:p>
        </p:txBody>
      </p:sp>
      <p:pic>
        <p:nvPicPr>
          <p:cNvPr id="5" name="Picture 4"/>
          <p:cNvPicPr>
            <a:picLocks noChangeAspect="1"/>
          </p:cNvPicPr>
          <p:nvPr/>
        </p:nvPicPr>
        <p:blipFill>
          <a:blip r:embed="rId3"/>
          <a:stretch>
            <a:fillRect/>
          </a:stretch>
        </p:blipFill>
        <p:spPr>
          <a:xfrm>
            <a:off x="5588000" y="2810789"/>
            <a:ext cx="3581400" cy="6100521"/>
          </a:xfrm>
          <a:prstGeom prst="rect">
            <a:avLst/>
          </a:prstGeom>
        </p:spPr>
      </p:pic>
      <p:pic>
        <p:nvPicPr>
          <p:cNvPr id="6" name="Picture 5"/>
          <p:cNvPicPr>
            <a:picLocks noChangeAspect="1"/>
          </p:cNvPicPr>
          <p:nvPr/>
        </p:nvPicPr>
        <p:blipFill>
          <a:blip r:embed="rId4"/>
          <a:stretch>
            <a:fillRect/>
          </a:stretch>
        </p:blipFill>
        <p:spPr>
          <a:xfrm>
            <a:off x="9017000" y="2810788"/>
            <a:ext cx="3581400" cy="6100521"/>
          </a:xfrm>
          <a:prstGeom prst="rect">
            <a:avLst/>
          </a:prstGeom>
        </p:spPr>
      </p:pic>
    </p:spTree>
    <p:extLst>
      <p:ext uri="{BB962C8B-B14F-4D97-AF65-F5344CB8AC3E}">
        <p14:creationId xmlns:p14="http://schemas.microsoft.com/office/powerpoint/2010/main" val="1973499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35800" y="2209800"/>
            <a:ext cx="5791200" cy="5693866"/>
          </a:xfrm>
          <a:prstGeom prst="rect">
            <a:avLst/>
          </a:prstGeom>
          <a:solidFill>
            <a:schemeClr val="bg2">
              <a:lumMod val="75000"/>
            </a:schemeClr>
          </a:solidFill>
          <a:ln>
            <a:solidFill>
              <a:schemeClr val="accent1"/>
            </a:solidFill>
          </a:ln>
        </p:spPr>
        <p:txBody>
          <a:bodyPr wrap="square" numCol="3" rtlCol="0">
            <a:spAutoFit/>
          </a:bodyPr>
          <a:lstStyle/>
          <a:p>
            <a:pPr algn="l"/>
            <a:r>
              <a:rPr lang="en-US" sz="2800" dirty="0" err="1" smtClean="0">
                <a:solidFill>
                  <a:schemeClr val="tx1"/>
                </a:solidFill>
              </a:rPr>
              <a:t>Conserv</a:t>
            </a:r>
            <a:r>
              <a:rPr lang="en-US" sz="2800" dirty="0" smtClean="0">
                <a:solidFill>
                  <a:schemeClr val="tx1"/>
                </a:solidFill>
              </a:rPr>
              <a:t>.</a:t>
            </a:r>
          </a:p>
          <a:p>
            <a:pPr lvl="1" algn="l"/>
            <a:r>
              <a:rPr lang="en-US" sz="2800" dirty="0" smtClean="0">
                <a:solidFill>
                  <a:schemeClr val="tx1"/>
                </a:solidFill>
              </a:rPr>
              <a:t>Cohn</a:t>
            </a:r>
          </a:p>
          <a:p>
            <a:pPr lvl="1" algn="l"/>
            <a:r>
              <a:rPr lang="en-US" sz="2800" dirty="0" smtClean="0">
                <a:solidFill>
                  <a:schemeClr val="tx1"/>
                </a:solidFill>
              </a:rPr>
              <a:t>Cooper</a:t>
            </a:r>
          </a:p>
          <a:p>
            <a:pPr lvl="1" algn="l"/>
            <a:r>
              <a:rPr lang="en-US" sz="2800" dirty="0" smtClean="0">
                <a:solidFill>
                  <a:schemeClr val="tx1"/>
                </a:solidFill>
              </a:rPr>
              <a:t>Chong</a:t>
            </a:r>
          </a:p>
          <a:p>
            <a:pPr lvl="1" algn="l"/>
            <a:r>
              <a:rPr lang="en-US" sz="2800" dirty="0" err="1" smtClean="0">
                <a:solidFill>
                  <a:schemeClr val="tx1"/>
                </a:solidFill>
              </a:rPr>
              <a:t>Chae</a:t>
            </a:r>
            <a:endParaRPr lang="en-US" sz="2800" dirty="0" smtClean="0">
              <a:solidFill>
                <a:schemeClr val="tx1"/>
              </a:solidFill>
            </a:endParaRPr>
          </a:p>
          <a:p>
            <a:pPr lvl="1" algn="l"/>
            <a:r>
              <a:rPr lang="en-US" sz="2800" dirty="0" err="1" smtClean="0">
                <a:solidFill>
                  <a:schemeClr val="tx1"/>
                </a:solidFill>
              </a:rPr>
              <a:t>Ceniza</a:t>
            </a:r>
            <a:endParaRPr lang="en-US" sz="2800" dirty="0" smtClean="0">
              <a:solidFill>
                <a:schemeClr val="tx1"/>
              </a:solidFill>
            </a:endParaRPr>
          </a:p>
          <a:p>
            <a:pPr lvl="1" algn="l"/>
            <a:r>
              <a:rPr lang="en-US" sz="2800" dirty="0" err="1" smtClean="0">
                <a:solidFill>
                  <a:schemeClr val="tx1"/>
                </a:solidFill>
              </a:rPr>
              <a:t>Cathers</a:t>
            </a:r>
            <a:endParaRPr lang="en-US" sz="2800" dirty="0" smtClean="0">
              <a:solidFill>
                <a:schemeClr val="tx1"/>
              </a:solidFill>
            </a:endParaRPr>
          </a:p>
          <a:p>
            <a:pPr lvl="1" algn="l"/>
            <a:r>
              <a:rPr lang="en-US" sz="2800" dirty="0" err="1" smtClean="0">
                <a:solidFill>
                  <a:schemeClr val="tx1"/>
                </a:solidFill>
              </a:rPr>
              <a:t>Cimino</a:t>
            </a:r>
            <a:endParaRPr lang="en-US" sz="2800" dirty="0" smtClean="0">
              <a:solidFill>
                <a:schemeClr val="tx1"/>
              </a:solidFill>
            </a:endParaRPr>
          </a:p>
          <a:p>
            <a:pPr lvl="1" algn="l"/>
            <a:r>
              <a:rPr lang="en-US" sz="2800" dirty="0" smtClean="0">
                <a:solidFill>
                  <a:schemeClr val="tx1"/>
                </a:solidFill>
              </a:rPr>
              <a:t>Church</a:t>
            </a:r>
          </a:p>
          <a:p>
            <a:pPr lvl="1" algn="l"/>
            <a:r>
              <a:rPr lang="en-US" sz="2800" dirty="0" smtClean="0">
                <a:solidFill>
                  <a:schemeClr val="tx1"/>
                </a:solidFill>
              </a:rPr>
              <a:t>Clarke</a:t>
            </a:r>
          </a:p>
          <a:p>
            <a:pPr lvl="1" algn="l"/>
            <a:r>
              <a:rPr lang="en-US" sz="2800" dirty="0" err="1" smtClean="0">
                <a:solidFill>
                  <a:schemeClr val="tx1"/>
                </a:solidFill>
              </a:rPr>
              <a:t>Classen</a:t>
            </a:r>
            <a:endParaRPr lang="en-US" sz="2800" dirty="0" smtClean="0">
              <a:solidFill>
                <a:schemeClr val="tx1"/>
              </a:solidFill>
            </a:endParaRPr>
          </a:p>
          <a:p>
            <a:pPr lvl="1" algn="l"/>
            <a:r>
              <a:rPr lang="en-US" sz="2800" dirty="0" err="1" smtClean="0">
                <a:solidFill>
                  <a:schemeClr val="tx1"/>
                </a:solidFill>
              </a:rPr>
              <a:t>Cizmarov</a:t>
            </a:r>
            <a:endParaRPr lang="en-US" sz="2800" dirty="0" smtClean="0">
              <a:solidFill>
                <a:schemeClr val="tx1"/>
              </a:solidFill>
            </a:endParaRPr>
          </a:p>
          <a:p>
            <a:pPr algn="l"/>
            <a:endParaRPr lang="en-US" sz="2800" dirty="0" smtClean="0">
              <a:solidFill>
                <a:schemeClr val="tx1"/>
              </a:solidFill>
            </a:endParaRPr>
          </a:p>
          <a:p>
            <a:pPr algn="l"/>
            <a:r>
              <a:rPr lang="en-US" sz="2800" dirty="0" smtClean="0">
                <a:solidFill>
                  <a:schemeClr val="tx1"/>
                </a:solidFill>
              </a:rPr>
              <a:t>Liberal</a:t>
            </a:r>
          </a:p>
          <a:p>
            <a:pPr lvl="1" algn="l"/>
            <a:r>
              <a:rPr lang="en-US" sz="2800" dirty="0" smtClean="0">
                <a:solidFill>
                  <a:schemeClr val="tx1"/>
                </a:solidFill>
              </a:rPr>
              <a:t>Long</a:t>
            </a:r>
          </a:p>
          <a:p>
            <a:pPr lvl="1" algn="l"/>
            <a:r>
              <a:rPr lang="en-US" sz="2800" dirty="0" smtClean="0">
                <a:solidFill>
                  <a:schemeClr val="tx1"/>
                </a:solidFill>
              </a:rPr>
              <a:t>Laverty</a:t>
            </a:r>
          </a:p>
          <a:p>
            <a:pPr lvl="1" algn="l"/>
            <a:r>
              <a:rPr lang="en-US" sz="2800" dirty="0" smtClean="0">
                <a:solidFill>
                  <a:schemeClr val="tx1"/>
                </a:solidFill>
              </a:rPr>
              <a:t>Lawson</a:t>
            </a:r>
          </a:p>
          <a:p>
            <a:pPr lvl="1" algn="l"/>
            <a:r>
              <a:rPr lang="en-US" sz="2800" dirty="0" smtClean="0">
                <a:solidFill>
                  <a:schemeClr val="tx1"/>
                </a:solidFill>
              </a:rPr>
              <a:t>Lapp</a:t>
            </a:r>
          </a:p>
          <a:p>
            <a:pPr lvl="1" algn="l"/>
            <a:r>
              <a:rPr lang="en-US" sz="2800" dirty="0" err="1" smtClean="0">
                <a:solidFill>
                  <a:schemeClr val="tx1"/>
                </a:solidFill>
              </a:rPr>
              <a:t>Laroque</a:t>
            </a:r>
            <a:endParaRPr lang="en-US" sz="2800" dirty="0" smtClean="0">
              <a:solidFill>
                <a:schemeClr val="tx1"/>
              </a:solidFill>
            </a:endParaRPr>
          </a:p>
          <a:p>
            <a:pPr lvl="1" algn="l"/>
            <a:r>
              <a:rPr lang="en-US" sz="2800" dirty="0" smtClean="0">
                <a:solidFill>
                  <a:schemeClr val="tx1"/>
                </a:solidFill>
              </a:rPr>
              <a:t>Leis</a:t>
            </a:r>
          </a:p>
          <a:p>
            <a:pPr lvl="1" algn="l"/>
            <a:r>
              <a:rPr lang="en-US" sz="2800" dirty="0" err="1" smtClean="0">
                <a:solidFill>
                  <a:schemeClr val="tx1"/>
                </a:solidFill>
              </a:rPr>
              <a:t>Leferink</a:t>
            </a:r>
            <a:endParaRPr lang="en-US" sz="2800" dirty="0" smtClean="0">
              <a:solidFill>
                <a:schemeClr val="tx1"/>
              </a:solidFill>
            </a:endParaRPr>
          </a:p>
          <a:p>
            <a:pPr lvl="1" algn="l"/>
            <a:r>
              <a:rPr lang="en-US" sz="2800" dirty="0" smtClean="0">
                <a:solidFill>
                  <a:schemeClr val="tx1"/>
                </a:solidFill>
              </a:rPr>
              <a:t>Linton</a:t>
            </a:r>
          </a:p>
          <a:p>
            <a:pPr lvl="1" algn="l"/>
            <a:r>
              <a:rPr lang="en-US" sz="2800" dirty="0" smtClean="0">
                <a:solidFill>
                  <a:schemeClr val="tx1"/>
                </a:solidFill>
              </a:rPr>
              <a:t>Lind</a:t>
            </a:r>
          </a:p>
          <a:p>
            <a:pPr lvl="1" algn="l"/>
            <a:r>
              <a:rPr lang="en-US" sz="2800" dirty="0" smtClean="0">
                <a:solidFill>
                  <a:schemeClr val="tx1"/>
                </a:solidFill>
              </a:rPr>
              <a:t>Lynn</a:t>
            </a:r>
          </a:p>
          <a:p>
            <a:pPr lvl="1" algn="l"/>
            <a:r>
              <a:rPr lang="en-US" sz="2800" dirty="0" err="1" smtClean="0">
                <a:solidFill>
                  <a:schemeClr val="tx1"/>
                </a:solidFill>
              </a:rPr>
              <a:t>Lukic</a:t>
            </a:r>
            <a:endParaRPr lang="en-US" sz="2800" dirty="0" smtClean="0">
              <a:solidFill>
                <a:schemeClr val="tx1"/>
              </a:solidFill>
            </a:endParaRPr>
          </a:p>
          <a:p>
            <a:pPr lvl="1" algn="l"/>
            <a:endParaRPr lang="en-US" sz="2800" dirty="0">
              <a:solidFill>
                <a:schemeClr val="tx1"/>
              </a:solidFill>
            </a:endParaRPr>
          </a:p>
          <a:p>
            <a:pPr algn="l"/>
            <a:r>
              <a:rPr lang="en-US" sz="2800" dirty="0" smtClean="0">
                <a:solidFill>
                  <a:schemeClr val="tx1"/>
                </a:solidFill>
              </a:rPr>
              <a:t>NDP</a:t>
            </a:r>
          </a:p>
          <a:p>
            <a:pPr lvl="1" algn="l"/>
            <a:r>
              <a:rPr lang="en-US" sz="2800" dirty="0" err="1" smtClean="0">
                <a:solidFill>
                  <a:schemeClr val="tx1"/>
                </a:solidFill>
              </a:rPr>
              <a:t>Nabers</a:t>
            </a:r>
            <a:endParaRPr lang="en-US" sz="2800" dirty="0" smtClean="0">
              <a:solidFill>
                <a:schemeClr val="tx1"/>
              </a:solidFill>
            </a:endParaRPr>
          </a:p>
          <a:p>
            <a:pPr lvl="1" algn="l"/>
            <a:r>
              <a:rPr lang="en-US" sz="2800" dirty="0" smtClean="0">
                <a:solidFill>
                  <a:schemeClr val="tx1"/>
                </a:solidFill>
              </a:rPr>
              <a:t>Noble</a:t>
            </a:r>
          </a:p>
          <a:p>
            <a:pPr lvl="1" algn="l"/>
            <a:r>
              <a:rPr lang="en-US" sz="2800" dirty="0" smtClean="0">
                <a:solidFill>
                  <a:schemeClr val="tx1"/>
                </a:solidFill>
              </a:rPr>
              <a:t>Nunn</a:t>
            </a:r>
          </a:p>
          <a:p>
            <a:pPr lvl="1" algn="l"/>
            <a:r>
              <a:rPr lang="en-US" sz="2800" dirty="0" smtClean="0">
                <a:solidFill>
                  <a:schemeClr val="tx1"/>
                </a:solidFill>
              </a:rPr>
              <a:t>Nikolic</a:t>
            </a:r>
          </a:p>
          <a:p>
            <a:pPr lvl="1" algn="l"/>
            <a:r>
              <a:rPr lang="en-US" sz="2800" dirty="0" smtClean="0">
                <a:solidFill>
                  <a:schemeClr val="tx1"/>
                </a:solidFill>
              </a:rPr>
              <a:t>Nguyen</a:t>
            </a:r>
          </a:p>
          <a:p>
            <a:pPr lvl="1" algn="l"/>
            <a:r>
              <a:rPr lang="en-US" sz="2800" dirty="0" smtClean="0">
                <a:solidFill>
                  <a:schemeClr val="tx1"/>
                </a:solidFill>
              </a:rPr>
              <a:t>Nickel</a:t>
            </a:r>
          </a:p>
          <a:p>
            <a:pPr lvl="1" algn="l"/>
            <a:r>
              <a:rPr lang="en-US" sz="2800" dirty="0" smtClean="0">
                <a:solidFill>
                  <a:schemeClr val="tx1"/>
                </a:solidFill>
              </a:rPr>
              <a:t>Ng</a:t>
            </a:r>
          </a:p>
          <a:p>
            <a:pPr lvl="1" algn="l"/>
            <a:r>
              <a:rPr lang="en-US" sz="2800" dirty="0" err="1" smtClean="0">
                <a:solidFill>
                  <a:schemeClr val="tx1"/>
                </a:solidFill>
              </a:rPr>
              <a:t>Nabbi</a:t>
            </a:r>
            <a:endParaRPr lang="en-US" sz="2800" dirty="0" smtClean="0">
              <a:solidFill>
                <a:schemeClr val="tx1"/>
              </a:solidFill>
            </a:endParaRPr>
          </a:p>
          <a:p>
            <a:pPr lvl="1" algn="l"/>
            <a:r>
              <a:rPr lang="en-US" sz="2800" dirty="0" smtClean="0">
                <a:solidFill>
                  <a:schemeClr val="tx1"/>
                </a:solidFill>
              </a:rPr>
              <a:t>Near</a:t>
            </a:r>
          </a:p>
          <a:p>
            <a:pPr lvl="1" algn="l"/>
            <a:r>
              <a:rPr lang="en-US" sz="2800" dirty="0" err="1" smtClean="0">
                <a:solidFill>
                  <a:schemeClr val="tx1"/>
                </a:solidFill>
              </a:rPr>
              <a:t>Nazar</a:t>
            </a:r>
            <a:endParaRPr lang="en-US" sz="2800" dirty="0" smtClean="0">
              <a:solidFill>
                <a:schemeClr val="tx1"/>
              </a:solidFill>
            </a:endParaRPr>
          </a:p>
          <a:p>
            <a:pPr lvl="1" algn="l"/>
            <a:r>
              <a:rPr lang="en-US" sz="2800" dirty="0" smtClean="0">
                <a:solidFill>
                  <a:schemeClr val="tx1"/>
                </a:solidFill>
              </a:rPr>
              <a:t>Nutt</a:t>
            </a:r>
          </a:p>
          <a:p>
            <a:pPr lvl="1" algn="l"/>
            <a:endParaRPr lang="en-US" sz="2800" dirty="0" smtClean="0">
              <a:solidFill>
                <a:schemeClr val="tx1"/>
              </a:solidFill>
            </a:endParaRPr>
          </a:p>
        </p:txBody>
      </p:sp>
      <p:sp>
        <p:nvSpPr>
          <p:cNvPr id="12" name="TextBox 11"/>
          <p:cNvSpPr txBox="1"/>
          <p:nvPr/>
        </p:nvSpPr>
        <p:spPr>
          <a:xfrm>
            <a:off x="7035800" y="2209800"/>
            <a:ext cx="5791200" cy="5693866"/>
          </a:xfrm>
          <a:prstGeom prst="rect">
            <a:avLst/>
          </a:prstGeom>
          <a:solidFill>
            <a:schemeClr val="bg2">
              <a:lumMod val="75000"/>
            </a:schemeClr>
          </a:solidFill>
          <a:ln>
            <a:solidFill>
              <a:schemeClr val="accent1"/>
            </a:solidFill>
          </a:ln>
        </p:spPr>
        <p:txBody>
          <a:bodyPr wrap="square" numCol="3" rtlCol="0">
            <a:spAutoFit/>
          </a:bodyPr>
          <a:lstStyle/>
          <a:p>
            <a:pPr algn="l"/>
            <a:r>
              <a:rPr lang="en-US" sz="2800" dirty="0" err="1" smtClean="0">
                <a:solidFill>
                  <a:schemeClr val="tx1"/>
                </a:solidFill>
              </a:rPr>
              <a:t>Conserv</a:t>
            </a:r>
            <a:r>
              <a:rPr lang="en-US" sz="2800" dirty="0" smtClean="0">
                <a:solidFill>
                  <a:schemeClr val="tx1"/>
                </a:solidFill>
              </a:rPr>
              <a:t>.</a:t>
            </a:r>
          </a:p>
          <a:p>
            <a:pPr lvl="1" algn="l"/>
            <a:r>
              <a:rPr lang="en-US" sz="2800" dirty="0" smtClean="0">
                <a:solidFill>
                  <a:schemeClr val="bg1">
                    <a:lumMod val="65000"/>
                    <a:lumOff val="35000"/>
                  </a:schemeClr>
                </a:solidFill>
              </a:rPr>
              <a:t>Cohn</a:t>
            </a:r>
          </a:p>
          <a:p>
            <a:pPr lvl="1" algn="l"/>
            <a:r>
              <a:rPr lang="en-US" sz="2800" dirty="0" smtClean="0">
                <a:solidFill>
                  <a:schemeClr val="bg1">
                    <a:lumMod val="65000"/>
                    <a:lumOff val="35000"/>
                  </a:schemeClr>
                </a:solidFill>
              </a:rPr>
              <a:t>Cooper</a:t>
            </a:r>
          </a:p>
          <a:p>
            <a:pPr lvl="1" algn="l"/>
            <a:r>
              <a:rPr lang="en-US" sz="2800" dirty="0" smtClean="0">
                <a:solidFill>
                  <a:schemeClr val="bg1">
                    <a:lumMod val="65000"/>
                    <a:lumOff val="35000"/>
                  </a:schemeClr>
                </a:solidFill>
              </a:rPr>
              <a:t>Chong</a:t>
            </a:r>
          </a:p>
          <a:p>
            <a:pPr lvl="1" algn="l"/>
            <a:r>
              <a:rPr lang="en-US" sz="2800" dirty="0" err="1" smtClean="0">
                <a:solidFill>
                  <a:schemeClr val="tx1"/>
                </a:solidFill>
              </a:rPr>
              <a:t>Chae</a:t>
            </a:r>
            <a:endParaRPr lang="en-US" sz="2800" dirty="0" smtClean="0">
              <a:solidFill>
                <a:schemeClr val="tx1"/>
              </a:solidFill>
            </a:endParaRPr>
          </a:p>
          <a:p>
            <a:pPr lvl="1" algn="l"/>
            <a:r>
              <a:rPr lang="en-US" sz="2800" dirty="0" err="1" smtClean="0">
                <a:solidFill>
                  <a:schemeClr val="tx1"/>
                </a:solidFill>
              </a:rPr>
              <a:t>Ceniza</a:t>
            </a:r>
            <a:endParaRPr lang="en-US" sz="2800" dirty="0" smtClean="0">
              <a:solidFill>
                <a:schemeClr val="tx1"/>
              </a:solidFill>
            </a:endParaRPr>
          </a:p>
          <a:p>
            <a:pPr lvl="1" algn="l"/>
            <a:r>
              <a:rPr lang="en-US" sz="2800" dirty="0" err="1" smtClean="0">
                <a:solidFill>
                  <a:schemeClr val="bg1">
                    <a:lumMod val="65000"/>
                    <a:lumOff val="35000"/>
                  </a:schemeClr>
                </a:solidFill>
              </a:rPr>
              <a:t>Cathers</a:t>
            </a:r>
            <a:endParaRPr lang="en-US" sz="2800" dirty="0" smtClean="0">
              <a:solidFill>
                <a:schemeClr val="bg1">
                  <a:lumMod val="65000"/>
                  <a:lumOff val="35000"/>
                </a:schemeClr>
              </a:solidFill>
            </a:endParaRPr>
          </a:p>
          <a:p>
            <a:pPr lvl="1" algn="l"/>
            <a:r>
              <a:rPr lang="en-US" sz="2800" dirty="0" err="1" smtClean="0">
                <a:solidFill>
                  <a:schemeClr val="tx1"/>
                </a:solidFill>
              </a:rPr>
              <a:t>Cimino</a:t>
            </a:r>
            <a:endParaRPr lang="en-US" sz="2800" dirty="0" smtClean="0">
              <a:solidFill>
                <a:schemeClr val="tx1"/>
              </a:solidFill>
            </a:endParaRPr>
          </a:p>
          <a:p>
            <a:pPr lvl="1" algn="l"/>
            <a:r>
              <a:rPr lang="en-US" sz="2800" dirty="0" smtClean="0">
                <a:solidFill>
                  <a:schemeClr val="tx1"/>
                </a:solidFill>
              </a:rPr>
              <a:t>Church</a:t>
            </a:r>
          </a:p>
          <a:p>
            <a:pPr lvl="1" algn="l"/>
            <a:r>
              <a:rPr lang="en-US" sz="2800" dirty="0" smtClean="0">
                <a:solidFill>
                  <a:schemeClr val="bg1">
                    <a:lumMod val="65000"/>
                    <a:lumOff val="35000"/>
                  </a:schemeClr>
                </a:solidFill>
              </a:rPr>
              <a:t>Clarke</a:t>
            </a:r>
          </a:p>
          <a:p>
            <a:pPr lvl="1" algn="l"/>
            <a:r>
              <a:rPr lang="en-US" sz="2800" dirty="0" err="1" smtClean="0">
                <a:solidFill>
                  <a:schemeClr val="tx1"/>
                </a:solidFill>
              </a:rPr>
              <a:t>Classen</a:t>
            </a:r>
            <a:endParaRPr lang="en-US" sz="2800" dirty="0" smtClean="0">
              <a:solidFill>
                <a:schemeClr val="tx1"/>
              </a:solidFill>
            </a:endParaRPr>
          </a:p>
          <a:p>
            <a:pPr lvl="1" algn="l"/>
            <a:r>
              <a:rPr lang="en-US" sz="2800" dirty="0" err="1" smtClean="0">
                <a:solidFill>
                  <a:schemeClr val="bg1">
                    <a:lumMod val="65000"/>
                    <a:lumOff val="35000"/>
                  </a:schemeClr>
                </a:solidFill>
              </a:rPr>
              <a:t>Cizmarov</a:t>
            </a:r>
            <a:endParaRPr lang="en-US" sz="2800" dirty="0" smtClean="0">
              <a:solidFill>
                <a:schemeClr val="bg1">
                  <a:lumMod val="65000"/>
                  <a:lumOff val="35000"/>
                </a:schemeClr>
              </a:solidFill>
            </a:endParaRPr>
          </a:p>
          <a:p>
            <a:pPr algn="l"/>
            <a:endParaRPr lang="en-US" sz="2800" dirty="0" smtClean="0">
              <a:solidFill>
                <a:schemeClr val="tx1"/>
              </a:solidFill>
            </a:endParaRPr>
          </a:p>
          <a:p>
            <a:pPr algn="l"/>
            <a:r>
              <a:rPr lang="en-US" sz="2800" dirty="0" smtClean="0">
                <a:solidFill>
                  <a:schemeClr val="tx1"/>
                </a:solidFill>
              </a:rPr>
              <a:t>Liberal</a:t>
            </a:r>
          </a:p>
          <a:p>
            <a:pPr lvl="1" algn="l"/>
            <a:r>
              <a:rPr lang="en-US" sz="2800" dirty="0" smtClean="0">
                <a:solidFill>
                  <a:schemeClr val="bg1">
                    <a:lumMod val="65000"/>
                    <a:lumOff val="35000"/>
                  </a:schemeClr>
                </a:solidFill>
              </a:rPr>
              <a:t>Long</a:t>
            </a:r>
          </a:p>
          <a:p>
            <a:pPr lvl="1" algn="l"/>
            <a:r>
              <a:rPr lang="en-US" sz="2800" dirty="0" smtClean="0">
                <a:solidFill>
                  <a:schemeClr val="bg1">
                    <a:lumMod val="65000"/>
                    <a:lumOff val="35000"/>
                  </a:schemeClr>
                </a:solidFill>
              </a:rPr>
              <a:t>Laverty</a:t>
            </a:r>
          </a:p>
          <a:p>
            <a:pPr lvl="1" algn="l"/>
            <a:r>
              <a:rPr lang="en-US" sz="2800" dirty="0" smtClean="0">
                <a:solidFill>
                  <a:schemeClr val="tx1"/>
                </a:solidFill>
              </a:rPr>
              <a:t>Lawson</a:t>
            </a:r>
          </a:p>
          <a:p>
            <a:pPr lvl="1" algn="l"/>
            <a:r>
              <a:rPr lang="en-US" sz="2800" dirty="0" smtClean="0">
                <a:solidFill>
                  <a:schemeClr val="tx1"/>
                </a:solidFill>
              </a:rPr>
              <a:t>Lapp</a:t>
            </a:r>
          </a:p>
          <a:p>
            <a:pPr lvl="1" algn="l"/>
            <a:r>
              <a:rPr lang="en-US" sz="2800" dirty="0" err="1" smtClean="0">
                <a:solidFill>
                  <a:schemeClr val="bg1">
                    <a:lumMod val="65000"/>
                    <a:lumOff val="35000"/>
                  </a:schemeClr>
                </a:solidFill>
              </a:rPr>
              <a:t>Laroque</a:t>
            </a:r>
            <a:endParaRPr lang="en-US" sz="2800" dirty="0" smtClean="0">
              <a:solidFill>
                <a:schemeClr val="bg1">
                  <a:lumMod val="65000"/>
                  <a:lumOff val="35000"/>
                </a:schemeClr>
              </a:solidFill>
            </a:endParaRPr>
          </a:p>
          <a:p>
            <a:pPr lvl="1" algn="l"/>
            <a:r>
              <a:rPr lang="en-US" sz="2800" dirty="0" smtClean="0">
                <a:solidFill>
                  <a:schemeClr val="bg1">
                    <a:lumMod val="65000"/>
                    <a:lumOff val="35000"/>
                  </a:schemeClr>
                </a:solidFill>
              </a:rPr>
              <a:t>Leis</a:t>
            </a:r>
          </a:p>
          <a:p>
            <a:pPr lvl="1" algn="l"/>
            <a:r>
              <a:rPr lang="en-US" sz="2800" dirty="0" err="1" smtClean="0">
                <a:solidFill>
                  <a:schemeClr val="tx1"/>
                </a:solidFill>
              </a:rPr>
              <a:t>Leferink</a:t>
            </a:r>
            <a:endParaRPr lang="en-US" sz="2800" dirty="0" smtClean="0">
              <a:solidFill>
                <a:schemeClr val="tx1"/>
              </a:solidFill>
            </a:endParaRPr>
          </a:p>
          <a:p>
            <a:pPr lvl="1" algn="l"/>
            <a:r>
              <a:rPr lang="en-US" sz="2800" dirty="0" smtClean="0">
                <a:solidFill>
                  <a:schemeClr val="tx1"/>
                </a:solidFill>
              </a:rPr>
              <a:t>Linton</a:t>
            </a:r>
          </a:p>
          <a:p>
            <a:pPr lvl="1" algn="l"/>
            <a:r>
              <a:rPr lang="en-US" sz="2800" dirty="0" smtClean="0">
                <a:solidFill>
                  <a:schemeClr val="tx1"/>
                </a:solidFill>
              </a:rPr>
              <a:t>Lind</a:t>
            </a:r>
          </a:p>
          <a:p>
            <a:pPr lvl="1" algn="l"/>
            <a:r>
              <a:rPr lang="en-US" sz="2800" dirty="0" smtClean="0">
                <a:solidFill>
                  <a:schemeClr val="tx1"/>
                </a:solidFill>
              </a:rPr>
              <a:t>Lynn</a:t>
            </a:r>
          </a:p>
          <a:p>
            <a:pPr lvl="1" algn="l"/>
            <a:r>
              <a:rPr lang="en-US" sz="2800" dirty="0" err="1" smtClean="0">
                <a:solidFill>
                  <a:schemeClr val="tx1"/>
                </a:solidFill>
              </a:rPr>
              <a:t>Lukic</a:t>
            </a:r>
            <a:endParaRPr lang="en-US" sz="2800" dirty="0" smtClean="0">
              <a:solidFill>
                <a:schemeClr val="tx1"/>
              </a:solidFill>
            </a:endParaRPr>
          </a:p>
          <a:p>
            <a:pPr lvl="1" algn="l"/>
            <a:endParaRPr lang="en-US" sz="2800" dirty="0">
              <a:solidFill>
                <a:schemeClr val="tx1"/>
              </a:solidFill>
            </a:endParaRPr>
          </a:p>
          <a:p>
            <a:pPr algn="l"/>
            <a:r>
              <a:rPr lang="en-US" sz="2800" dirty="0" smtClean="0">
                <a:solidFill>
                  <a:schemeClr val="tx1"/>
                </a:solidFill>
              </a:rPr>
              <a:t>NDP</a:t>
            </a:r>
          </a:p>
          <a:p>
            <a:pPr lvl="1" algn="l"/>
            <a:r>
              <a:rPr lang="en-US" sz="2800" dirty="0" err="1" smtClean="0">
                <a:solidFill>
                  <a:schemeClr val="tx1"/>
                </a:solidFill>
              </a:rPr>
              <a:t>Nabers</a:t>
            </a:r>
            <a:endParaRPr lang="en-US" sz="2800" dirty="0" smtClean="0">
              <a:solidFill>
                <a:schemeClr val="tx1"/>
              </a:solidFill>
            </a:endParaRPr>
          </a:p>
          <a:p>
            <a:pPr lvl="1" algn="l"/>
            <a:r>
              <a:rPr lang="en-US" sz="2800" dirty="0" smtClean="0">
                <a:solidFill>
                  <a:schemeClr val="tx1"/>
                </a:solidFill>
              </a:rPr>
              <a:t>Noble</a:t>
            </a:r>
          </a:p>
          <a:p>
            <a:pPr lvl="1" algn="l"/>
            <a:r>
              <a:rPr lang="en-US" sz="2800" dirty="0" smtClean="0">
                <a:solidFill>
                  <a:schemeClr val="tx1"/>
                </a:solidFill>
              </a:rPr>
              <a:t>Nunn</a:t>
            </a:r>
          </a:p>
          <a:p>
            <a:pPr lvl="1" algn="l"/>
            <a:r>
              <a:rPr lang="en-US" sz="2800" dirty="0" smtClean="0">
                <a:solidFill>
                  <a:schemeClr val="tx1"/>
                </a:solidFill>
              </a:rPr>
              <a:t>Nikolic</a:t>
            </a:r>
          </a:p>
          <a:p>
            <a:pPr lvl="1" algn="l"/>
            <a:r>
              <a:rPr lang="en-US" sz="2800" dirty="0" smtClean="0">
                <a:solidFill>
                  <a:schemeClr val="tx1"/>
                </a:solidFill>
              </a:rPr>
              <a:t>Nguyen</a:t>
            </a:r>
          </a:p>
          <a:p>
            <a:pPr lvl="1" algn="l"/>
            <a:r>
              <a:rPr lang="en-US" sz="2800" dirty="0" smtClean="0">
                <a:solidFill>
                  <a:schemeClr val="tx1"/>
                </a:solidFill>
              </a:rPr>
              <a:t>Nickel</a:t>
            </a:r>
          </a:p>
          <a:p>
            <a:pPr lvl="1" algn="l"/>
            <a:r>
              <a:rPr lang="en-US" sz="2800" dirty="0" smtClean="0">
                <a:solidFill>
                  <a:schemeClr val="tx1"/>
                </a:solidFill>
              </a:rPr>
              <a:t>Ng</a:t>
            </a:r>
          </a:p>
          <a:p>
            <a:pPr lvl="1" algn="l"/>
            <a:r>
              <a:rPr lang="en-US" sz="2800" dirty="0" err="1" smtClean="0">
                <a:solidFill>
                  <a:schemeClr val="tx1"/>
                </a:solidFill>
              </a:rPr>
              <a:t>Nabbi</a:t>
            </a:r>
            <a:endParaRPr lang="en-US" sz="2800" dirty="0" smtClean="0">
              <a:solidFill>
                <a:schemeClr val="tx1"/>
              </a:solidFill>
            </a:endParaRPr>
          </a:p>
          <a:p>
            <a:pPr lvl="1" algn="l"/>
            <a:r>
              <a:rPr lang="en-US" sz="2800" dirty="0" smtClean="0">
                <a:solidFill>
                  <a:schemeClr val="tx1"/>
                </a:solidFill>
              </a:rPr>
              <a:t>Near</a:t>
            </a:r>
          </a:p>
          <a:p>
            <a:pPr lvl="1" algn="l"/>
            <a:r>
              <a:rPr lang="en-US" sz="2800" dirty="0" err="1" smtClean="0">
                <a:solidFill>
                  <a:schemeClr val="tx1"/>
                </a:solidFill>
              </a:rPr>
              <a:t>Nazar</a:t>
            </a:r>
            <a:endParaRPr lang="en-US" sz="2800" dirty="0" smtClean="0">
              <a:solidFill>
                <a:schemeClr val="tx1"/>
              </a:solidFill>
            </a:endParaRPr>
          </a:p>
          <a:p>
            <a:pPr lvl="1" algn="l"/>
            <a:r>
              <a:rPr lang="en-US" sz="2800" dirty="0" smtClean="0">
                <a:solidFill>
                  <a:schemeClr val="tx1"/>
                </a:solidFill>
              </a:rPr>
              <a:t>Nutt</a:t>
            </a:r>
          </a:p>
          <a:p>
            <a:pPr lvl="1" algn="l"/>
            <a:endParaRPr lang="en-US" sz="2800" dirty="0" smtClean="0">
              <a:solidFill>
                <a:schemeClr val="tx1"/>
              </a:solidFill>
            </a:endParaRPr>
          </a:p>
        </p:txBody>
      </p:sp>
      <p:sp>
        <p:nvSpPr>
          <p:cNvPr id="2" name="Title 1"/>
          <p:cNvSpPr>
            <a:spLocks noGrp="1"/>
          </p:cNvSpPr>
          <p:nvPr>
            <p:ph type="title"/>
          </p:nvPr>
        </p:nvSpPr>
        <p:spPr/>
        <p:txBody>
          <a:bodyPr/>
          <a:lstStyle/>
          <a:p>
            <a:r>
              <a:rPr lang="en-US" dirty="0" smtClean="0"/>
              <a:t>Filling Seats:  Closed List</a:t>
            </a:r>
            <a:endParaRPr lang="en-US" dirty="0"/>
          </a:p>
        </p:txBody>
      </p:sp>
      <p:sp>
        <p:nvSpPr>
          <p:cNvPr id="3" name="Content Placeholder 2"/>
          <p:cNvSpPr>
            <a:spLocks noGrp="1"/>
          </p:cNvSpPr>
          <p:nvPr>
            <p:ph idx="1"/>
          </p:nvPr>
        </p:nvSpPr>
        <p:spPr>
          <a:xfrm>
            <a:off x="228599" y="2171700"/>
            <a:ext cx="6578601" cy="7378700"/>
          </a:xfrm>
        </p:spPr>
        <p:txBody>
          <a:bodyPr/>
          <a:lstStyle/>
          <a:p>
            <a:r>
              <a:rPr lang="en-US" sz="3200" dirty="0" smtClean="0"/>
              <a:t>Before the election, parties make an </a:t>
            </a:r>
            <a:r>
              <a:rPr lang="en-US" sz="3200" i="1" dirty="0" smtClean="0"/>
              <a:t>ordered</a:t>
            </a:r>
            <a:r>
              <a:rPr lang="en-US" sz="3200" dirty="0" smtClean="0"/>
              <a:t> list of their candidates</a:t>
            </a:r>
          </a:p>
          <a:p>
            <a:pPr lvl="1"/>
            <a:r>
              <a:rPr lang="en-US" sz="2800" dirty="0" smtClean="0"/>
              <a:t>Prepared by party brass, or</a:t>
            </a:r>
            <a:r>
              <a:rPr lang="mr-IN" sz="2800" dirty="0" smtClean="0"/>
              <a:t>…</a:t>
            </a:r>
            <a:endParaRPr lang="en-US" sz="2800" dirty="0" smtClean="0"/>
          </a:p>
          <a:p>
            <a:pPr lvl="1"/>
            <a:r>
              <a:rPr lang="en-US" sz="2800" dirty="0" smtClean="0"/>
              <a:t>Ordered by votes in nomination contests, or</a:t>
            </a:r>
            <a:r>
              <a:rPr lang="mr-IN" sz="2800" dirty="0" smtClean="0"/>
              <a:t>…</a:t>
            </a:r>
            <a:endParaRPr lang="en-US" sz="2800" dirty="0" smtClean="0"/>
          </a:p>
          <a:p>
            <a:r>
              <a:rPr lang="en-US" sz="3200" dirty="0" smtClean="0"/>
              <a:t>After voting, remove candidates that won a local seat</a:t>
            </a:r>
          </a:p>
          <a:p>
            <a:r>
              <a:rPr lang="en-US" sz="3200" dirty="0" smtClean="0"/>
              <a:t>Take as many candidates as needed from the top of each party’s list to make results proportional</a:t>
            </a:r>
          </a:p>
        </p:txBody>
      </p:sp>
      <p:sp>
        <p:nvSpPr>
          <p:cNvPr id="4" name="Slide Number Placeholder 3"/>
          <p:cNvSpPr>
            <a:spLocks noGrp="1"/>
          </p:cNvSpPr>
          <p:nvPr>
            <p:ph type="sldNum" sz="quarter" idx="10"/>
          </p:nvPr>
        </p:nvSpPr>
        <p:spPr/>
        <p:txBody>
          <a:bodyPr/>
          <a:lstStyle/>
          <a:p>
            <a:fld id="{6C230266-32F6-FD4F-A2FF-25FE69ECF62C}" type="slidenum">
              <a:rPr lang="en-US" smtClean="0"/>
              <a:pPr/>
              <a:t>27</a:t>
            </a:fld>
            <a:endParaRPr lang="en-US"/>
          </a:p>
        </p:txBody>
      </p:sp>
      <p:sp>
        <p:nvSpPr>
          <p:cNvPr id="8" name="TextBox 7"/>
          <p:cNvSpPr txBox="1"/>
          <p:nvPr/>
        </p:nvSpPr>
        <p:spPr>
          <a:xfrm>
            <a:off x="7035800" y="2209800"/>
            <a:ext cx="5791200" cy="5693866"/>
          </a:xfrm>
          <a:prstGeom prst="rect">
            <a:avLst/>
          </a:prstGeom>
          <a:solidFill>
            <a:schemeClr val="bg2">
              <a:lumMod val="75000"/>
            </a:schemeClr>
          </a:solidFill>
          <a:ln>
            <a:solidFill>
              <a:schemeClr val="accent1"/>
            </a:solidFill>
          </a:ln>
        </p:spPr>
        <p:txBody>
          <a:bodyPr wrap="square" numCol="3" rtlCol="0">
            <a:spAutoFit/>
          </a:bodyPr>
          <a:lstStyle/>
          <a:p>
            <a:pPr algn="l"/>
            <a:r>
              <a:rPr lang="en-US" sz="2800" dirty="0" err="1" smtClean="0">
                <a:solidFill>
                  <a:schemeClr val="tx1"/>
                </a:solidFill>
              </a:rPr>
              <a:t>Conserv</a:t>
            </a:r>
            <a:r>
              <a:rPr lang="en-US" sz="2800" dirty="0" smtClean="0">
                <a:solidFill>
                  <a:schemeClr val="tx1"/>
                </a:solidFill>
              </a:rPr>
              <a:t>.</a:t>
            </a:r>
          </a:p>
          <a:p>
            <a:pPr lvl="1" algn="l"/>
            <a:r>
              <a:rPr lang="en-US" sz="2800" dirty="0" smtClean="0">
                <a:solidFill>
                  <a:schemeClr val="bg1">
                    <a:lumMod val="65000"/>
                    <a:lumOff val="35000"/>
                  </a:schemeClr>
                </a:solidFill>
              </a:rPr>
              <a:t>Cohn</a:t>
            </a:r>
          </a:p>
          <a:p>
            <a:pPr lvl="1" algn="l"/>
            <a:r>
              <a:rPr lang="en-US" sz="2800" dirty="0" smtClean="0">
                <a:solidFill>
                  <a:schemeClr val="bg1">
                    <a:lumMod val="65000"/>
                    <a:lumOff val="35000"/>
                  </a:schemeClr>
                </a:solidFill>
              </a:rPr>
              <a:t>Cooper</a:t>
            </a:r>
          </a:p>
          <a:p>
            <a:pPr lvl="1" algn="l"/>
            <a:r>
              <a:rPr lang="en-US" sz="2800" dirty="0" smtClean="0">
                <a:solidFill>
                  <a:schemeClr val="bg1">
                    <a:lumMod val="65000"/>
                    <a:lumOff val="35000"/>
                  </a:schemeClr>
                </a:solidFill>
              </a:rPr>
              <a:t>Chong</a:t>
            </a:r>
          </a:p>
          <a:p>
            <a:pPr lvl="1" algn="l"/>
            <a:r>
              <a:rPr lang="en-US" sz="2800" dirty="0" err="1" smtClean="0">
                <a:solidFill>
                  <a:schemeClr val="tx1"/>
                </a:solidFill>
              </a:rPr>
              <a:t>Chae</a:t>
            </a:r>
            <a:endParaRPr lang="en-US" sz="2800" dirty="0" smtClean="0">
              <a:solidFill>
                <a:schemeClr val="tx1"/>
              </a:solidFill>
            </a:endParaRPr>
          </a:p>
          <a:p>
            <a:pPr lvl="1" algn="l"/>
            <a:r>
              <a:rPr lang="en-US" sz="2800" dirty="0" err="1" smtClean="0">
                <a:solidFill>
                  <a:schemeClr val="tx1"/>
                </a:solidFill>
              </a:rPr>
              <a:t>Ceniza</a:t>
            </a:r>
            <a:endParaRPr lang="en-US" sz="2800" dirty="0" smtClean="0">
              <a:solidFill>
                <a:schemeClr val="tx1"/>
              </a:solidFill>
            </a:endParaRPr>
          </a:p>
          <a:p>
            <a:pPr lvl="1" algn="l"/>
            <a:r>
              <a:rPr lang="en-US" sz="2800" dirty="0" err="1" smtClean="0">
                <a:solidFill>
                  <a:schemeClr val="bg1">
                    <a:lumMod val="65000"/>
                    <a:lumOff val="35000"/>
                  </a:schemeClr>
                </a:solidFill>
              </a:rPr>
              <a:t>Cathers</a:t>
            </a:r>
            <a:endParaRPr lang="en-US" sz="2800" dirty="0" smtClean="0">
              <a:solidFill>
                <a:schemeClr val="bg1">
                  <a:lumMod val="65000"/>
                  <a:lumOff val="35000"/>
                </a:schemeClr>
              </a:solidFill>
            </a:endParaRPr>
          </a:p>
          <a:p>
            <a:pPr lvl="1" algn="l"/>
            <a:r>
              <a:rPr lang="en-US" sz="2800" dirty="0" err="1" smtClean="0">
                <a:solidFill>
                  <a:schemeClr val="tx1"/>
                </a:solidFill>
              </a:rPr>
              <a:t>Cimino</a:t>
            </a:r>
            <a:endParaRPr lang="en-US" sz="2800" dirty="0" smtClean="0">
              <a:solidFill>
                <a:schemeClr val="tx1"/>
              </a:solidFill>
            </a:endParaRPr>
          </a:p>
          <a:p>
            <a:pPr lvl="1" algn="l"/>
            <a:r>
              <a:rPr lang="en-US" sz="2800" dirty="0" smtClean="0">
                <a:solidFill>
                  <a:schemeClr val="tx1"/>
                </a:solidFill>
              </a:rPr>
              <a:t>Church</a:t>
            </a:r>
          </a:p>
          <a:p>
            <a:pPr lvl="1" algn="l"/>
            <a:r>
              <a:rPr lang="en-US" sz="2800" dirty="0" smtClean="0">
                <a:solidFill>
                  <a:schemeClr val="bg1">
                    <a:lumMod val="65000"/>
                    <a:lumOff val="35000"/>
                  </a:schemeClr>
                </a:solidFill>
              </a:rPr>
              <a:t>Clarke</a:t>
            </a:r>
          </a:p>
          <a:p>
            <a:pPr lvl="1" algn="l"/>
            <a:r>
              <a:rPr lang="en-US" sz="2800" dirty="0" err="1" smtClean="0">
                <a:solidFill>
                  <a:schemeClr val="tx1"/>
                </a:solidFill>
              </a:rPr>
              <a:t>Classen</a:t>
            </a:r>
            <a:endParaRPr lang="en-US" sz="2800" dirty="0" smtClean="0">
              <a:solidFill>
                <a:schemeClr val="tx1"/>
              </a:solidFill>
            </a:endParaRPr>
          </a:p>
          <a:p>
            <a:pPr lvl="1" algn="l"/>
            <a:r>
              <a:rPr lang="en-US" sz="2800" dirty="0" err="1" smtClean="0">
                <a:solidFill>
                  <a:schemeClr val="bg1">
                    <a:lumMod val="65000"/>
                    <a:lumOff val="35000"/>
                  </a:schemeClr>
                </a:solidFill>
              </a:rPr>
              <a:t>Cizmarov</a:t>
            </a:r>
            <a:endParaRPr lang="en-US" sz="2800" dirty="0" smtClean="0">
              <a:solidFill>
                <a:schemeClr val="bg1">
                  <a:lumMod val="65000"/>
                  <a:lumOff val="35000"/>
                </a:schemeClr>
              </a:solidFill>
            </a:endParaRPr>
          </a:p>
          <a:p>
            <a:pPr algn="l"/>
            <a:endParaRPr lang="en-US" sz="2800" dirty="0" smtClean="0">
              <a:solidFill>
                <a:schemeClr val="tx1"/>
              </a:solidFill>
            </a:endParaRPr>
          </a:p>
          <a:p>
            <a:pPr algn="l"/>
            <a:r>
              <a:rPr lang="en-US" sz="2800" dirty="0" smtClean="0">
                <a:solidFill>
                  <a:schemeClr val="tx1"/>
                </a:solidFill>
              </a:rPr>
              <a:t>Liberal</a:t>
            </a:r>
          </a:p>
          <a:p>
            <a:pPr lvl="1" algn="l"/>
            <a:r>
              <a:rPr lang="en-US" sz="2800" dirty="0" smtClean="0">
                <a:solidFill>
                  <a:schemeClr val="bg1">
                    <a:lumMod val="65000"/>
                    <a:lumOff val="35000"/>
                  </a:schemeClr>
                </a:solidFill>
              </a:rPr>
              <a:t>Long</a:t>
            </a:r>
          </a:p>
          <a:p>
            <a:pPr lvl="1" algn="l"/>
            <a:r>
              <a:rPr lang="en-US" sz="2800" dirty="0" smtClean="0">
                <a:solidFill>
                  <a:schemeClr val="bg1">
                    <a:lumMod val="65000"/>
                    <a:lumOff val="35000"/>
                  </a:schemeClr>
                </a:solidFill>
              </a:rPr>
              <a:t>Laverty</a:t>
            </a:r>
          </a:p>
          <a:p>
            <a:pPr lvl="1" algn="l"/>
            <a:r>
              <a:rPr lang="en-US" sz="2800" dirty="0" smtClean="0">
                <a:solidFill>
                  <a:srgbClr val="FFFF00"/>
                </a:solidFill>
              </a:rPr>
              <a:t>Lawson</a:t>
            </a:r>
          </a:p>
          <a:p>
            <a:pPr lvl="1" algn="l"/>
            <a:r>
              <a:rPr lang="en-US" sz="2800" dirty="0" smtClean="0">
                <a:solidFill>
                  <a:srgbClr val="FFFF00"/>
                </a:solidFill>
              </a:rPr>
              <a:t>Lapp</a:t>
            </a:r>
          </a:p>
          <a:p>
            <a:pPr lvl="1" algn="l"/>
            <a:r>
              <a:rPr lang="en-US" sz="2800" dirty="0" err="1" smtClean="0">
                <a:solidFill>
                  <a:schemeClr val="bg1">
                    <a:lumMod val="65000"/>
                    <a:lumOff val="35000"/>
                  </a:schemeClr>
                </a:solidFill>
              </a:rPr>
              <a:t>Laroque</a:t>
            </a:r>
            <a:endParaRPr lang="en-US" sz="2800" dirty="0" smtClean="0">
              <a:solidFill>
                <a:schemeClr val="bg1">
                  <a:lumMod val="65000"/>
                  <a:lumOff val="35000"/>
                </a:schemeClr>
              </a:solidFill>
            </a:endParaRPr>
          </a:p>
          <a:p>
            <a:pPr lvl="1" algn="l"/>
            <a:r>
              <a:rPr lang="en-US" sz="2800" dirty="0" smtClean="0">
                <a:solidFill>
                  <a:schemeClr val="bg1">
                    <a:lumMod val="65000"/>
                    <a:lumOff val="35000"/>
                  </a:schemeClr>
                </a:solidFill>
              </a:rPr>
              <a:t>Leis</a:t>
            </a:r>
          </a:p>
          <a:p>
            <a:pPr lvl="1" algn="l"/>
            <a:r>
              <a:rPr lang="en-US" sz="2800" dirty="0" err="1" smtClean="0">
                <a:solidFill>
                  <a:schemeClr val="tx1"/>
                </a:solidFill>
              </a:rPr>
              <a:t>Leferink</a:t>
            </a:r>
            <a:endParaRPr lang="en-US" sz="2800" dirty="0" smtClean="0">
              <a:solidFill>
                <a:schemeClr val="tx1"/>
              </a:solidFill>
            </a:endParaRPr>
          </a:p>
          <a:p>
            <a:pPr lvl="1" algn="l"/>
            <a:r>
              <a:rPr lang="en-US" sz="2800" dirty="0" smtClean="0">
                <a:solidFill>
                  <a:schemeClr val="tx1"/>
                </a:solidFill>
              </a:rPr>
              <a:t>Linton</a:t>
            </a:r>
          </a:p>
          <a:p>
            <a:pPr lvl="1" algn="l"/>
            <a:r>
              <a:rPr lang="en-US" sz="2800" dirty="0" smtClean="0">
                <a:solidFill>
                  <a:schemeClr val="tx1"/>
                </a:solidFill>
              </a:rPr>
              <a:t>Lind</a:t>
            </a:r>
          </a:p>
          <a:p>
            <a:pPr lvl="1" algn="l"/>
            <a:r>
              <a:rPr lang="en-US" sz="2800" dirty="0" smtClean="0">
                <a:solidFill>
                  <a:schemeClr val="tx1"/>
                </a:solidFill>
              </a:rPr>
              <a:t>Lynn</a:t>
            </a:r>
          </a:p>
          <a:p>
            <a:pPr lvl="1" algn="l"/>
            <a:r>
              <a:rPr lang="en-US" sz="2800" dirty="0" err="1" smtClean="0">
                <a:solidFill>
                  <a:schemeClr val="tx1"/>
                </a:solidFill>
              </a:rPr>
              <a:t>Lukic</a:t>
            </a:r>
            <a:endParaRPr lang="en-US" sz="2800" dirty="0" smtClean="0">
              <a:solidFill>
                <a:schemeClr val="tx1"/>
              </a:solidFill>
            </a:endParaRPr>
          </a:p>
          <a:p>
            <a:pPr lvl="1" algn="l"/>
            <a:endParaRPr lang="en-US" sz="2800" dirty="0">
              <a:solidFill>
                <a:schemeClr val="tx1"/>
              </a:solidFill>
            </a:endParaRPr>
          </a:p>
          <a:p>
            <a:pPr algn="l"/>
            <a:r>
              <a:rPr lang="en-US" sz="2800" dirty="0" smtClean="0">
                <a:solidFill>
                  <a:schemeClr val="tx1"/>
                </a:solidFill>
              </a:rPr>
              <a:t>NDP</a:t>
            </a:r>
          </a:p>
          <a:p>
            <a:pPr lvl="1" algn="l"/>
            <a:r>
              <a:rPr lang="en-US" sz="2800" dirty="0" err="1" smtClean="0">
                <a:solidFill>
                  <a:srgbClr val="FFFF00"/>
                </a:solidFill>
              </a:rPr>
              <a:t>Nabers</a:t>
            </a:r>
            <a:endParaRPr lang="en-US" sz="2800" dirty="0" smtClean="0">
              <a:solidFill>
                <a:srgbClr val="FFFF00"/>
              </a:solidFill>
            </a:endParaRPr>
          </a:p>
          <a:p>
            <a:pPr lvl="1" algn="l"/>
            <a:r>
              <a:rPr lang="en-US" sz="2800" dirty="0" smtClean="0">
                <a:solidFill>
                  <a:srgbClr val="FFFF00"/>
                </a:solidFill>
              </a:rPr>
              <a:t>Noble</a:t>
            </a:r>
          </a:p>
          <a:p>
            <a:pPr lvl="1" algn="l"/>
            <a:r>
              <a:rPr lang="en-US" sz="2800" dirty="0" smtClean="0">
                <a:solidFill>
                  <a:schemeClr val="tx1"/>
                </a:solidFill>
              </a:rPr>
              <a:t>Nunn</a:t>
            </a:r>
          </a:p>
          <a:p>
            <a:pPr lvl="1" algn="l"/>
            <a:r>
              <a:rPr lang="en-US" sz="2800" dirty="0" smtClean="0">
                <a:solidFill>
                  <a:schemeClr val="tx1"/>
                </a:solidFill>
              </a:rPr>
              <a:t>Nikolic</a:t>
            </a:r>
          </a:p>
          <a:p>
            <a:pPr lvl="1" algn="l"/>
            <a:r>
              <a:rPr lang="en-US" sz="2800" dirty="0" smtClean="0">
                <a:solidFill>
                  <a:schemeClr val="tx1"/>
                </a:solidFill>
              </a:rPr>
              <a:t>Nguyen</a:t>
            </a:r>
          </a:p>
          <a:p>
            <a:pPr lvl="1" algn="l"/>
            <a:r>
              <a:rPr lang="en-US" sz="2800" dirty="0" smtClean="0">
                <a:solidFill>
                  <a:schemeClr val="tx1"/>
                </a:solidFill>
              </a:rPr>
              <a:t>Nickel</a:t>
            </a:r>
          </a:p>
          <a:p>
            <a:pPr lvl="1" algn="l"/>
            <a:r>
              <a:rPr lang="en-US" sz="2800" dirty="0" smtClean="0">
                <a:solidFill>
                  <a:schemeClr val="tx1"/>
                </a:solidFill>
              </a:rPr>
              <a:t>Ng</a:t>
            </a:r>
          </a:p>
          <a:p>
            <a:pPr lvl="1" algn="l"/>
            <a:r>
              <a:rPr lang="en-US" sz="2800" dirty="0" err="1" smtClean="0">
                <a:solidFill>
                  <a:schemeClr val="tx1"/>
                </a:solidFill>
              </a:rPr>
              <a:t>Nabbi</a:t>
            </a:r>
            <a:endParaRPr lang="en-US" sz="2800" dirty="0" smtClean="0">
              <a:solidFill>
                <a:schemeClr val="tx1"/>
              </a:solidFill>
            </a:endParaRPr>
          </a:p>
          <a:p>
            <a:pPr lvl="1" algn="l"/>
            <a:r>
              <a:rPr lang="en-US" sz="2800" dirty="0" smtClean="0">
                <a:solidFill>
                  <a:schemeClr val="tx1"/>
                </a:solidFill>
              </a:rPr>
              <a:t>Near</a:t>
            </a:r>
          </a:p>
          <a:p>
            <a:pPr lvl="1" algn="l"/>
            <a:r>
              <a:rPr lang="en-US" sz="2800" dirty="0" err="1" smtClean="0">
                <a:solidFill>
                  <a:schemeClr val="tx1"/>
                </a:solidFill>
              </a:rPr>
              <a:t>Nazar</a:t>
            </a:r>
            <a:endParaRPr lang="en-US" sz="2800" dirty="0" smtClean="0">
              <a:solidFill>
                <a:schemeClr val="tx1"/>
              </a:solidFill>
            </a:endParaRPr>
          </a:p>
          <a:p>
            <a:pPr lvl="1" algn="l"/>
            <a:r>
              <a:rPr lang="en-US" sz="2800" dirty="0" smtClean="0">
                <a:solidFill>
                  <a:schemeClr val="tx1"/>
                </a:solidFill>
              </a:rPr>
              <a:t>Nutt</a:t>
            </a:r>
          </a:p>
          <a:p>
            <a:pPr lvl="1" algn="l"/>
            <a:endParaRPr lang="en-US" sz="2800" dirty="0" smtClean="0">
              <a:solidFill>
                <a:schemeClr val="tx1"/>
              </a:solidFill>
            </a:endParaRPr>
          </a:p>
        </p:txBody>
      </p:sp>
    </p:spTree>
    <p:extLst>
      <p:ext uri="{BB962C8B-B14F-4D97-AF65-F5344CB8AC3E}">
        <p14:creationId xmlns:p14="http://schemas.microsoft.com/office/powerpoint/2010/main" val="2055547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Seats: Open List</a:t>
            </a:r>
            <a:endParaRPr lang="en-US" dirty="0"/>
          </a:p>
        </p:txBody>
      </p:sp>
      <p:sp>
        <p:nvSpPr>
          <p:cNvPr id="3" name="Content Placeholder 2"/>
          <p:cNvSpPr>
            <a:spLocks noGrp="1"/>
          </p:cNvSpPr>
          <p:nvPr>
            <p:ph idx="1"/>
          </p:nvPr>
        </p:nvSpPr>
        <p:spPr>
          <a:xfrm>
            <a:off x="228599" y="2171700"/>
            <a:ext cx="6803070" cy="7378700"/>
          </a:xfrm>
        </p:spPr>
        <p:txBody>
          <a:bodyPr>
            <a:normAutofit fontScale="92500" lnSpcReduction="10000"/>
          </a:bodyPr>
          <a:lstStyle/>
          <a:p>
            <a:r>
              <a:rPr lang="en-US" dirty="0" smtClean="0"/>
              <a:t>Everyone has two votes:</a:t>
            </a:r>
          </a:p>
          <a:p>
            <a:pPr lvl="1"/>
            <a:r>
              <a:rPr lang="en-US" dirty="0" smtClean="0"/>
              <a:t>Local riding</a:t>
            </a:r>
          </a:p>
          <a:p>
            <a:pPr lvl="1"/>
            <a:r>
              <a:rPr lang="en-US" dirty="0" smtClean="0"/>
              <a:t>Regional Candidate</a:t>
            </a:r>
            <a:endParaRPr lang="en-US" dirty="0"/>
          </a:p>
          <a:p>
            <a:r>
              <a:rPr lang="en-US" dirty="0" smtClean="0"/>
              <a:t>Riding Seats:  </a:t>
            </a:r>
          </a:p>
          <a:p>
            <a:pPr lvl="1"/>
            <a:r>
              <a:rPr lang="en-US" dirty="0"/>
              <a:t>L</a:t>
            </a:r>
            <a:r>
              <a:rPr lang="en-US" dirty="0" smtClean="0"/>
              <a:t>ocal candidate with most votes</a:t>
            </a:r>
          </a:p>
          <a:p>
            <a:r>
              <a:rPr lang="en-US" dirty="0" smtClean="0"/>
              <a:t>Regional Seats:  </a:t>
            </a:r>
          </a:p>
          <a:p>
            <a:pPr lvl="1"/>
            <a:r>
              <a:rPr lang="en-US" dirty="0" smtClean="0"/>
              <a:t>Count total votes for each party</a:t>
            </a:r>
          </a:p>
          <a:p>
            <a:pPr lvl="1"/>
            <a:r>
              <a:rPr lang="en-US" dirty="0" smtClean="0"/>
              <a:t>Calculate number of regional seats for each party to be proportional</a:t>
            </a:r>
          </a:p>
          <a:p>
            <a:pPr lvl="1"/>
            <a:r>
              <a:rPr lang="en-US" dirty="0" smtClean="0"/>
              <a:t>Fill party’s regional seats with their candidates that have the most votes but didn’t win locally</a:t>
            </a:r>
          </a:p>
        </p:txBody>
      </p:sp>
      <p:sp>
        <p:nvSpPr>
          <p:cNvPr id="4" name="Slide Number Placeholder 3"/>
          <p:cNvSpPr>
            <a:spLocks noGrp="1"/>
          </p:cNvSpPr>
          <p:nvPr>
            <p:ph type="sldNum" sz="quarter" idx="10"/>
          </p:nvPr>
        </p:nvSpPr>
        <p:spPr/>
        <p:txBody>
          <a:bodyPr/>
          <a:lstStyle/>
          <a:p>
            <a:fld id="{6C230266-32F6-FD4F-A2FF-25FE69ECF62C}" type="slidenum">
              <a:rPr lang="en-US" smtClean="0"/>
              <a:pPr/>
              <a:t>28</a:t>
            </a:fld>
            <a:endParaRPr lang="en-US"/>
          </a:p>
        </p:txBody>
      </p:sp>
      <p:pic>
        <p:nvPicPr>
          <p:cNvPr id="7" name="Picture 6"/>
          <p:cNvPicPr>
            <a:picLocks noChangeAspect="1"/>
          </p:cNvPicPr>
          <p:nvPr/>
        </p:nvPicPr>
        <p:blipFill>
          <a:blip r:embed="rId3"/>
          <a:stretch>
            <a:fillRect/>
          </a:stretch>
        </p:blipFill>
        <p:spPr>
          <a:xfrm>
            <a:off x="7407387" y="1279358"/>
            <a:ext cx="4248390" cy="8474242"/>
          </a:xfrm>
          <a:prstGeom prst="rect">
            <a:avLst/>
          </a:prstGeom>
        </p:spPr>
      </p:pic>
      <p:pic>
        <p:nvPicPr>
          <p:cNvPr id="5" name="Picture 4"/>
          <p:cNvPicPr>
            <a:picLocks noChangeAspect="1"/>
          </p:cNvPicPr>
          <p:nvPr/>
        </p:nvPicPr>
        <p:blipFill>
          <a:blip r:embed="rId4"/>
          <a:stretch>
            <a:fillRect/>
          </a:stretch>
        </p:blipFill>
        <p:spPr>
          <a:xfrm>
            <a:off x="10409471" y="5105400"/>
            <a:ext cx="2609503" cy="4445000"/>
          </a:xfrm>
          <a:prstGeom prst="rect">
            <a:avLst/>
          </a:prstGeom>
        </p:spPr>
      </p:pic>
    </p:spTree>
    <p:extLst>
      <p:ext uri="{BB962C8B-B14F-4D97-AF65-F5344CB8AC3E}">
        <p14:creationId xmlns:p14="http://schemas.microsoft.com/office/powerpoint/2010/main" val="1625566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Seats: List-Free</a:t>
            </a:r>
            <a:endParaRPr lang="en-US" dirty="0"/>
          </a:p>
        </p:txBody>
      </p:sp>
      <p:sp>
        <p:nvSpPr>
          <p:cNvPr id="3" name="Content Placeholder 2"/>
          <p:cNvSpPr>
            <a:spLocks noGrp="1"/>
          </p:cNvSpPr>
          <p:nvPr>
            <p:ph idx="1"/>
          </p:nvPr>
        </p:nvSpPr>
        <p:spPr>
          <a:xfrm>
            <a:off x="228599" y="2171700"/>
            <a:ext cx="8712201" cy="7378700"/>
          </a:xfrm>
        </p:spPr>
        <p:txBody>
          <a:bodyPr>
            <a:normAutofit/>
          </a:bodyPr>
          <a:lstStyle/>
          <a:p>
            <a:r>
              <a:rPr lang="en-US" dirty="0" smtClean="0"/>
              <a:t>Everyone has one vote:</a:t>
            </a:r>
          </a:p>
          <a:p>
            <a:pPr lvl="1"/>
            <a:r>
              <a:rPr lang="en-US" dirty="0" smtClean="0"/>
              <a:t>Local riding</a:t>
            </a:r>
          </a:p>
          <a:p>
            <a:r>
              <a:rPr lang="en-US" dirty="0" smtClean="0"/>
              <a:t>Riding Seats:  </a:t>
            </a:r>
          </a:p>
          <a:p>
            <a:pPr lvl="1"/>
            <a:r>
              <a:rPr lang="en-US" dirty="0" smtClean="0"/>
              <a:t>Local candidate with most votes</a:t>
            </a:r>
          </a:p>
          <a:p>
            <a:r>
              <a:rPr lang="en-US" dirty="0" smtClean="0"/>
              <a:t>Regional Seats:  </a:t>
            </a:r>
          </a:p>
          <a:p>
            <a:pPr lvl="1"/>
            <a:r>
              <a:rPr lang="en-US" dirty="0" smtClean="0"/>
              <a:t>Count total votes for each party</a:t>
            </a:r>
          </a:p>
          <a:p>
            <a:pPr lvl="1"/>
            <a:r>
              <a:rPr lang="en-US" dirty="0" smtClean="0"/>
              <a:t>Calculate number of regional seats for each party to be proportional</a:t>
            </a:r>
          </a:p>
          <a:p>
            <a:pPr lvl="1"/>
            <a:r>
              <a:rPr lang="en-US" dirty="0" smtClean="0"/>
              <a:t>Fill regional seats with party candidates who received the most votes but did not win</a:t>
            </a:r>
          </a:p>
        </p:txBody>
      </p:sp>
      <p:sp>
        <p:nvSpPr>
          <p:cNvPr id="4" name="Slide Number Placeholder 3"/>
          <p:cNvSpPr>
            <a:spLocks noGrp="1"/>
          </p:cNvSpPr>
          <p:nvPr>
            <p:ph type="sldNum" sz="quarter" idx="10"/>
          </p:nvPr>
        </p:nvSpPr>
        <p:spPr/>
        <p:txBody>
          <a:bodyPr/>
          <a:lstStyle/>
          <a:p>
            <a:fld id="{6C230266-32F6-FD4F-A2FF-25FE69ECF62C}" type="slidenum">
              <a:rPr lang="en-US" smtClean="0"/>
              <a:pPr/>
              <a:t>29</a:t>
            </a:fld>
            <a:endParaRPr lang="en-US"/>
          </a:p>
        </p:txBody>
      </p:sp>
      <p:pic>
        <p:nvPicPr>
          <p:cNvPr id="5" name="Picture 4"/>
          <p:cNvPicPr>
            <a:picLocks noChangeAspect="1"/>
          </p:cNvPicPr>
          <p:nvPr/>
        </p:nvPicPr>
        <p:blipFill>
          <a:blip r:embed="rId3"/>
          <a:stretch>
            <a:fillRect/>
          </a:stretch>
        </p:blipFill>
        <p:spPr>
          <a:xfrm>
            <a:off x="8801100" y="2590800"/>
            <a:ext cx="3581400" cy="6100521"/>
          </a:xfrm>
          <a:prstGeom prst="rect">
            <a:avLst/>
          </a:prstGeom>
        </p:spPr>
      </p:pic>
    </p:spTree>
    <p:extLst>
      <p:ext uri="{BB962C8B-B14F-4D97-AF65-F5344CB8AC3E}">
        <p14:creationId xmlns:p14="http://schemas.microsoft.com/office/powerpoint/2010/main" val="761320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Committee’s Electoral Reform Principles</a:t>
            </a:r>
            <a:endParaRPr lang="en-US" dirty="0"/>
          </a:p>
        </p:txBody>
      </p:sp>
      <p:sp>
        <p:nvSpPr>
          <p:cNvPr id="3" name="Content Placeholder 2"/>
          <p:cNvSpPr>
            <a:spLocks noGrp="1"/>
          </p:cNvSpPr>
          <p:nvPr>
            <p:ph idx="1"/>
          </p:nvPr>
        </p:nvSpPr>
        <p:spPr/>
        <p:txBody>
          <a:bodyPr/>
          <a:lstStyle/>
          <a:p>
            <a:r>
              <a:rPr lang="en-US" sz="2250" dirty="0"/>
              <a:t>1) </a:t>
            </a:r>
            <a:r>
              <a:rPr lang="en-US" sz="2250" b="1" dirty="0"/>
              <a:t>Effectiveness and legitimacy</a:t>
            </a:r>
            <a:r>
              <a:rPr lang="en-US" sz="2250" dirty="0"/>
              <a:t>: that the proposed measure would increase public confidence among Canadians that their democratic will, as expressed by their votes, will be fairly translated and that the proposed measure reduces distortion and strengthens the link between voter intention and the election of representatives;</a:t>
            </a:r>
          </a:p>
          <a:p>
            <a:r>
              <a:rPr lang="en-US" sz="2250" dirty="0"/>
              <a:t>2) </a:t>
            </a:r>
            <a:r>
              <a:rPr lang="en-US" sz="2250" b="1" dirty="0"/>
              <a:t>Engagement</a:t>
            </a:r>
            <a:r>
              <a:rPr lang="en-US" sz="2250" dirty="0"/>
              <a:t>: that the proposed measure would encourage voting and participation in the democratic process, foster greater civility and collaboration in politics, enhance social cohesion and offer opportunities for inclusion of underrepresented groups in the political process;</a:t>
            </a:r>
          </a:p>
          <a:p>
            <a:r>
              <a:rPr lang="en-US" sz="2250" dirty="0"/>
              <a:t>3) </a:t>
            </a:r>
            <a:r>
              <a:rPr lang="en-US" sz="2250" b="1" dirty="0"/>
              <a:t>Accessibility and inclusiveness</a:t>
            </a:r>
            <a:r>
              <a:rPr lang="en-US" sz="2250" dirty="0"/>
              <a:t>: that the proposed measure would avoid undue complexity in the voting process, while respecting the other principles, and that it would support access by all eligible voters regardless of physical or social condition;</a:t>
            </a:r>
          </a:p>
          <a:p>
            <a:r>
              <a:rPr lang="en-US" sz="2250" dirty="0"/>
              <a:t>4) </a:t>
            </a:r>
            <a:r>
              <a:rPr lang="en-US" sz="2250" b="1" dirty="0"/>
              <a:t>Integrity</a:t>
            </a:r>
            <a:r>
              <a:rPr lang="en-US" sz="2250" dirty="0"/>
              <a:t>: that the proposed measure can be implemented while safeguarding public trust in the election process, by ensuring reliable and verifiable results obtained through an effective and objective process that is secure and preserves vote secrecy for individual Canadians;</a:t>
            </a:r>
          </a:p>
          <a:p>
            <a:r>
              <a:rPr lang="en-US" sz="2250" dirty="0"/>
              <a:t>5) </a:t>
            </a:r>
            <a:r>
              <a:rPr lang="en-US" sz="2250" b="1" dirty="0"/>
              <a:t>Local representation</a:t>
            </a:r>
            <a:r>
              <a:rPr lang="en-US" sz="2250" dirty="0"/>
              <a:t>: that the proposed measure would ensure accountability and recognize the value that Canadians attach to community, to Members of Parliament understanding local conditions and advancing local needs at the national level, and to having access to Members of Parliament to facilitate resolution of their concerns and participation in the democratic process;</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a:t>
            </a:fld>
            <a:endParaRPr lang="en-US" dirty="0"/>
          </a:p>
        </p:txBody>
      </p:sp>
    </p:spTree>
    <p:extLst>
      <p:ext uri="{BB962C8B-B14F-4D97-AF65-F5344CB8AC3E}">
        <p14:creationId xmlns:p14="http://schemas.microsoft.com/office/powerpoint/2010/main" val="13157583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Member </a:t>
            </a:r>
            <a:r>
              <a:rPr lang="en-US" smtClean="0"/>
              <a:t>Design Decisions</a:t>
            </a:r>
            <a:endParaRPr lang="en-US" dirty="0"/>
          </a:p>
        </p:txBody>
      </p:sp>
      <p:sp>
        <p:nvSpPr>
          <p:cNvPr id="3" name="Content Placeholder 2"/>
          <p:cNvSpPr>
            <a:spLocks noGrp="1"/>
          </p:cNvSpPr>
          <p:nvPr>
            <p:ph idx="1"/>
          </p:nvPr>
        </p:nvSpPr>
        <p:spPr>
          <a:xfrm>
            <a:off x="228600" y="2171700"/>
            <a:ext cx="12369800" cy="876300"/>
          </a:xfrm>
        </p:spPr>
        <p:txBody>
          <a:bodyPr/>
          <a:lstStyle/>
          <a:p>
            <a:pPr marL="0" indent="0">
              <a:buNone/>
            </a:pPr>
            <a:r>
              <a:rPr lang="en-US" sz="3200" dirty="0" smtClean="0"/>
              <a:t>Design Decision:  Region size</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30</a:t>
            </a:fld>
            <a:endParaRPr lang="en-US"/>
          </a:p>
        </p:txBody>
      </p:sp>
      <p:sp>
        <p:nvSpPr>
          <p:cNvPr id="6" name="TextBox 5"/>
          <p:cNvSpPr txBox="1"/>
          <p:nvPr/>
        </p:nvSpPr>
        <p:spPr>
          <a:xfrm>
            <a:off x="406400" y="3076074"/>
            <a:ext cx="4038600" cy="738664"/>
          </a:xfrm>
          <a:prstGeom prst="rect">
            <a:avLst/>
          </a:prstGeom>
          <a:noFill/>
        </p:spPr>
        <p:txBody>
          <a:bodyPr wrap="square" rtlCol="0">
            <a:spAutoFit/>
          </a:bodyPr>
          <a:lstStyle/>
          <a:p>
            <a:r>
              <a:rPr lang="en-US" smtClean="0">
                <a:solidFill>
                  <a:schemeClr val="tx1"/>
                </a:solidFill>
                <a:latin typeface="+mn-lt"/>
              </a:rPr>
              <a:t>Larger Regions</a:t>
            </a:r>
            <a:endParaRPr lang="en-US" dirty="0">
              <a:solidFill>
                <a:schemeClr val="tx1"/>
              </a:solidFill>
              <a:latin typeface="+mn-lt"/>
            </a:endParaRPr>
          </a:p>
        </p:txBody>
      </p:sp>
      <p:sp>
        <p:nvSpPr>
          <p:cNvPr id="10" name="TextBox 9"/>
          <p:cNvSpPr txBox="1"/>
          <p:nvPr/>
        </p:nvSpPr>
        <p:spPr>
          <a:xfrm>
            <a:off x="8178800" y="3076074"/>
            <a:ext cx="4267200" cy="738664"/>
          </a:xfrm>
          <a:prstGeom prst="rect">
            <a:avLst/>
          </a:prstGeom>
          <a:noFill/>
        </p:spPr>
        <p:txBody>
          <a:bodyPr wrap="square" rtlCol="0">
            <a:spAutoFit/>
          </a:bodyPr>
          <a:lstStyle/>
          <a:p>
            <a:r>
              <a:rPr lang="en-US" smtClean="0">
                <a:solidFill>
                  <a:schemeClr val="tx1"/>
                </a:solidFill>
                <a:latin typeface="+mn-lt"/>
              </a:rPr>
              <a:t>Smaller Regions</a:t>
            </a:r>
            <a:endParaRPr lang="en-US" dirty="0">
              <a:solidFill>
                <a:schemeClr val="tx1"/>
              </a:solidFill>
              <a:latin typeface="+mn-lt"/>
            </a:endParaRPr>
          </a:p>
        </p:txBody>
      </p:sp>
      <p:sp>
        <p:nvSpPr>
          <p:cNvPr id="11" name="TextBox 10"/>
          <p:cNvSpPr txBox="1"/>
          <p:nvPr/>
        </p:nvSpPr>
        <p:spPr>
          <a:xfrm>
            <a:off x="18694400" y="3076074"/>
            <a:ext cx="2362200" cy="738664"/>
          </a:xfrm>
          <a:prstGeom prst="rect">
            <a:avLst/>
          </a:prstGeom>
          <a:noFill/>
        </p:spPr>
        <p:txBody>
          <a:bodyPr wrap="square" rtlCol="0">
            <a:spAutoFit/>
          </a:bodyPr>
          <a:lstStyle/>
          <a:p>
            <a:r>
              <a:rPr lang="en-US" smtClean="0">
                <a:solidFill>
                  <a:schemeClr val="tx1"/>
                </a:solidFill>
                <a:latin typeface="+mn-lt"/>
              </a:rPr>
              <a:t>Smaller</a:t>
            </a:r>
            <a:endParaRPr lang="en-US" dirty="0">
              <a:solidFill>
                <a:schemeClr val="tx1"/>
              </a:solidFill>
              <a:latin typeface="+mn-lt"/>
            </a:endParaRPr>
          </a:p>
        </p:txBody>
      </p:sp>
      <p:sp>
        <p:nvSpPr>
          <p:cNvPr id="14" name="TextBox 13"/>
          <p:cNvSpPr txBox="1"/>
          <p:nvPr/>
        </p:nvSpPr>
        <p:spPr>
          <a:xfrm>
            <a:off x="9969500" y="4611469"/>
            <a:ext cx="1529682" cy="646331"/>
          </a:xfrm>
          <a:prstGeom prst="rect">
            <a:avLst/>
          </a:prstGeom>
          <a:noFill/>
        </p:spPr>
        <p:txBody>
          <a:bodyPr wrap="square" rtlCol="0">
            <a:spAutoFit/>
          </a:bodyPr>
          <a:lstStyle/>
          <a:p>
            <a:pPr algn="l"/>
            <a:r>
              <a:rPr lang="en-US" sz="3600" dirty="0" smtClean="0">
                <a:solidFill>
                  <a:schemeClr val="tx1"/>
                </a:solidFill>
                <a:latin typeface="+mn-lt"/>
              </a:rPr>
              <a:t>Less</a:t>
            </a:r>
            <a:endParaRPr lang="en-US" dirty="0">
              <a:solidFill>
                <a:schemeClr val="tx1"/>
              </a:solidFill>
              <a:latin typeface="+mn-lt"/>
            </a:endParaRPr>
          </a:p>
        </p:txBody>
      </p:sp>
      <p:sp>
        <p:nvSpPr>
          <p:cNvPr id="15" name="TextBox 14"/>
          <p:cNvSpPr txBox="1"/>
          <p:nvPr/>
        </p:nvSpPr>
        <p:spPr>
          <a:xfrm>
            <a:off x="863600" y="4519137"/>
            <a:ext cx="1918368" cy="646331"/>
          </a:xfrm>
          <a:prstGeom prst="rect">
            <a:avLst/>
          </a:prstGeom>
          <a:noFill/>
        </p:spPr>
        <p:txBody>
          <a:bodyPr wrap="square" rtlCol="0">
            <a:spAutoFit/>
          </a:bodyPr>
          <a:lstStyle/>
          <a:p>
            <a:pPr algn="l"/>
            <a:r>
              <a:rPr lang="en-US" sz="3600" dirty="0" smtClean="0">
                <a:solidFill>
                  <a:schemeClr val="tx1"/>
                </a:solidFill>
                <a:latin typeface="+mn-lt"/>
              </a:rPr>
              <a:t>More</a:t>
            </a:r>
            <a:endParaRPr lang="en-US" dirty="0">
              <a:solidFill>
                <a:schemeClr val="tx1"/>
              </a:solidFill>
              <a:latin typeface="+mn-lt"/>
            </a:endParaRPr>
          </a:p>
        </p:txBody>
      </p:sp>
      <p:cxnSp>
        <p:nvCxnSpPr>
          <p:cNvPr id="9" name="Straight Arrow Connector 8"/>
          <p:cNvCxnSpPr/>
          <p:nvPr/>
        </p:nvCxnSpPr>
        <p:spPr bwMode="auto">
          <a:xfrm>
            <a:off x="2540000" y="4845941"/>
            <a:ext cx="7429500" cy="88693"/>
          </a:xfrm>
          <a:prstGeom prst="straightConnector1">
            <a:avLst/>
          </a:prstGeom>
          <a:blipFill dpi="0" rotWithShape="0">
            <a:blip r:embed="rId3"/>
            <a:srcRect/>
            <a:tile tx="0" ty="0" sx="100000" sy="100000" flip="none" algn="tl"/>
          </a:blipFill>
          <a:ln w="25400"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4311650" y="4306669"/>
            <a:ext cx="3581400" cy="646331"/>
          </a:xfrm>
          <a:prstGeom prst="rect">
            <a:avLst/>
          </a:prstGeom>
          <a:noFill/>
        </p:spPr>
        <p:txBody>
          <a:bodyPr wrap="square" rtlCol="0">
            <a:spAutoFit/>
          </a:bodyPr>
          <a:lstStyle/>
          <a:p>
            <a:r>
              <a:rPr lang="en-US" sz="3600" smtClean="0">
                <a:solidFill>
                  <a:schemeClr val="tx1"/>
                </a:solidFill>
                <a:latin typeface="+mn-lt"/>
              </a:rPr>
              <a:t>Proportionality</a:t>
            </a:r>
            <a:endParaRPr lang="en-US" dirty="0">
              <a:solidFill>
                <a:schemeClr val="tx1"/>
              </a:solidFill>
              <a:latin typeface="+mn-lt"/>
            </a:endParaRPr>
          </a:p>
        </p:txBody>
      </p:sp>
      <p:sp>
        <p:nvSpPr>
          <p:cNvPr id="19" name="TextBox 18"/>
          <p:cNvSpPr txBox="1"/>
          <p:nvPr/>
        </p:nvSpPr>
        <p:spPr>
          <a:xfrm>
            <a:off x="9969500" y="5869867"/>
            <a:ext cx="1943100" cy="646331"/>
          </a:xfrm>
          <a:prstGeom prst="rect">
            <a:avLst/>
          </a:prstGeom>
          <a:noFill/>
        </p:spPr>
        <p:txBody>
          <a:bodyPr wrap="square" rtlCol="0">
            <a:spAutoFit/>
          </a:bodyPr>
          <a:lstStyle/>
          <a:p>
            <a:pPr algn="l"/>
            <a:r>
              <a:rPr lang="en-US" sz="3600" smtClean="0">
                <a:solidFill>
                  <a:schemeClr val="tx1"/>
                </a:solidFill>
                <a:latin typeface="+mn-lt"/>
              </a:rPr>
              <a:t>Smaller</a:t>
            </a:r>
            <a:endParaRPr lang="en-US" dirty="0">
              <a:solidFill>
                <a:schemeClr val="tx1"/>
              </a:solidFill>
              <a:latin typeface="+mn-lt"/>
            </a:endParaRPr>
          </a:p>
        </p:txBody>
      </p:sp>
      <p:sp>
        <p:nvSpPr>
          <p:cNvPr id="20" name="TextBox 19"/>
          <p:cNvSpPr txBox="1"/>
          <p:nvPr/>
        </p:nvSpPr>
        <p:spPr>
          <a:xfrm>
            <a:off x="863600" y="5777535"/>
            <a:ext cx="1918368" cy="646331"/>
          </a:xfrm>
          <a:prstGeom prst="rect">
            <a:avLst/>
          </a:prstGeom>
          <a:noFill/>
        </p:spPr>
        <p:txBody>
          <a:bodyPr wrap="square" rtlCol="0">
            <a:spAutoFit/>
          </a:bodyPr>
          <a:lstStyle/>
          <a:p>
            <a:pPr algn="l"/>
            <a:r>
              <a:rPr lang="en-US" sz="3600" dirty="0" smtClean="0">
                <a:solidFill>
                  <a:schemeClr val="tx1"/>
                </a:solidFill>
                <a:latin typeface="+mn-lt"/>
              </a:rPr>
              <a:t>Larger</a:t>
            </a:r>
            <a:endParaRPr lang="en-US" dirty="0">
              <a:solidFill>
                <a:schemeClr val="tx1"/>
              </a:solidFill>
              <a:latin typeface="+mn-lt"/>
            </a:endParaRPr>
          </a:p>
        </p:txBody>
      </p:sp>
      <p:cxnSp>
        <p:nvCxnSpPr>
          <p:cNvPr id="21" name="Straight Arrow Connector 20"/>
          <p:cNvCxnSpPr/>
          <p:nvPr/>
        </p:nvCxnSpPr>
        <p:spPr bwMode="auto">
          <a:xfrm>
            <a:off x="2540000" y="6104339"/>
            <a:ext cx="7429500" cy="88693"/>
          </a:xfrm>
          <a:prstGeom prst="straightConnector1">
            <a:avLst/>
          </a:prstGeom>
          <a:blipFill dpi="0" rotWithShape="0">
            <a:blip r:embed="rId3"/>
            <a:srcRect/>
            <a:tile tx="0" ty="0" sx="100000" sy="100000" flip="none" algn="tl"/>
          </a:blipFill>
          <a:ln w="25400"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3454400" y="5525869"/>
            <a:ext cx="5105400" cy="646331"/>
          </a:xfrm>
          <a:prstGeom prst="rect">
            <a:avLst/>
          </a:prstGeom>
          <a:noFill/>
        </p:spPr>
        <p:txBody>
          <a:bodyPr wrap="square" rtlCol="0">
            <a:spAutoFit/>
          </a:bodyPr>
          <a:lstStyle/>
          <a:p>
            <a:r>
              <a:rPr lang="en-US" sz="3600" smtClean="0">
                <a:solidFill>
                  <a:schemeClr val="tx1"/>
                </a:solidFill>
                <a:latin typeface="+mn-lt"/>
              </a:rPr>
              <a:t>Regional Ballot </a:t>
            </a:r>
            <a:r>
              <a:rPr lang="en-US" sz="3600" dirty="0" smtClean="0">
                <a:solidFill>
                  <a:schemeClr val="tx1"/>
                </a:solidFill>
                <a:latin typeface="+mn-lt"/>
              </a:rPr>
              <a:t>Size</a:t>
            </a:r>
            <a:endParaRPr lang="en-US" dirty="0">
              <a:solidFill>
                <a:schemeClr val="tx1"/>
              </a:solidFill>
              <a:latin typeface="+mn-lt"/>
            </a:endParaRPr>
          </a:p>
        </p:txBody>
      </p:sp>
      <p:sp>
        <p:nvSpPr>
          <p:cNvPr id="23" name="TextBox 22"/>
          <p:cNvSpPr txBox="1"/>
          <p:nvPr/>
        </p:nvSpPr>
        <p:spPr>
          <a:xfrm>
            <a:off x="9969500" y="7372323"/>
            <a:ext cx="2628900" cy="646331"/>
          </a:xfrm>
          <a:prstGeom prst="rect">
            <a:avLst/>
          </a:prstGeom>
          <a:noFill/>
        </p:spPr>
        <p:txBody>
          <a:bodyPr wrap="square" rtlCol="0">
            <a:spAutoFit/>
          </a:bodyPr>
          <a:lstStyle/>
          <a:p>
            <a:pPr algn="l"/>
            <a:r>
              <a:rPr lang="en-US" sz="3600" smtClean="0">
                <a:solidFill>
                  <a:schemeClr val="tx1"/>
                </a:solidFill>
                <a:latin typeface="+mn-lt"/>
              </a:rPr>
              <a:t>More Local</a:t>
            </a:r>
            <a:endParaRPr lang="en-US" dirty="0">
              <a:solidFill>
                <a:schemeClr val="tx1"/>
              </a:solidFill>
              <a:latin typeface="+mn-lt"/>
            </a:endParaRPr>
          </a:p>
        </p:txBody>
      </p:sp>
      <p:sp>
        <p:nvSpPr>
          <p:cNvPr id="24" name="TextBox 23"/>
          <p:cNvSpPr txBox="1"/>
          <p:nvPr/>
        </p:nvSpPr>
        <p:spPr>
          <a:xfrm>
            <a:off x="863600" y="7279991"/>
            <a:ext cx="1918368" cy="646331"/>
          </a:xfrm>
          <a:prstGeom prst="rect">
            <a:avLst/>
          </a:prstGeom>
          <a:noFill/>
        </p:spPr>
        <p:txBody>
          <a:bodyPr wrap="square" rtlCol="0">
            <a:spAutoFit/>
          </a:bodyPr>
          <a:lstStyle/>
          <a:p>
            <a:pPr algn="l"/>
            <a:r>
              <a:rPr lang="en-US" sz="3600" dirty="0" smtClean="0">
                <a:solidFill>
                  <a:schemeClr val="tx1"/>
                </a:solidFill>
                <a:latin typeface="+mn-lt"/>
              </a:rPr>
              <a:t>Diffuse</a:t>
            </a:r>
            <a:endParaRPr lang="en-US" dirty="0">
              <a:solidFill>
                <a:schemeClr val="tx1"/>
              </a:solidFill>
              <a:latin typeface="+mn-lt"/>
            </a:endParaRPr>
          </a:p>
        </p:txBody>
      </p:sp>
      <p:cxnSp>
        <p:nvCxnSpPr>
          <p:cNvPr id="25" name="Straight Arrow Connector 24"/>
          <p:cNvCxnSpPr/>
          <p:nvPr/>
        </p:nvCxnSpPr>
        <p:spPr bwMode="auto">
          <a:xfrm>
            <a:off x="2540000" y="7606795"/>
            <a:ext cx="7429500" cy="88693"/>
          </a:xfrm>
          <a:prstGeom prst="straightConnector1">
            <a:avLst/>
          </a:prstGeom>
          <a:blipFill dpi="0" rotWithShape="0">
            <a:blip r:embed="rId3"/>
            <a:srcRect/>
            <a:tile tx="0" ty="0" sx="100000" sy="100000" flip="none" algn="tl"/>
          </a:blipFill>
          <a:ln w="25400"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p:cNvSpPr txBox="1"/>
          <p:nvPr/>
        </p:nvSpPr>
        <p:spPr>
          <a:xfrm>
            <a:off x="2781968" y="7049869"/>
            <a:ext cx="6616032" cy="646331"/>
          </a:xfrm>
          <a:prstGeom prst="rect">
            <a:avLst/>
          </a:prstGeom>
          <a:noFill/>
        </p:spPr>
        <p:txBody>
          <a:bodyPr wrap="square" rtlCol="0">
            <a:spAutoFit/>
          </a:bodyPr>
          <a:lstStyle/>
          <a:p>
            <a:r>
              <a:rPr lang="en-US" sz="3600" smtClean="0">
                <a:solidFill>
                  <a:schemeClr val="tx1"/>
                </a:solidFill>
                <a:latin typeface="+mn-lt"/>
              </a:rPr>
              <a:t>Regional MP Accountability</a:t>
            </a:r>
            <a:endParaRPr lang="en-US" dirty="0">
              <a:solidFill>
                <a:schemeClr val="tx1"/>
              </a:solidFill>
              <a:latin typeface="+mn-lt"/>
            </a:endParaRPr>
          </a:p>
        </p:txBody>
      </p:sp>
      <p:sp>
        <p:nvSpPr>
          <p:cNvPr id="31" name="Content Placeholder 2"/>
          <p:cNvSpPr txBox="1">
            <a:spLocks/>
          </p:cNvSpPr>
          <p:nvPr/>
        </p:nvSpPr>
        <p:spPr bwMode="auto">
          <a:xfrm>
            <a:off x="252997" y="8568214"/>
            <a:ext cx="12369800" cy="8763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lvl1pPr marL="457200" indent="-457200" algn="l" rtl="0" eaLnBrk="1" fontAlgn="base" hangingPunct="1">
              <a:spcBef>
                <a:spcPts val="1600"/>
              </a:spcBef>
              <a:spcAft>
                <a:spcPct val="0"/>
              </a:spcAft>
              <a:buSzPct val="150000"/>
              <a:buFont typeface="Lucida Grande" charset="0"/>
              <a:buChar char="‣"/>
              <a:defRPr sz="3600">
                <a:solidFill>
                  <a:schemeClr val="tx1"/>
                </a:solidFill>
                <a:latin typeface="+mn-lt"/>
                <a:ea typeface="+mn-ea"/>
                <a:cs typeface="+mn-cs"/>
                <a:sym typeface="Gill Sans" charset="0"/>
              </a:defRPr>
            </a:lvl1pPr>
            <a:lvl2pPr marL="863600" indent="-457200" algn="l" rtl="0" eaLnBrk="1" fontAlgn="base" hangingPunct="1">
              <a:spcBef>
                <a:spcPts val="1200"/>
              </a:spcBef>
              <a:spcAft>
                <a:spcPct val="0"/>
              </a:spcAft>
              <a:buSzPct val="75000"/>
              <a:buFont typeface="Zapf Dingbats" charset="0"/>
              <a:buChar char="✦"/>
              <a:defRPr sz="3200">
                <a:solidFill>
                  <a:schemeClr val="tx1"/>
                </a:solidFill>
                <a:latin typeface="+mn-lt"/>
                <a:ea typeface="+mn-ea"/>
                <a:cs typeface="+mn-cs"/>
                <a:sym typeface="Gill Sans" charset="0"/>
              </a:defRPr>
            </a:lvl2pPr>
            <a:lvl3pPr marL="1320800" indent="-457200" algn="l" rtl="0" eaLnBrk="1" fontAlgn="base" hangingPunct="1">
              <a:spcBef>
                <a:spcPts val="1200"/>
              </a:spcBef>
              <a:spcAft>
                <a:spcPct val="0"/>
              </a:spcAft>
              <a:buClrTx/>
              <a:buSzPct val="150000"/>
              <a:buFont typeface="Gill Sans" charset="0"/>
              <a:buChar char="•"/>
              <a:defRPr sz="3000">
                <a:solidFill>
                  <a:schemeClr val="tx1"/>
                </a:solidFill>
                <a:latin typeface="+mn-lt"/>
                <a:ea typeface="+mn-ea"/>
                <a:cs typeface="+mn-cs"/>
                <a:sym typeface="Gill Sans" charset="0"/>
              </a:defRPr>
            </a:lvl3pPr>
            <a:lvl4pPr marL="1778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4pPr>
            <a:lvl5pPr marL="22352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5pPr>
            <a:lvl6pPr marL="26924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6pPr>
            <a:lvl7pPr marL="31496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7pPr>
            <a:lvl8pPr marL="36068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8pPr>
            <a:lvl9pPr marL="4064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9pPr>
          </a:lstStyle>
          <a:p>
            <a:pPr marL="0" indent="0">
              <a:buFont typeface="Lucida Grande" charset="0"/>
              <a:buNone/>
            </a:pPr>
            <a:r>
              <a:rPr lang="en-US" sz="3200" kern="0" dirty="0" smtClean="0"/>
              <a:t>Most proposals are for regions with 12 </a:t>
            </a:r>
            <a:r>
              <a:rPr lang="mr-IN" sz="3200" kern="0" dirty="0" smtClean="0"/>
              <a:t>–</a:t>
            </a:r>
            <a:r>
              <a:rPr lang="en-US" sz="3200" kern="0" dirty="0" smtClean="0"/>
              <a:t> 15 seats.</a:t>
            </a:r>
          </a:p>
        </p:txBody>
      </p:sp>
    </p:spTree>
    <p:extLst>
      <p:ext uri="{BB962C8B-B14F-4D97-AF65-F5344CB8AC3E}">
        <p14:creationId xmlns:p14="http://schemas.microsoft.com/office/powerpoint/2010/main" val="1679107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2" grpId="0"/>
      <p:bldP spid="23" grpId="0"/>
      <p:bldP spid="24" grpId="0"/>
      <p:bldP spid="26"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Member </a:t>
            </a:r>
            <a:r>
              <a:rPr lang="en-US" smtClean="0"/>
              <a:t>Design Decisions</a:t>
            </a:r>
            <a:endParaRPr lang="en-US" dirty="0"/>
          </a:p>
        </p:txBody>
      </p:sp>
      <p:sp>
        <p:nvSpPr>
          <p:cNvPr id="3" name="Content Placeholder 2"/>
          <p:cNvSpPr>
            <a:spLocks noGrp="1"/>
          </p:cNvSpPr>
          <p:nvPr>
            <p:ph idx="1"/>
          </p:nvPr>
        </p:nvSpPr>
        <p:spPr>
          <a:xfrm>
            <a:off x="228600" y="2171700"/>
            <a:ext cx="12369800" cy="876300"/>
          </a:xfrm>
        </p:spPr>
        <p:txBody>
          <a:bodyPr/>
          <a:lstStyle/>
          <a:p>
            <a:pPr marL="0" indent="0">
              <a:buNone/>
            </a:pPr>
            <a:r>
              <a:rPr lang="en-US" sz="3200" dirty="0" smtClean="0"/>
              <a:t>Design Decision:  Ratio of Regional Seats</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31</a:t>
            </a:fld>
            <a:endParaRPr lang="en-US"/>
          </a:p>
        </p:txBody>
      </p:sp>
      <p:sp>
        <p:nvSpPr>
          <p:cNvPr id="6" name="TextBox 5"/>
          <p:cNvSpPr txBox="1"/>
          <p:nvPr/>
        </p:nvSpPr>
        <p:spPr>
          <a:xfrm>
            <a:off x="406400" y="3076074"/>
            <a:ext cx="5334000" cy="738664"/>
          </a:xfrm>
          <a:prstGeom prst="rect">
            <a:avLst/>
          </a:prstGeom>
          <a:noFill/>
        </p:spPr>
        <p:txBody>
          <a:bodyPr wrap="square" rtlCol="0">
            <a:spAutoFit/>
          </a:bodyPr>
          <a:lstStyle/>
          <a:p>
            <a:r>
              <a:rPr lang="en-US" dirty="0" smtClean="0">
                <a:solidFill>
                  <a:schemeClr val="tx1"/>
                </a:solidFill>
                <a:latin typeface="+mn-lt"/>
              </a:rPr>
              <a:t>More Regional Seats</a:t>
            </a:r>
            <a:endParaRPr lang="en-US" dirty="0">
              <a:solidFill>
                <a:schemeClr val="tx1"/>
              </a:solidFill>
              <a:latin typeface="+mn-lt"/>
            </a:endParaRPr>
          </a:p>
        </p:txBody>
      </p:sp>
      <p:sp>
        <p:nvSpPr>
          <p:cNvPr id="10" name="TextBox 9"/>
          <p:cNvSpPr txBox="1"/>
          <p:nvPr/>
        </p:nvSpPr>
        <p:spPr>
          <a:xfrm>
            <a:off x="6807200" y="3076074"/>
            <a:ext cx="5638800" cy="738664"/>
          </a:xfrm>
          <a:prstGeom prst="rect">
            <a:avLst/>
          </a:prstGeom>
          <a:noFill/>
        </p:spPr>
        <p:txBody>
          <a:bodyPr wrap="square" rtlCol="0">
            <a:spAutoFit/>
          </a:bodyPr>
          <a:lstStyle/>
          <a:p>
            <a:r>
              <a:rPr lang="en-US" dirty="0" smtClean="0">
                <a:solidFill>
                  <a:schemeClr val="tx1"/>
                </a:solidFill>
                <a:latin typeface="+mn-lt"/>
              </a:rPr>
              <a:t>More Local Seats</a:t>
            </a:r>
            <a:endParaRPr lang="en-US" dirty="0">
              <a:solidFill>
                <a:schemeClr val="tx1"/>
              </a:solidFill>
              <a:latin typeface="+mn-lt"/>
            </a:endParaRPr>
          </a:p>
        </p:txBody>
      </p:sp>
      <p:sp>
        <p:nvSpPr>
          <p:cNvPr id="11" name="TextBox 10"/>
          <p:cNvSpPr txBox="1"/>
          <p:nvPr/>
        </p:nvSpPr>
        <p:spPr>
          <a:xfrm>
            <a:off x="18694400" y="3076074"/>
            <a:ext cx="2362200" cy="738664"/>
          </a:xfrm>
          <a:prstGeom prst="rect">
            <a:avLst/>
          </a:prstGeom>
          <a:noFill/>
        </p:spPr>
        <p:txBody>
          <a:bodyPr wrap="square" rtlCol="0">
            <a:spAutoFit/>
          </a:bodyPr>
          <a:lstStyle/>
          <a:p>
            <a:r>
              <a:rPr lang="en-US" smtClean="0">
                <a:solidFill>
                  <a:schemeClr val="tx1"/>
                </a:solidFill>
                <a:latin typeface="+mn-lt"/>
              </a:rPr>
              <a:t>Smaller</a:t>
            </a:r>
            <a:endParaRPr lang="en-US" dirty="0">
              <a:solidFill>
                <a:schemeClr val="tx1"/>
              </a:solidFill>
              <a:latin typeface="+mn-lt"/>
            </a:endParaRPr>
          </a:p>
        </p:txBody>
      </p:sp>
      <p:sp>
        <p:nvSpPr>
          <p:cNvPr id="14" name="TextBox 13"/>
          <p:cNvSpPr txBox="1"/>
          <p:nvPr/>
        </p:nvSpPr>
        <p:spPr>
          <a:xfrm>
            <a:off x="9969500" y="4611469"/>
            <a:ext cx="1529682" cy="646331"/>
          </a:xfrm>
          <a:prstGeom prst="rect">
            <a:avLst/>
          </a:prstGeom>
          <a:noFill/>
        </p:spPr>
        <p:txBody>
          <a:bodyPr wrap="square" rtlCol="0">
            <a:spAutoFit/>
          </a:bodyPr>
          <a:lstStyle/>
          <a:p>
            <a:pPr algn="l"/>
            <a:r>
              <a:rPr lang="en-US" sz="3600" dirty="0" smtClean="0">
                <a:solidFill>
                  <a:schemeClr val="tx1"/>
                </a:solidFill>
                <a:latin typeface="+mn-lt"/>
              </a:rPr>
              <a:t>Less</a:t>
            </a:r>
            <a:endParaRPr lang="en-US" dirty="0">
              <a:solidFill>
                <a:schemeClr val="tx1"/>
              </a:solidFill>
              <a:latin typeface="+mn-lt"/>
            </a:endParaRPr>
          </a:p>
        </p:txBody>
      </p:sp>
      <p:sp>
        <p:nvSpPr>
          <p:cNvPr id="15" name="TextBox 14"/>
          <p:cNvSpPr txBox="1"/>
          <p:nvPr/>
        </p:nvSpPr>
        <p:spPr>
          <a:xfrm>
            <a:off x="863600" y="4519137"/>
            <a:ext cx="1918368" cy="646331"/>
          </a:xfrm>
          <a:prstGeom prst="rect">
            <a:avLst/>
          </a:prstGeom>
          <a:noFill/>
        </p:spPr>
        <p:txBody>
          <a:bodyPr wrap="square" rtlCol="0">
            <a:spAutoFit/>
          </a:bodyPr>
          <a:lstStyle/>
          <a:p>
            <a:pPr algn="l"/>
            <a:r>
              <a:rPr lang="en-US" sz="3600" dirty="0" smtClean="0">
                <a:solidFill>
                  <a:schemeClr val="tx1"/>
                </a:solidFill>
                <a:latin typeface="+mn-lt"/>
              </a:rPr>
              <a:t>More</a:t>
            </a:r>
            <a:endParaRPr lang="en-US" dirty="0">
              <a:solidFill>
                <a:schemeClr val="tx1"/>
              </a:solidFill>
              <a:latin typeface="+mn-lt"/>
            </a:endParaRPr>
          </a:p>
        </p:txBody>
      </p:sp>
      <p:cxnSp>
        <p:nvCxnSpPr>
          <p:cNvPr id="9" name="Straight Arrow Connector 8"/>
          <p:cNvCxnSpPr/>
          <p:nvPr/>
        </p:nvCxnSpPr>
        <p:spPr bwMode="auto">
          <a:xfrm>
            <a:off x="2540000" y="4845941"/>
            <a:ext cx="7429500" cy="88693"/>
          </a:xfrm>
          <a:prstGeom prst="straightConnector1">
            <a:avLst/>
          </a:prstGeom>
          <a:blipFill dpi="0" rotWithShape="0">
            <a:blip r:embed="rId3"/>
            <a:srcRect/>
            <a:tile tx="0" ty="0" sx="100000" sy="100000" flip="none" algn="tl"/>
          </a:blipFill>
          <a:ln w="25400"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4311650" y="4306669"/>
            <a:ext cx="3581400" cy="646331"/>
          </a:xfrm>
          <a:prstGeom prst="rect">
            <a:avLst/>
          </a:prstGeom>
          <a:noFill/>
        </p:spPr>
        <p:txBody>
          <a:bodyPr wrap="square" rtlCol="0">
            <a:spAutoFit/>
          </a:bodyPr>
          <a:lstStyle/>
          <a:p>
            <a:r>
              <a:rPr lang="en-US" sz="3600" smtClean="0">
                <a:solidFill>
                  <a:schemeClr val="tx1"/>
                </a:solidFill>
                <a:latin typeface="+mn-lt"/>
              </a:rPr>
              <a:t>Proportionality</a:t>
            </a:r>
            <a:endParaRPr lang="en-US" dirty="0">
              <a:solidFill>
                <a:schemeClr val="tx1"/>
              </a:solidFill>
              <a:latin typeface="+mn-lt"/>
            </a:endParaRPr>
          </a:p>
        </p:txBody>
      </p:sp>
      <p:sp>
        <p:nvSpPr>
          <p:cNvPr id="27" name="Content Placeholder 2"/>
          <p:cNvSpPr txBox="1">
            <a:spLocks/>
          </p:cNvSpPr>
          <p:nvPr/>
        </p:nvSpPr>
        <p:spPr bwMode="auto">
          <a:xfrm>
            <a:off x="482600" y="7108838"/>
            <a:ext cx="12369800" cy="2644761"/>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lvl1pPr marL="457200" indent="-457200" algn="l" rtl="0" eaLnBrk="1" fontAlgn="base" hangingPunct="1">
              <a:spcBef>
                <a:spcPts val="1600"/>
              </a:spcBef>
              <a:spcAft>
                <a:spcPct val="0"/>
              </a:spcAft>
              <a:buSzPct val="150000"/>
              <a:buFont typeface="Lucida Grande" charset="0"/>
              <a:buChar char="‣"/>
              <a:defRPr sz="3600">
                <a:solidFill>
                  <a:schemeClr val="tx1"/>
                </a:solidFill>
                <a:latin typeface="+mn-lt"/>
                <a:ea typeface="+mn-ea"/>
                <a:cs typeface="+mn-cs"/>
                <a:sym typeface="Gill Sans" charset="0"/>
              </a:defRPr>
            </a:lvl1pPr>
            <a:lvl2pPr marL="863600" indent="-457200" algn="l" rtl="0" eaLnBrk="1" fontAlgn="base" hangingPunct="1">
              <a:spcBef>
                <a:spcPts val="1200"/>
              </a:spcBef>
              <a:spcAft>
                <a:spcPct val="0"/>
              </a:spcAft>
              <a:buSzPct val="75000"/>
              <a:buFont typeface="Zapf Dingbats" charset="0"/>
              <a:buChar char="✦"/>
              <a:defRPr sz="3200">
                <a:solidFill>
                  <a:schemeClr val="tx1"/>
                </a:solidFill>
                <a:latin typeface="+mn-lt"/>
                <a:ea typeface="+mn-ea"/>
                <a:cs typeface="+mn-cs"/>
                <a:sym typeface="Gill Sans" charset="0"/>
              </a:defRPr>
            </a:lvl2pPr>
            <a:lvl3pPr marL="1320800" indent="-457200" algn="l" rtl="0" eaLnBrk="1" fontAlgn="base" hangingPunct="1">
              <a:spcBef>
                <a:spcPts val="1200"/>
              </a:spcBef>
              <a:spcAft>
                <a:spcPct val="0"/>
              </a:spcAft>
              <a:buClrTx/>
              <a:buSzPct val="150000"/>
              <a:buFont typeface="Gill Sans" charset="0"/>
              <a:buChar char="•"/>
              <a:defRPr sz="3000">
                <a:solidFill>
                  <a:schemeClr val="tx1"/>
                </a:solidFill>
                <a:latin typeface="+mn-lt"/>
                <a:ea typeface="+mn-ea"/>
                <a:cs typeface="+mn-cs"/>
                <a:sym typeface="Gill Sans" charset="0"/>
              </a:defRPr>
            </a:lvl3pPr>
            <a:lvl4pPr marL="1778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4pPr>
            <a:lvl5pPr marL="22352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5pPr>
            <a:lvl6pPr marL="26924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6pPr>
            <a:lvl7pPr marL="31496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7pPr>
            <a:lvl8pPr marL="36068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8pPr>
            <a:lvl9pPr marL="4064000" indent="-457200" algn="l" rtl="0" eaLnBrk="1" fontAlgn="base" hangingPunct="1">
              <a:spcBef>
                <a:spcPts val="1200"/>
              </a:spcBef>
              <a:spcAft>
                <a:spcPct val="0"/>
              </a:spcAft>
              <a:buClr>
                <a:srgbClr val="000000"/>
              </a:buClr>
              <a:buSzPct val="150000"/>
              <a:buFont typeface="Gill Sans" charset="0"/>
              <a:buChar char="-"/>
              <a:defRPr sz="3000">
                <a:solidFill>
                  <a:schemeClr val="tx1"/>
                </a:solidFill>
                <a:latin typeface="+mn-lt"/>
                <a:ea typeface="+mn-ea"/>
                <a:cs typeface="+mn-cs"/>
                <a:sym typeface="Gill Sans" charset="0"/>
              </a:defRPr>
            </a:lvl9pPr>
          </a:lstStyle>
          <a:p>
            <a:pPr marL="0" indent="0">
              <a:buFont typeface="Lucida Grande" charset="0"/>
              <a:buNone/>
            </a:pPr>
            <a:r>
              <a:rPr lang="en-US" sz="3200" kern="0" dirty="0" smtClean="0"/>
              <a:t>Varies between roughly 30% and 50% regional seats.  About 40% seems to be the sweet spot.</a:t>
            </a:r>
          </a:p>
          <a:p>
            <a:r>
              <a:rPr lang="en-US" sz="3200" kern="0" dirty="0" smtClean="0"/>
              <a:t>33% = ridings average 1.5x larger</a:t>
            </a:r>
          </a:p>
          <a:p>
            <a:r>
              <a:rPr lang="en-US" sz="3200" kern="0" dirty="0" smtClean="0"/>
              <a:t>50% = ridings average 2x larger</a:t>
            </a:r>
          </a:p>
        </p:txBody>
      </p:sp>
      <p:sp>
        <p:nvSpPr>
          <p:cNvPr id="28" name="TextBox 27"/>
          <p:cNvSpPr txBox="1"/>
          <p:nvPr/>
        </p:nvSpPr>
        <p:spPr>
          <a:xfrm>
            <a:off x="9969500" y="5800739"/>
            <a:ext cx="2019300" cy="646331"/>
          </a:xfrm>
          <a:prstGeom prst="rect">
            <a:avLst/>
          </a:prstGeom>
          <a:noFill/>
        </p:spPr>
        <p:txBody>
          <a:bodyPr wrap="square" rtlCol="0">
            <a:spAutoFit/>
          </a:bodyPr>
          <a:lstStyle/>
          <a:p>
            <a:pPr algn="l"/>
            <a:r>
              <a:rPr lang="en-US" sz="3600" smtClean="0">
                <a:solidFill>
                  <a:schemeClr val="tx1"/>
                </a:solidFill>
                <a:latin typeface="+mn-lt"/>
              </a:rPr>
              <a:t>Smaller</a:t>
            </a:r>
            <a:endParaRPr lang="en-US" dirty="0">
              <a:solidFill>
                <a:schemeClr val="tx1"/>
              </a:solidFill>
              <a:latin typeface="+mn-lt"/>
            </a:endParaRPr>
          </a:p>
        </p:txBody>
      </p:sp>
      <p:sp>
        <p:nvSpPr>
          <p:cNvPr id="29" name="TextBox 28"/>
          <p:cNvSpPr txBox="1"/>
          <p:nvPr/>
        </p:nvSpPr>
        <p:spPr>
          <a:xfrm>
            <a:off x="863600" y="5708407"/>
            <a:ext cx="1918368" cy="646331"/>
          </a:xfrm>
          <a:prstGeom prst="rect">
            <a:avLst/>
          </a:prstGeom>
          <a:noFill/>
        </p:spPr>
        <p:txBody>
          <a:bodyPr wrap="square" rtlCol="0">
            <a:spAutoFit/>
          </a:bodyPr>
          <a:lstStyle/>
          <a:p>
            <a:pPr algn="l"/>
            <a:r>
              <a:rPr lang="en-US" sz="3600" dirty="0" smtClean="0">
                <a:solidFill>
                  <a:schemeClr val="tx1"/>
                </a:solidFill>
                <a:latin typeface="+mn-lt"/>
              </a:rPr>
              <a:t>Larger</a:t>
            </a:r>
            <a:endParaRPr lang="en-US" dirty="0">
              <a:solidFill>
                <a:schemeClr val="tx1"/>
              </a:solidFill>
              <a:latin typeface="+mn-lt"/>
            </a:endParaRPr>
          </a:p>
        </p:txBody>
      </p:sp>
      <p:cxnSp>
        <p:nvCxnSpPr>
          <p:cNvPr id="30" name="Straight Arrow Connector 29"/>
          <p:cNvCxnSpPr/>
          <p:nvPr/>
        </p:nvCxnSpPr>
        <p:spPr bwMode="auto">
          <a:xfrm>
            <a:off x="2540000" y="6035211"/>
            <a:ext cx="7429500" cy="88693"/>
          </a:xfrm>
          <a:prstGeom prst="straightConnector1">
            <a:avLst/>
          </a:prstGeom>
          <a:blipFill dpi="0" rotWithShape="0">
            <a:blip r:embed="rId3"/>
            <a:srcRect/>
            <a:tile tx="0" ty="0" sx="100000" sy="100000" flip="none" algn="tl"/>
          </a:blipFill>
          <a:ln w="25400" cap="flat" cmpd="sng" algn="ctr">
            <a:solidFill>
              <a:schemeClr val="tx1"/>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 name="TextBox 30"/>
          <p:cNvSpPr txBox="1"/>
          <p:nvPr/>
        </p:nvSpPr>
        <p:spPr>
          <a:xfrm>
            <a:off x="4311650" y="5495939"/>
            <a:ext cx="3867150" cy="923330"/>
          </a:xfrm>
          <a:prstGeom prst="rect">
            <a:avLst/>
          </a:prstGeom>
          <a:noFill/>
        </p:spPr>
        <p:txBody>
          <a:bodyPr wrap="square" rtlCol="0">
            <a:spAutoFit/>
          </a:bodyPr>
          <a:lstStyle/>
          <a:p>
            <a:r>
              <a:rPr lang="en-US" sz="3600" dirty="0" smtClean="0">
                <a:solidFill>
                  <a:schemeClr val="tx1"/>
                </a:solidFill>
                <a:latin typeface="+mn-lt"/>
              </a:rPr>
              <a:t>Local Riding Size</a:t>
            </a:r>
          </a:p>
          <a:p>
            <a:r>
              <a:rPr lang="en-US" sz="1800" dirty="0" smtClean="0">
                <a:solidFill>
                  <a:schemeClr val="tx1"/>
                </a:solidFill>
                <a:latin typeface="+mn-lt"/>
              </a:rPr>
              <a:t>(assuming no change in total seats)</a:t>
            </a:r>
            <a:endParaRPr lang="en-US" dirty="0">
              <a:solidFill>
                <a:schemeClr val="tx1"/>
              </a:solidFill>
              <a:latin typeface="+mn-lt"/>
            </a:endParaRPr>
          </a:p>
        </p:txBody>
      </p:sp>
    </p:spTree>
    <p:extLst>
      <p:ext uri="{BB962C8B-B14F-4D97-AF65-F5344CB8AC3E}">
        <p14:creationId xmlns:p14="http://schemas.microsoft.com/office/powerpoint/2010/main" val="2009519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7" grpId="0"/>
      <p:bldP spid="28" grpId="0"/>
      <p:bldP spid="29"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Member </a:t>
            </a:r>
            <a:r>
              <a:rPr lang="en-US" smtClean="0"/>
              <a:t>Design Decisions</a:t>
            </a:r>
            <a:endParaRPr lang="en-US" dirty="0"/>
          </a:p>
        </p:txBody>
      </p:sp>
      <p:sp>
        <p:nvSpPr>
          <p:cNvPr id="3" name="Content Placeholder 2"/>
          <p:cNvSpPr>
            <a:spLocks noGrp="1"/>
          </p:cNvSpPr>
          <p:nvPr>
            <p:ph idx="1"/>
          </p:nvPr>
        </p:nvSpPr>
        <p:spPr>
          <a:xfrm>
            <a:off x="228600" y="2171700"/>
            <a:ext cx="12369800" cy="6591300"/>
          </a:xfrm>
        </p:spPr>
        <p:txBody>
          <a:bodyPr/>
          <a:lstStyle/>
          <a:p>
            <a:pPr marL="0" indent="0">
              <a:buNone/>
            </a:pPr>
            <a:r>
              <a:rPr lang="en-US" sz="3200" dirty="0" smtClean="0"/>
              <a:t>Design Decision:  Rounding Formula</a:t>
            </a:r>
          </a:p>
          <a:p>
            <a:r>
              <a:rPr lang="en-US" sz="3200" dirty="0" smtClean="0"/>
              <a:t>Issue:</a:t>
            </a:r>
          </a:p>
          <a:p>
            <a:pPr lvl="1"/>
            <a:r>
              <a:rPr lang="en-US" sz="2800" dirty="0" smtClean="0"/>
              <a:t>Conservatives deserve 5.54 seats</a:t>
            </a:r>
          </a:p>
          <a:p>
            <a:pPr lvl="1"/>
            <a:r>
              <a:rPr lang="en-US" sz="2800" dirty="0" smtClean="0"/>
              <a:t>Liberals deserve 5.40 seats</a:t>
            </a:r>
          </a:p>
          <a:p>
            <a:pPr lvl="1"/>
            <a:r>
              <a:rPr lang="en-US" sz="2800" dirty="0" smtClean="0"/>
              <a:t>NDP deserve 2.56 seats</a:t>
            </a:r>
          </a:p>
          <a:p>
            <a:pPr lvl="1"/>
            <a:r>
              <a:rPr lang="en-US" sz="2800" dirty="0" smtClean="0"/>
              <a:t>Greens deserve 1.60 seats</a:t>
            </a:r>
          </a:p>
          <a:p>
            <a:pPr lvl="1"/>
            <a:r>
              <a:rPr lang="en-US" sz="2800" dirty="0" smtClean="0"/>
              <a:t>Who gets the last two seats?</a:t>
            </a:r>
          </a:p>
          <a:p>
            <a:r>
              <a:rPr lang="en-US" dirty="0" smtClean="0"/>
              <a:t>Several possibilities:  highest remainder (Greens + NDP), highest averages method, etc.</a:t>
            </a:r>
          </a:p>
          <a:p>
            <a:r>
              <a:rPr lang="en-US" dirty="0" smtClean="0"/>
              <a:t>Some give slight preferences to large parties; others to smaller parties.</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32</a:t>
            </a:fld>
            <a:endParaRPr lang="en-US"/>
          </a:p>
        </p:txBody>
      </p:sp>
      <p:sp>
        <p:nvSpPr>
          <p:cNvPr id="11" name="TextBox 10"/>
          <p:cNvSpPr txBox="1"/>
          <p:nvPr/>
        </p:nvSpPr>
        <p:spPr>
          <a:xfrm>
            <a:off x="18694400" y="3076074"/>
            <a:ext cx="2362200" cy="738664"/>
          </a:xfrm>
          <a:prstGeom prst="rect">
            <a:avLst/>
          </a:prstGeom>
          <a:noFill/>
        </p:spPr>
        <p:txBody>
          <a:bodyPr wrap="square" rtlCol="0">
            <a:spAutoFit/>
          </a:bodyPr>
          <a:lstStyle/>
          <a:p>
            <a:r>
              <a:rPr lang="en-US" smtClean="0">
                <a:solidFill>
                  <a:schemeClr val="tx1"/>
                </a:solidFill>
                <a:latin typeface="+mn-lt"/>
              </a:rPr>
              <a:t>Smaller</a:t>
            </a:r>
            <a:endParaRPr lang="en-US" dirty="0">
              <a:solidFill>
                <a:schemeClr val="tx1"/>
              </a:solidFill>
              <a:latin typeface="+mn-lt"/>
            </a:endParaRPr>
          </a:p>
        </p:txBody>
      </p:sp>
    </p:spTree>
    <p:extLst>
      <p:ext uri="{BB962C8B-B14F-4D97-AF65-F5344CB8AC3E}">
        <p14:creationId xmlns:p14="http://schemas.microsoft.com/office/powerpoint/2010/main" val="167172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Member </a:t>
            </a:r>
            <a:r>
              <a:rPr lang="en-US" smtClean="0"/>
              <a:t>Design Decisions</a:t>
            </a:r>
            <a:endParaRPr lang="en-US" dirty="0"/>
          </a:p>
        </p:txBody>
      </p:sp>
      <p:sp>
        <p:nvSpPr>
          <p:cNvPr id="3" name="Content Placeholder 2"/>
          <p:cNvSpPr>
            <a:spLocks noGrp="1"/>
          </p:cNvSpPr>
          <p:nvPr>
            <p:ph idx="1"/>
          </p:nvPr>
        </p:nvSpPr>
        <p:spPr>
          <a:xfrm>
            <a:off x="228600" y="2171700"/>
            <a:ext cx="12369800" cy="6591300"/>
          </a:xfrm>
        </p:spPr>
        <p:txBody>
          <a:bodyPr/>
          <a:lstStyle/>
          <a:p>
            <a:pPr marL="0" indent="0">
              <a:buNone/>
            </a:pPr>
            <a:r>
              <a:rPr lang="en-US" sz="3200" dirty="0" smtClean="0"/>
              <a:t>Design Decision:  Threshold</a:t>
            </a:r>
          </a:p>
          <a:p>
            <a:r>
              <a:rPr lang="en-US" sz="3200" dirty="0" smtClean="0"/>
              <a:t>Should a party be required to earn a certain percentage of the total vote, say 5%, before they receive a top-up seat?</a:t>
            </a:r>
          </a:p>
          <a:p>
            <a:r>
              <a:rPr lang="en-US" sz="3200" dirty="0" smtClean="0"/>
              <a:t>Prevents parties with a regional stronghold from gaining a seat.</a:t>
            </a:r>
          </a:p>
          <a:p>
            <a:pPr lvl="1"/>
            <a:r>
              <a:rPr lang="en-US" sz="2800" dirty="0" smtClean="0"/>
              <a:t>A bigger issue for list-based PR systems like Israel.  </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33</a:t>
            </a:fld>
            <a:endParaRPr lang="en-US"/>
          </a:p>
        </p:txBody>
      </p:sp>
      <p:sp>
        <p:nvSpPr>
          <p:cNvPr id="11" name="TextBox 10"/>
          <p:cNvSpPr txBox="1"/>
          <p:nvPr/>
        </p:nvSpPr>
        <p:spPr>
          <a:xfrm>
            <a:off x="18694400" y="3076074"/>
            <a:ext cx="2362200" cy="738664"/>
          </a:xfrm>
          <a:prstGeom prst="rect">
            <a:avLst/>
          </a:prstGeom>
          <a:noFill/>
        </p:spPr>
        <p:txBody>
          <a:bodyPr wrap="square" rtlCol="0">
            <a:spAutoFit/>
          </a:bodyPr>
          <a:lstStyle/>
          <a:p>
            <a:r>
              <a:rPr lang="en-US" smtClean="0">
                <a:solidFill>
                  <a:schemeClr val="tx1"/>
                </a:solidFill>
                <a:latin typeface="+mn-lt"/>
              </a:rPr>
              <a:t>Smaller</a:t>
            </a:r>
            <a:endParaRPr lang="en-US" dirty="0">
              <a:solidFill>
                <a:schemeClr val="tx1"/>
              </a:solidFill>
              <a:latin typeface="+mn-lt"/>
            </a:endParaRPr>
          </a:p>
        </p:txBody>
      </p:sp>
    </p:spTree>
    <p:extLst>
      <p:ext uri="{BB962C8B-B14F-4D97-AF65-F5344CB8AC3E}">
        <p14:creationId xmlns:p14="http://schemas.microsoft.com/office/powerpoint/2010/main" val="7937492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Member </a:t>
            </a:r>
            <a:r>
              <a:rPr lang="en-US" smtClean="0"/>
              <a:t>Design Decisions</a:t>
            </a:r>
            <a:endParaRPr lang="en-US" dirty="0"/>
          </a:p>
        </p:txBody>
      </p:sp>
      <p:sp>
        <p:nvSpPr>
          <p:cNvPr id="3" name="Content Placeholder 2"/>
          <p:cNvSpPr>
            <a:spLocks noGrp="1"/>
          </p:cNvSpPr>
          <p:nvPr>
            <p:ph idx="1"/>
          </p:nvPr>
        </p:nvSpPr>
        <p:spPr/>
        <p:txBody>
          <a:bodyPr/>
          <a:lstStyle/>
          <a:p>
            <a:pPr marL="0" indent="0">
              <a:buNone/>
            </a:pPr>
            <a:r>
              <a:rPr lang="en-US" sz="3200" dirty="0" smtClean="0"/>
              <a:t>Design Decision:  Ballots</a:t>
            </a:r>
          </a:p>
          <a:p>
            <a:r>
              <a:rPr lang="en-US" sz="2800" dirty="0" smtClean="0"/>
              <a:t>Either the local or regional ballot could use preferential ballots </a:t>
            </a:r>
            <a:r>
              <a:rPr lang="mr-IN" sz="2800" dirty="0" smtClean="0"/>
              <a:t>–</a:t>
            </a:r>
            <a:r>
              <a:rPr lang="en-US" sz="2800" dirty="0" smtClean="0"/>
              <a:t> voters rank the candidates.  Should they?</a:t>
            </a:r>
          </a:p>
          <a:p>
            <a:pPr lvl="1"/>
            <a:r>
              <a:rPr lang="en-US" sz="2400" dirty="0" smtClean="0"/>
              <a:t>In local ridings, this is Alternative Vote.  </a:t>
            </a:r>
            <a:br>
              <a:rPr lang="en-US" sz="2400" dirty="0" smtClean="0"/>
            </a:br>
            <a:r>
              <a:rPr lang="en-US" sz="2400" dirty="0" smtClean="0"/>
              <a:t>Leads to less proportionality but the idea of everyone having a (manufactured) majority appeals to many.</a:t>
            </a:r>
          </a:p>
          <a:p>
            <a:pPr lvl="1"/>
            <a:r>
              <a:rPr lang="en-US" sz="2400" dirty="0" smtClean="0"/>
              <a:t>In regions, this is like STV (Single Transferable Vote) within each party.  Someone who is everyone’s second choice might win over two polarizing figures that have more first-choice votes.</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34</a:t>
            </a:fld>
            <a:endParaRPr lang="en-US"/>
          </a:p>
        </p:txBody>
      </p:sp>
      <p:sp>
        <p:nvSpPr>
          <p:cNvPr id="11" name="TextBox 10"/>
          <p:cNvSpPr txBox="1"/>
          <p:nvPr/>
        </p:nvSpPr>
        <p:spPr>
          <a:xfrm>
            <a:off x="18694400" y="3076074"/>
            <a:ext cx="2362200" cy="738664"/>
          </a:xfrm>
          <a:prstGeom prst="rect">
            <a:avLst/>
          </a:prstGeom>
          <a:noFill/>
        </p:spPr>
        <p:txBody>
          <a:bodyPr wrap="square" rtlCol="0">
            <a:spAutoFit/>
          </a:bodyPr>
          <a:lstStyle/>
          <a:p>
            <a:r>
              <a:rPr lang="en-US" smtClean="0">
                <a:solidFill>
                  <a:schemeClr val="tx1"/>
                </a:solidFill>
                <a:latin typeface="+mn-lt"/>
              </a:rPr>
              <a:t>Smaller</a:t>
            </a:r>
            <a:endParaRPr lang="en-US" dirty="0">
              <a:solidFill>
                <a:schemeClr val="tx1"/>
              </a:solidFill>
              <a:latin typeface="+mn-lt"/>
            </a:endParaRPr>
          </a:p>
        </p:txBody>
      </p:sp>
    </p:spTree>
    <p:extLst>
      <p:ext uri="{BB962C8B-B14F-4D97-AF65-F5344CB8AC3E}">
        <p14:creationId xmlns:p14="http://schemas.microsoft.com/office/powerpoint/2010/main" val="14326689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5893" y="1482603"/>
            <a:ext cx="8355936" cy="8305800"/>
          </a:xfrm>
          <a:prstGeom prst="rect">
            <a:avLst/>
          </a:prstGeom>
        </p:spPr>
      </p:pic>
      <p:sp>
        <p:nvSpPr>
          <p:cNvPr id="2" name="Title 1"/>
          <p:cNvSpPr>
            <a:spLocks noGrp="1"/>
          </p:cNvSpPr>
          <p:nvPr>
            <p:ph type="title"/>
          </p:nvPr>
        </p:nvSpPr>
        <p:spPr/>
        <p:txBody>
          <a:bodyPr/>
          <a:lstStyle/>
          <a:p>
            <a:r>
              <a:rPr lang="en-US" dirty="0" smtClean="0"/>
              <a:t>Mixed-Member Proportional</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35</a:t>
            </a:fld>
            <a:endParaRPr lang="en-US"/>
          </a:p>
        </p:txBody>
      </p:sp>
      <p:pic>
        <p:nvPicPr>
          <p:cNvPr id="24" name="Picture 2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146" y="2165350"/>
            <a:ext cx="4192747" cy="4165600"/>
          </a:xfrm>
          <a:prstGeom prst="rect">
            <a:avLst/>
          </a:prstGeom>
        </p:spPr>
      </p:pic>
      <p:pic>
        <p:nvPicPr>
          <p:cNvPr id="25" name="Picture 24"/>
          <p:cNvPicPr>
            <a:picLocks noChangeAspect="1"/>
          </p:cNvPicPr>
          <p:nvPr/>
        </p:nvPicPr>
        <p:blipFill>
          <a:blip r:embed="rId5"/>
          <a:stretch>
            <a:fillRect/>
          </a:stretch>
        </p:blipFill>
        <p:spPr>
          <a:xfrm>
            <a:off x="5807281" y="6575786"/>
            <a:ext cx="647700" cy="647700"/>
          </a:xfrm>
          <a:prstGeom prst="rect">
            <a:avLst/>
          </a:prstGeom>
        </p:spPr>
      </p:pic>
      <p:pic>
        <p:nvPicPr>
          <p:cNvPr id="26" name="Picture 25"/>
          <p:cNvPicPr>
            <a:picLocks noChangeAspect="1"/>
          </p:cNvPicPr>
          <p:nvPr/>
        </p:nvPicPr>
        <p:blipFill>
          <a:blip r:embed="rId6"/>
          <a:stretch>
            <a:fillRect/>
          </a:stretch>
        </p:blipFill>
        <p:spPr>
          <a:xfrm>
            <a:off x="8258411" y="8146960"/>
            <a:ext cx="647700" cy="647700"/>
          </a:xfrm>
          <a:prstGeom prst="rect">
            <a:avLst/>
          </a:prstGeom>
        </p:spPr>
      </p:pic>
      <p:pic>
        <p:nvPicPr>
          <p:cNvPr id="28" name="Picture 27"/>
          <p:cNvPicPr>
            <a:picLocks noChangeAspect="1"/>
          </p:cNvPicPr>
          <p:nvPr/>
        </p:nvPicPr>
        <p:blipFill>
          <a:blip r:embed="rId6"/>
          <a:stretch>
            <a:fillRect/>
          </a:stretch>
        </p:blipFill>
        <p:spPr>
          <a:xfrm>
            <a:off x="8047932" y="8642350"/>
            <a:ext cx="647700" cy="647700"/>
          </a:xfrm>
          <a:prstGeom prst="rect">
            <a:avLst/>
          </a:prstGeom>
        </p:spPr>
      </p:pic>
      <p:pic>
        <p:nvPicPr>
          <p:cNvPr id="29" name="Picture 28"/>
          <p:cNvPicPr>
            <a:picLocks noChangeAspect="1"/>
          </p:cNvPicPr>
          <p:nvPr/>
        </p:nvPicPr>
        <p:blipFill>
          <a:blip r:embed="rId6"/>
          <a:stretch>
            <a:fillRect/>
          </a:stretch>
        </p:blipFill>
        <p:spPr>
          <a:xfrm>
            <a:off x="8545145" y="9029700"/>
            <a:ext cx="647700" cy="647700"/>
          </a:xfrm>
          <a:prstGeom prst="rect">
            <a:avLst/>
          </a:prstGeom>
        </p:spPr>
      </p:pic>
      <p:pic>
        <p:nvPicPr>
          <p:cNvPr id="30" name="Picture 29"/>
          <p:cNvPicPr>
            <a:picLocks noChangeAspect="1"/>
          </p:cNvPicPr>
          <p:nvPr/>
        </p:nvPicPr>
        <p:blipFill>
          <a:blip r:embed="rId6"/>
          <a:stretch>
            <a:fillRect/>
          </a:stretch>
        </p:blipFill>
        <p:spPr>
          <a:xfrm>
            <a:off x="9019937" y="8258248"/>
            <a:ext cx="647700" cy="647700"/>
          </a:xfrm>
          <a:prstGeom prst="rect">
            <a:avLst/>
          </a:prstGeom>
        </p:spPr>
      </p:pic>
      <p:pic>
        <p:nvPicPr>
          <p:cNvPr id="31" name="Picture 30"/>
          <p:cNvPicPr>
            <a:picLocks noChangeAspect="1"/>
          </p:cNvPicPr>
          <p:nvPr/>
        </p:nvPicPr>
        <p:blipFill>
          <a:blip r:embed="rId5"/>
          <a:stretch>
            <a:fillRect/>
          </a:stretch>
        </p:blipFill>
        <p:spPr>
          <a:xfrm>
            <a:off x="7030152" y="4504946"/>
            <a:ext cx="647700" cy="647700"/>
          </a:xfrm>
          <a:prstGeom prst="rect">
            <a:avLst/>
          </a:prstGeom>
        </p:spPr>
      </p:pic>
      <p:pic>
        <p:nvPicPr>
          <p:cNvPr id="32" name="Picture 31"/>
          <p:cNvPicPr>
            <a:picLocks noChangeAspect="1"/>
          </p:cNvPicPr>
          <p:nvPr/>
        </p:nvPicPr>
        <p:blipFill>
          <a:blip r:embed="rId5"/>
          <a:stretch>
            <a:fillRect/>
          </a:stretch>
        </p:blipFill>
        <p:spPr>
          <a:xfrm>
            <a:off x="10544044" y="3872093"/>
            <a:ext cx="647700" cy="647700"/>
          </a:xfrm>
          <a:prstGeom prst="rect">
            <a:avLst/>
          </a:prstGeom>
        </p:spPr>
      </p:pic>
      <p:pic>
        <p:nvPicPr>
          <p:cNvPr id="33" name="Picture 32"/>
          <p:cNvPicPr>
            <a:picLocks noChangeAspect="1"/>
          </p:cNvPicPr>
          <p:nvPr/>
        </p:nvPicPr>
        <p:blipFill>
          <a:blip r:embed="rId5"/>
          <a:stretch>
            <a:fillRect/>
          </a:stretch>
        </p:blipFill>
        <p:spPr>
          <a:xfrm>
            <a:off x="10036608" y="5024669"/>
            <a:ext cx="647700" cy="647700"/>
          </a:xfrm>
          <a:prstGeom prst="rect">
            <a:avLst/>
          </a:prstGeom>
        </p:spPr>
      </p:pic>
      <p:pic>
        <p:nvPicPr>
          <p:cNvPr id="34" name="Picture 33"/>
          <p:cNvPicPr>
            <a:picLocks noChangeAspect="1"/>
          </p:cNvPicPr>
          <p:nvPr/>
        </p:nvPicPr>
        <p:blipFill>
          <a:blip r:embed="rId5"/>
          <a:stretch>
            <a:fillRect/>
          </a:stretch>
        </p:blipFill>
        <p:spPr>
          <a:xfrm>
            <a:off x="9311768" y="6899636"/>
            <a:ext cx="647700" cy="647700"/>
          </a:xfrm>
          <a:prstGeom prst="rect">
            <a:avLst/>
          </a:prstGeom>
        </p:spPr>
      </p:pic>
      <p:pic>
        <p:nvPicPr>
          <p:cNvPr id="35" name="Picture 34"/>
          <p:cNvPicPr>
            <a:picLocks noChangeAspect="1"/>
          </p:cNvPicPr>
          <p:nvPr/>
        </p:nvPicPr>
        <p:blipFill>
          <a:blip r:embed="rId5"/>
          <a:stretch>
            <a:fillRect/>
          </a:stretch>
        </p:blipFill>
        <p:spPr>
          <a:xfrm>
            <a:off x="7279149" y="7841493"/>
            <a:ext cx="647700" cy="647700"/>
          </a:xfrm>
          <a:prstGeom prst="rect">
            <a:avLst/>
          </a:prstGeom>
        </p:spPr>
      </p:pic>
      <p:pic>
        <p:nvPicPr>
          <p:cNvPr id="5" name="Picture 4"/>
          <p:cNvPicPr>
            <a:picLocks noChangeAspect="1"/>
          </p:cNvPicPr>
          <p:nvPr/>
        </p:nvPicPr>
        <p:blipFill>
          <a:blip r:embed="rId7"/>
          <a:stretch>
            <a:fillRect/>
          </a:stretch>
        </p:blipFill>
        <p:spPr>
          <a:xfrm>
            <a:off x="11137890" y="7190192"/>
            <a:ext cx="647700" cy="647700"/>
          </a:xfrm>
          <a:prstGeom prst="rect">
            <a:avLst/>
          </a:prstGeom>
        </p:spPr>
      </p:pic>
      <p:pic>
        <p:nvPicPr>
          <p:cNvPr id="37" name="Picture 36"/>
          <p:cNvPicPr>
            <a:picLocks noChangeAspect="1"/>
          </p:cNvPicPr>
          <p:nvPr/>
        </p:nvPicPr>
        <p:blipFill>
          <a:blip r:embed="rId7"/>
          <a:stretch>
            <a:fillRect/>
          </a:stretch>
        </p:blipFill>
        <p:spPr>
          <a:xfrm>
            <a:off x="11126354" y="6454054"/>
            <a:ext cx="647700" cy="647700"/>
          </a:xfrm>
          <a:prstGeom prst="rect">
            <a:avLst/>
          </a:prstGeom>
        </p:spPr>
      </p:pic>
      <p:pic>
        <p:nvPicPr>
          <p:cNvPr id="38" name="Picture 37"/>
          <p:cNvPicPr>
            <a:picLocks noChangeAspect="1"/>
          </p:cNvPicPr>
          <p:nvPr/>
        </p:nvPicPr>
        <p:blipFill>
          <a:blip r:embed="rId7"/>
          <a:stretch>
            <a:fillRect/>
          </a:stretch>
        </p:blipFill>
        <p:spPr>
          <a:xfrm>
            <a:off x="11785590" y="6822123"/>
            <a:ext cx="647700" cy="647700"/>
          </a:xfrm>
          <a:prstGeom prst="rect">
            <a:avLst/>
          </a:prstGeom>
        </p:spPr>
      </p:pic>
      <p:pic>
        <p:nvPicPr>
          <p:cNvPr id="39" name="Picture 38"/>
          <p:cNvPicPr>
            <a:picLocks noChangeAspect="1"/>
          </p:cNvPicPr>
          <p:nvPr/>
        </p:nvPicPr>
        <p:blipFill>
          <a:blip r:embed="rId7"/>
          <a:stretch>
            <a:fillRect/>
          </a:stretch>
        </p:blipFill>
        <p:spPr>
          <a:xfrm>
            <a:off x="11816228" y="7573241"/>
            <a:ext cx="647700" cy="647700"/>
          </a:xfrm>
          <a:prstGeom prst="rect">
            <a:avLst/>
          </a:prstGeom>
        </p:spPr>
      </p:pic>
      <p:pic>
        <p:nvPicPr>
          <p:cNvPr id="40" name="Picture 39"/>
          <p:cNvPicPr>
            <a:picLocks noChangeAspect="1"/>
          </p:cNvPicPr>
          <p:nvPr/>
        </p:nvPicPr>
        <p:blipFill>
          <a:blip r:embed="rId7"/>
          <a:stretch>
            <a:fillRect/>
          </a:stretch>
        </p:blipFill>
        <p:spPr>
          <a:xfrm>
            <a:off x="11147321" y="7923248"/>
            <a:ext cx="647700" cy="647700"/>
          </a:xfrm>
          <a:prstGeom prst="rect">
            <a:avLst/>
          </a:prstGeom>
        </p:spPr>
      </p:pic>
    </p:spTree>
    <p:extLst>
      <p:ext uri="{BB962C8B-B14F-4D97-AF65-F5344CB8AC3E}">
        <p14:creationId xmlns:p14="http://schemas.microsoft.com/office/powerpoint/2010/main" val="3540931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Mixed vs Multi-Member Systems</a:t>
            </a:r>
            <a:endParaRPr lang="en-US" dirty="0"/>
          </a:p>
        </p:txBody>
      </p:sp>
      <p:sp>
        <p:nvSpPr>
          <p:cNvPr id="4" name="Content Placeholder 3"/>
          <p:cNvSpPr>
            <a:spLocks noGrp="1"/>
          </p:cNvSpPr>
          <p:nvPr>
            <p:ph sz="half" idx="1"/>
          </p:nvPr>
        </p:nvSpPr>
        <p:spPr/>
        <p:txBody>
          <a:bodyPr/>
          <a:lstStyle/>
          <a:p>
            <a:pPr marL="0" indent="0">
              <a:buNone/>
            </a:pPr>
            <a:r>
              <a:rPr lang="en-US" dirty="0" smtClean="0"/>
              <a:t>Mixed-Member Systems</a:t>
            </a:r>
          </a:p>
          <a:p>
            <a:r>
              <a:rPr lang="en-US" dirty="0" smtClean="0"/>
              <a:t>Proportional</a:t>
            </a:r>
          </a:p>
          <a:p>
            <a:r>
              <a:rPr lang="en-US" dirty="0" smtClean="0"/>
              <a:t>Keeps benefits of local members; familiarity of FPTP</a:t>
            </a:r>
          </a:p>
          <a:p>
            <a:r>
              <a:rPr lang="en-US" dirty="0" smtClean="0"/>
              <a:t>Regional members ensure everyone is represented</a:t>
            </a:r>
          </a:p>
          <a:p>
            <a:r>
              <a:rPr lang="en-US" dirty="0" smtClean="0"/>
              <a:t>Maintains centrality of the party</a:t>
            </a:r>
          </a:p>
          <a:p>
            <a:endParaRPr lang="en-US" dirty="0"/>
          </a:p>
        </p:txBody>
      </p:sp>
      <p:sp>
        <p:nvSpPr>
          <p:cNvPr id="5" name="Content Placeholder 4"/>
          <p:cNvSpPr>
            <a:spLocks noGrp="1"/>
          </p:cNvSpPr>
          <p:nvPr>
            <p:ph sz="half" idx="2"/>
          </p:nvPr>
        </p:nvSpPr>
        <p:spPr/>
        <p:txBody>
          <a:bodyPr/>
          <a:lstStyle/>
          <a:p>
            <a:pPr marL="0" indent="0">
              <a:buNone/>
            </a:pPr>
            <a:r>
              <a:rPr lang="en-US" dirty="0" smtClean="0"/>
              <a:t>Multi-Member Systems</a:t>
            </a:r>
          </a:p>
          <a:p>
            <a:r>
              <a:rPr lang="en-US" dirty="0" smtClean="0"/>
              <a:t>Proportional</a:t>
            </a:r>
          </a:p>
          <a:p>
            <a:r>
              <a:rPr lang="en-US" dirty="0" smtClean="0"/>
              <a:t>Candidate-</a:t>
            </a:r>
            <a:r>
              <a:rPr lang="en-US" dirty="0" err="1" smtClean="0"/>
              <a:t>centred</a:t>
            </a:r>
            <a:r>
              <a:rPr lang="en-US" dirty="0" smtClean="0"/>
              <a:t> rather than party-</a:t>
            </a:r>
            <a:r>
              <a:rPr lang="en-US" dirty="0" err="1" smtClean="0"/>
              <a:t>centred</a:t>
            </a:r>
            <a:endParaRPr lang="en-US" dirty="0" smtClean="0"/>
          </a:p>
          <a:p>
            <a:r>
              <a:rPr lang="en-US" dirty="0" smtClean="0"/>
              <a:t>Everyone has multiple members; choose best for the situation</a:t>
            </a:r>
          </a:p>
          <a:p>
            <a:r>
              <a:rPr lang="en-US" dirty="0" smtClean="0"/>
              <a:t>More incentives for civility and collaboration</a:t>
            </a:r>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36</a:t>
            </a:fld>
            <a:endParaRPr lang="en-US"/>
          </a:p>
        </p:txBody>
      </p:sp>
    </p:spTree>
    <p:extLst>
      <p:ext uri="{BB962C8B-B14F-4D97-AF65-F5344CB8AC3E}">
        <p14:creationId xmlns:p14="http://schemas.microsoft.com/office/powerpoint/2010/main" val="667235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74463637"/>
              </p:ext>
            </p:extLst>
          </p:nvPr>
        </p:nvGraphicFramePr>
        <p:xfrm>
          <a:off x="482600" y="304800"/>
          <a:ext cx="12115801" cy="9080682"/>
        </p:xfrm>
        <a:graphic>
          <a:graphicData uri="http://schemas.openxmlformats.org/drawingml/2006/table">
            <a:tbl>
              <a:tblPr firstRow="1" bandRow="1">
                <a:tableStyleId>{5C22544A-7EE6-4342-B048-85BDC9FD1C3A}</a:tableStyleId>
              </a:tblPr>
              <a:tblGrid>
                <a:gridCol w="2669583"/>
                <a:gridCol w="6981986"/>
                <a:gridCol w="1232116"/>
                <a:gridCol w="1232116"/>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charset="0"/>
                          <a:ea typeface="Calibri" charset="0"/>
                          <a:cs typeface="Times New Roman" charset="0"/>
                        </a:rPr>
                        <a:t>Winner Take All</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US" sz="2400" dirty="0" err="1" smtClean="0">
                          <a:effectLst/>
                          <a:latin typeface="Calibri" charset="0"/>
                          <a:ea typeface="Calibri" charset="0"/>
                          <a:cs typeface="Times New Roman" charset="0"/>
                        </a:rPr>
                        <a:t>Propor-tional</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2800" dirty="0" smtClean="0">
                          <a:effectLst/>
                          <a:latin typeface="+mj-lt"/>
                          <a:ea typeface="Calibri" charset="0"/>
                          <a:cs typeface="Times New Roman" charset="0"/>
                        </a:rPr>
                        <a:t>Effectiveness &amp; Legitimacy</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fairly</a:t>
                      </a:r>
                      <a:r>
                        <a:rPr lang="en-US" sz="2800" baseline="0" dirty="0" smtClean="0">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aseline="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endParaRPr lang="en-US" sz="2800" baseline="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2800" dirty="0" smtClean="0">
                          <a:effectLst/>
                          <a:latin typeface="+mj-lt"/>
                          <a:ea typeface="Calibri" charset="0"/>
                          <a:cs typeface="Times New Roman" charset="0"/>
                        </a:rPr>
                        <a:t>Engagement</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encourage</a:t>
                      </a:r>
                      <a:r>
                        <a:rPr lang="en-US" sz="2800" baseline="0" dirty="0" smtClean="0">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foster greater civility and collaboration</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include underrepresented groups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b="1" dirty="0" smtClean="0">
                        <a:effectLst/>
                        <a:latin typeface="+mn-lt"/>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p>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p>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p>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88988">
                <a:tc>
                  <a:txBody>
                    <a:bodyPr/>
                    <a:lstStyle/>
                    <a:p>
                      <a:pPr marL="0" marR="0">
                        <a:spcBef>
                          <a:spcPts val="0"/>
                        </a:spcBef>
                        <a:spcAft>
                          <a:spcPts val="0"/>
                        </a:spcAft>
                      </a:pPr>
                      <a:r>
                        <a:rPr lang="en-CA" sz="2800" dirty="0" smtClean="0">
                          <a:effectLst/>
                          <a:latin typeface="+mj-lt"/>
                          <a:ea typeface="Calibri" charset="0"/>
                          <a:cs typeface="Times New Roman" charset="0"/>
                        </a:rPr>
                        <a:t>Accessibility</a:t>
                      </a:r>
                      <a:r>
                        <a:rPr lang="en-CA" sz="2800" baseline="0" dirty="0" smtClean="0">
                          <a:effectLst/>
                          <a:latin typeface="+mj-lt"/>
                          <a:ea typeface="Calibri" charset="0"/>
                          <a:cs typeface="Times New Roman" charset="0"/>
                        </a:rPr>
                        <a:t> &amp; Inclusiveness</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avoid undue voting</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complexity</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while </a:t>
                      </a:r>
                      <a:r>
                        <a:rPr lang="en-US" sz="2800" dirty="0" smtClean="0">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p>
                    <a:p>
                      <a:pPr marL="0" marR="0" indent="0" algn="ctr">
                        <a:spcBef>
                          <a:spcPts val="0"/>
                        </a:spcBef>
                        <a:spcAft>
                          <a:spcPts val="0"/>
                        </a:spcAft>
                        <a:buFont typeface="Arial" charset="0"/>
                        <a:buNone/>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a:spcBef>
                          <a:spcPts val="0"/>
                        </a:spcBef>
                        <a:spcAft>
                          <a:spcPts val="0"/>
                        </a:spcAft>
                        <a:buFont typeface="Arial" charset="0"/>
                        <a:buNone/>
                      </a:pPr>
                      <a:r>
                        <a:rPr lang="en-US" sz="2800" dirty="0" smtClean="0">
                          <a:effectLst/>
                          <a:latin typeface="Calibri" charset="0"/>
                          <a:ea typeface="Calibri" charset="0"/>
                          <a:cs typeface="Times New Roman" charset="0"/>
                        </a:rPr>
                        <a:t>?</a:t>
                      </a: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964466">
                <a:tc>
                  <a:txBody>
                    <a:bodyPr/>
                    <a:lstStyle/>
                    <a:p>
                      <a:pPr marL="0" marR="0">
                        <a:spcBef>
                          <a:spcPts val="0"/>
                        </a:spcBef>
                        <a:spcAft>
                          <a:spcPts val="0"/>
                        </a:spcAft>
                      </a:pPr>
                      <a:r>
                        <a:rPr lang="en-CA" sz="2800" dirty="0" smtClean="0">
                          <a:effectLst/>
                          <a:latin typeface="+mj-lt"/>
                          <a:ea typeface="Calibri" charset="0"/>
                          <a:cs typeface="Times New Roman" charset="0"/>
                        </a:rPr>
                        <a:t>Integrity</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safeguard trust in the election process</a:t>
                      </a:r>
                      <a:endParaRPr lang="en-US" sz="2800" baseline="0" dirty="0" smtClean="0">
                        <a:solidFill>
                          <a:schemeClr val="bg1"/>
                        </a:solidFill>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give reliable and verifiable results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2800" dirty="0" smtClean="0">
                          <a:effectLst/>
                          <a:latin typeface="+mj-lt"/>
                          <a:ea typeface="Calibri" charset="0"/>
                          <a:cs typeface="Times New Roman" charset="0"/>
                        </a:rPr>
                        <a:t>Local Representation</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effectLst/>
                          <a:latin typeface="Calibri" charset="0"/>
                          <a:ea typeface="Calibri" charset="0"/>
                          <a:cs typeface="Times New Roman" charset="0"/>
                        </a:rPr>
                        <a:t>ensure accountable MPs</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ensure</a:t>
                      </a:r>
                      <a:r>
                        <a:rPr lang="en-US" sz="2800" dirty="0" smtClean="0">
                          <a:effectLst/>
                          <a:latin typeface="Calibri" charset="0"/>
                          <a:ea typeface="Calibri" charset="0"/>
                          <a:cs typeface="Times New Roman" charset="0"/>
                        </a:rPr>
                        <a:t> accessible (like-minded)</a:t>
                      </a:r>
                      <a:r>
                        <a:rPr lang="en-US" sz="2800" baseline="0" dirty="0" smtClean="0">
                          <a:effectLst/>
                          <a:latin typeface="Calibri" charset="0"/>
                          <a:ea typeface="Calibri" charset="0"/>
                          <a:cs typeface="Times New Roman" charset="0"/>
                        </a:rPr>
                        <a:t> </a:t>
                      </a:r>
                      <a:r>
                        <a:rPr lang="en-US" sz="2800" dirty="0" smtClean="0">
                          <a:effectLst/>
                          <a:latin typeface="Calibri" charset="0"/>
                          <a:ea typeface="Calibri" charset="0"/>
                          <a:cs typeface="Times New Roman" charset="0"/>
                        </a:rPr>
                        <a:t>MPs</a:t>
                      </a:r>
                      <a:r>
                        <a:rPr lang="en-US" sz="28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effectLst/>
                          <a:latin typeface="Calibri" charset="0"/>
                          <a:ea typeface="Calibri" charset="0"/>
                          <a:cs typeface="Times New Roman" charset="0"/>
                        </a:rPr>
                        <a:t>MPs understand local conditions &amp; advance local needs</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r>
                        <a:rPr lang="en-US" sz="2800" b="1" dirty="0" smtClean="0">
                          <a:solidFill>
                            <a:srgbClr val="389D2E"/>
                          </a:solidFill>
                          <a:effectLst/>
                          <a:latin typeface="+mn-lt"/>
                          <a:ea typeface="Calibri" charset="0"/>
                          <a:cs typeface="Times New Roman" charset="0"/>
                        </a:rPr>
                        <a:t>✔</a:t>
                      </a: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r>
                        <a:rPr lang="en-CA" sz="2800" dirty="0" smtClean="0">
                          <a:effectLst/>
                          <a:latin typeface="+mj-lt"/>
                          <a:ea typeface="Calibri" charset="0"/>
                          <a:cs typeface="Times New Roman" charset="0"/>
                        </a:rPr>
                        <a:t>Good Governance</a:t>
                      </a:r>
                      <a:endParaRPr lang="en-US" sz="24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bg1"/>
                          </a:solidFill>
                          <a:effectLst/>
                          <a:latin typeface="Calibri" charset="0"/>
                          <a:ea typeface="Calibri" charset="0"/>
                          <a:cs typeface="Times New Roman" charset="0"/>
                        </a:rPr>
                        <a:t>yield stable governments</a:t>
                      </a:r>
                      <a:r>
                        <a:rPr lang="en-US" sz="2800" baseline="0" dirty="0" smtClean="0">
                          <a:solidFill>
                            <a:schemeClr val="bg1"/>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bg1"/>
                          </a:solidFill>
                          <a:effectLst/>
                          <a:latin typeface="Calibri" charset="0"/>
                          <a:ea typeface="Calibri" charset="0"/>
                          <a:cs typeface="Times New Roman" charset="0"/>
                        </a:rPr>
                        <a:t>governments that enact long-lasting policies supported by the majority of voters</a:t>
                      </a: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FF0000"/>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defTabSz="457200" rtl="0" eaLnBrk="1" fontAlgn="auto" latinLnBrk="0" hangingPunct="1">
                        <a:lnSpc>
                          <a:spcPct val="100000"/>
                        </a:lnSpc>
                        <a:spcBef>
                          <a:spcPts val="0"/>
                        </a:spcBef>
                        <a:spcAft>
                          <a:spcPts val="0"/>
                        </a:spcAft>
                        <a:buClrTx/>
                        <a:buSzTx/>
                        <a:buFont typeface="Arial" charset="0"/>
                        <a:buNone/>
                        <a:tabLst/>
                        <a:defRPr/>
                      </a:pPr>
                      <a:r>
                        <a:rPr lang="en-US" sz="2800" b="1" dirty="0" smtClean="0">
                          <a:solidFill>
                            <a:srgbClr val="389D2E"/>
                          </a:solidFill>
                          <a:effectLst/>
                          <a:latin typeface="+mn-lt"/>
                          <a:ea typeface="Calibri" charset="0"/>
                          <a:cs typeface="Times New Roman" charset="0"/>
                        </a:rPr>
                        <a:t>✔</a:t>
                      </a:r>
                      <a:endParaRPr lang="en-US" sz="2800" dirty="0" smtClean="0">
                        <a:effectLst/>
                        <a:latin typeface="Calibri" charset="0"/>
                        <a:ea typeface="Calibri" charset="0"/>
                        <a:cs typeface="Times New Roman" charset="0"/>
                      </a:endParaRPr>
                    </a:p>
                    <a:p>
                      <a:pPr marL="0" marR="0" indent="0" algn="ctr">
                        <a:spcBef>
                          <a:spcPts val="0"/>
                        </a:spcBef>
                        <a:spcAft>
                          <a:spcPts val="0"/>
                        </a:spcAft>
                        <a:buFont typeface="Arial" charset="0"/>
                        <a:buNone/>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6" name="Rectangle 5"/>
          <p:cNvSpPr/>
          <p:nvPr/>
        </p:nvSpPr>
        <p:spPr bwMode="auto">
          <a:xfrm>
            <a:off x="10236200" y="1086002"/>
            <a:ext cx="2146300" cy="1219200"/>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10272843" y="2362200"/>
            <a:ext cx="2146300" cy="1649535"/>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p:nvSpPr>
        <p:spPr bwMode="auto">
          <a:xfrm>
            <a:off x="10283253" y="4057650"/>
            <a:ext cx="2146300" cy="1219200"/>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0339570" y="5341809"/>
            <a:ext cx="2146300" cy="906591"/>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10339570" y="6351458"/>
            <a:ext cx="2146300" cy="1524001"/>
          </a:xfrm>
          <a:prstGeom prst="rect">
            <a:avLst/>
          </a:prstGeom>
          <a:solidFill>
            <a:srgbClr val="D0D8E8">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10"/>
          <p:cNvSpPr/>
          <p:nvPr/>
        </p:nvSpPr>
        <p:spPr bwMode="auto">
          <a:xfrm>
            <a:off x="10339570" y="8085009"/>
            <a:ext cx="2146300" cy="1211391"/>
          </a:xfrm>
          <a:prstGeom prst="rect">
            <a:avLst/>
          </a:prstGeom>
          <a:solidFill>
            <a:srgbClr val="EAEDF4">
              <a:alpha val="95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72168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Proportional electoral systems satisfy our criteria much better than majoritarian systems like FPTP and Alternative Vote.</a:t>
            </a:r>
          </a:p>
          <a:p>
            <a:r>
              <a:rPr lang="en-US" dirty="0" smtClean="0"/>
              <a:t>The exception is simplicity</a:t>
            </a:r>
          </a:p>
          <a:p>
            <a:pPr lvl="1"/>
            <a:r>
              <a:rPr lang="en-US" dirty="0" smtClean="0"/>
              <a:t>Voters in many other countries have figured it out</a:t>
            </a:r>
          </a:p>
          <a:p>
            <a:pPr lvl="1"/>
            <a:r>
              <a:rPr lang="en-US" dirty="0" smtClean="0"/>
              <a:t>Voting is not that much more complex;  counting the vote is the responsibility of Elections Canada</a:t>
            </a:r>
          </a:p>
          <a:p>
            <a:r>
              <a:rPr lang="en-US" dirty="0" smtClean="0"/>
              <a:t>There are different kinds of PR – with real differences – but ANY form of </a:t>
            </a:r>
            <a:r>
              <a:rPr lang="en-US" smtClean="0"/>
              <a:t>PR meets </a:t>
            </a:r>
            <a:r>
              <a:rPr lang="en-US" dirty="0" smtClean="0"/>
              <a:t>the established criteria better than FPTP or AV.</a:t>
            </a:r>
          </a:p>
        </p:txBody>
      </p:sp>
      <p:sp>
        <p:nvSpPr>
          <p:cNvPr id="4" name="Slide Number Placeholder 3"/>
          <p:cNvSpPr>
            <a:spLocks noGrp="1"/>
          </p:cNvSpPr>
          <p:nvPr>
            <p:ph type="sldNum" sz="quarter" idx="10"/>
          </p:nvPr>
        </p:nvSpPr>
        <p:spPr/>
        <p:txBody>
          <a:bodyPr/>
          <a:lstStyle/>
          <a:p>
            <a:fld id="{6C230266-32F6-FD4F-A2FF-25FE69ECF62C}" type="slidenum">
              <a:rPr lang="en-US" smtClean="0"/>
              <a:pPr/>
              <a:t>38</a:t>
            </a:fld>
            <a:endParaRPr lang="en-US"/>
          </a:p>
        </p:txBody>
      </p:sp>
    </p:spTree>
    <p:extLst>
      <p:ext uri="{BB962C8B-B14F-4D97-AF65-F5344CB8AC3E}">
        <p14:creationId xmlns:p14="http://schemas.microsoft.com/office/powerpoint/2010/main" val="1998491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461596-7EB3-FF47-AEFE-5910693E86AA}" type="slidenum">
              <a:rPr lang="en-US" smtClean="0"/>
              <a:pPr/>
              <a:t>39</a:t>
            </a:fld>
            <a:endParaRPr lang="en-US"/>
          </a:p>
        </p:txBody>
      </p:sp>
      <p:sp>
        <p:nvSpPr>
          <p:cNvPr id="3" name="TextBox 2"/>
          <p:cNvSpPr txBox="1"/>
          <p:nvPr/>
        </p:nvSpPr>
        <p:spPr>
          <a:xfrm>
            <a:off x="177800" y="2743200"/>
            <a:ext cx="12674600" cy="5401479"/>
          </a:xfrm>
          <a:prstGeom prst="rect">
            <a:avLst/>
          </a:prstGeom>
          <a:noFill/>
        </p:spPr>
        <p:txBody>
          <a:bodyPr wrap="square" rtlCol="0">
            <a:spAutoFit/>
          </a:bodyPr>
          <a:lstStyle/>
          <a:p>
            <a:r>
              <a:rPr lang="en-US" sz="11500" dirty="0" smtClean="0">
                <a:solidFill>
                  <a:schemeClr val="tx1"/>
                </a:solidFill>
              </a:rPr>
              <a:t>Questions</a:t>
            </a:r>
          </a:p>
          <a:p>
            <a:r>
              <a:rPr lang="en-US" sz="11500" dirty="0">
                <a:solidFill>
                  <a:schemeClr val="tx1"/>
                </a:solidFill>
              </a:rPr>
              <a:t>&amp;</a:t>
            </a:r>
            <a:endParaRPr lang="en-US" sz="11500" dirty="0" smtClean="0">
              <a:solidFill>
                <a:schemeClr val="tx1"/>
              </a:solidFill>
            </a:endParaRPr>
          </a:p>
          <a:p>
            <a:r>
              <a:rPr lang="en-US" sz="11500" dirty="0" smtClean="0">
                <a:solidFill>
                  <a:schemeClr val="tx1"/>
                </a:solidFill>
              </a:rPr>
              <a:t>Responses</a:t>
            </a:r>
            <a:endParaRPr lang="en-US" sz="11500" dirty="0">
              <a:solidFill>
                <a:schemeClr val="tx1"/>
              </a:solidFill>
            </a:endParaRPr>
          </a:p>
        </p:txBody>
      </p:sp>
    </p:spTree>
    <p:extLst>
      <p:ext uri="{BB962C8B-B14F-4D97-AF65-F5344CB8AC3E}">
        <p14:creationId xmlns:p14="http://schemas.microsoft.com/office/powerpoint/2010/main" val="7397435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1458763"/>
              </p:ext>
            </p:extLst>
          </p:nvPr>
        </p:nvGraphicFramePr>
        <p:xfrm>
          <a:off x="482600" y="304800"/>
          <a:ext cx="12115800" cy="8986832"/>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6">
                  <a:txBody>
                    <a:bodyPr/>
                    <a:lstStyle/>
                    <a:p>
                      <a:pPr marL="457200" marR="0" indent="-457200">
                        <a:spcBef>
                          <a:spcPts val="0"/>
                        </a:spcBef>
                        <a:spcAft>
                          <a:spcPts val="0"/>
                        </a:spcAft>
                        <a:buFont typeface="Arial" charset="0"/>
                        <a:buChar char="•"/>
                      </a:pPr>
                      <a:r>
                        <a:rPr lang="en-US" sz="3600" dirty="0" smtClean="0">
                          <a:effectLst/>
                          <a:latin typeface="Calibri" charset="0"/>
                          <a:ea typeface="Calibri" charset="0"/>
                          <a:cs typeface="Times New Roman" charset="0"/>
                        </a:rPr>
                        <a:t>fairly</a:t>
                      </a:r>
                      <a:r>
                        <a:rPr lang="en-US" sz="3600" baseline="0" dirty="0" smtClean="0">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53382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4" name="Content Placeholder 3"/>
          <p:cNvSpPr>
            <a:spLocks noGrp="1"/>
          </p:cNvSpPr>
          <p:nvPr>
            <p:ph idx="1"/>
          </p:nvPr>
        </p:nvSpPr>
        <p:spPr/>
        <p:txBody>
          <a:bodyPr/>
          <a:lstStyle/>
          <a:p>
            <a:r>
              <a:rPr lang="en-US" dirty="0"/>
              <a:t>Electoral Reform Committee</a:t>
            </a:r>
            <a:br>
              <a:rPr lang="en-US" dirty="0"/>
            </a:br>
            <a:r>
              <a:rPr lang="en-US" dirty="0" smtClean="0"/>
              <a:t>http</a:t>
            </a:r>
            <a:r>
              <a:rPr lang="en-US" dirty="0"/>
              <a:t>://</a:t>
            </a:r>
            <a:r>
              <a:rPr lang="en-US" dirty="0" err="1"/>
              <a:t>www.parl.gc.ca</a:t>
            </a:r>
            <a:r>
              <a:rPr lang="en-US" dirty="0"/>
              <a:t>/Committees/</a:t>
            </a:r>
            <a:r>
              <a:rPr lang="en-US" dirty="0" err="1"/>
              <a:t>en</a:t>
            </a:r>
            <a:r>
              <a:rPr lang="en-US" dirty="0"/>
              <a:t>/ERRE</a:t>
            </a:r>
          </a:p>
          <a:p>
            <a:endParaRPr lang="en-US" dirty="0"/>
          </a:p>
          <a:p>
            <a:r>
              <a:rPr lang="en-US" dirty="0" smtClean="0"/>
              <a:t>Fair Vote Canada:  </a:t>
            </a:r>
            <a:br>
              <a:rPr lang="en-US" dirty="0" smtClean="0"/>
            </a:br>
            <a:r>
              <a:rPr lang="en-US" dirty="0" smtClean="0">
                <a:hlinkClick r:id="rId3"/>
              </a:rPr>
              <a:t>https://fairvote.ca</a:t>
            </a:r>
            <a:endParaRPr lang="en-US" dirty="0" smtClean="0"/>
          </a:p>
          <a:p>
            <a:r>
              <a:rPr lang="en-US" dirty="0" smtClean="0"/>
              <a:t>Fair Voting BC:</a:t>
            </a:r>
            <a:r>
              <a:rPr lang="en-US" dirty="0"/>
              <a:t/>
            </a:r>
            <a:br>
              <a:rPr lang="en-US" dirty="0"/>
            </a:br>
            <a:r>
              <a:rPr lang="en-US" dirty="0"/>
              <a:t>https://</a:t>
            </a:r>
            <a:r>
              <a:rPr lang="en-US" dirty="0" err="1"/>
              <a:t>fairvotingbc.com</a:t>
            </a:r>
            <a:r>
              <a:rPr lang="en-US" dirty="0"/>
              <a:t>/</a:t>
            </a:r>
            <a:endParaRPr lang="en-US" dirty="0" smtClean="0"/>
          </a:p>
          <a:p>
            <a:r>
              <a:rPr lang="en-US" dirty="0"/>
              <a:t>Local PR:</a:t>
            </a:r>
            <a:br>
              <a:rPr lang="en-US" dirty="0"/>
            </a:br>
            <a:r>
              <a:rPr lang="en-US" dirty="0">
                <a:hlinkClick r:id="rId4"/>
              </a:rPr>
              <a:t>http://localpr.ca</a:t>
            </a:r>
            <a:r>
              <a:rPr lang="en-US" dirty="0" smtClean="0">
                <a:hlinkClick r:id="rId4"/>
              </a:rPr>
              <a:t>/</a:t>
            </a:r>
            <a:endParaRPr lang="en-US" dirty="0" smtClean="0"/>
          </a:p>
          <a:p>
            <a:r>
              <a:rPr lang="en-US" dirty="0"/>
              <a:t>Election Modelling:</a:t>
            </a:r>
            <a:br>
              <a:rPr lang="en-US" dirty="0"/>
            </a:br>
            <a:r>
              <a:rPr lang="en-US" dirty="0"/>
              <a:t>http://election-</a:t>
            </a:r>
            <a:r>
              <a:rPr lang="en-US" dirty="0" err="1"/>
              <a:t>modelling.ca</a:t>
            </a:r>
            <a:r>
              <a:rPr lang="en-US" dirty="0"/>
              <a:t>/</a:t>
            </a:r>
            <a:endParaRPr lang="en-US" dirty="0" smtClean="0"/>
          </a:p>
          <a:p>
            <a:endParaRPr lang="en-US" dirty="0">
              <a:solidFill>
                <a:srgbClr val="FF0000"/>
              </a:solidFill>
            </a:endParaRPr>
          </a:p>
          <a:p>
            <a:endParaRPr lang="en-US" dirty="0" smtClean="0"/>
          </a:p>
          <a:p>
            <a:endParaRPr lang="en-US" dirty="0"/>
          </a:p>
        </p:txBody>
      </p:sp>
      <p:sp>
        <p:nvSpPr>
          <p:cNvPr id="3" name="Slide Number Placeholder 2"/>
          <p:cNvSpPr>
            <a:spLocks noGrp="1"/>
          </p:cNvSpPr>
          <p:nvPr>
            <p:ph type="sldNum" sz="quarter" idx="10"/>
          </p:nvPr>
        </p:nvSpPr>
        <p:spPr/>
        <p:txBody>
          <a:bodyPr/>
          <a:lstStyle/>
          <a:p>
            <a:fld id="{36527A12-DBEE-A342-9DBF-9AA126D2E720}" type="slidenum">
              <a:rPr lang="en-US" smtClean="0"/>
              <a:pPr/>
              <a:t>40</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30683" y="3930575"/>
            <a:ext cx="5486717" cy="5076713"/>
          </a:xfrm>
          <a:prstGeom prst="rect">
            <a:avLst/>
          </a:prstGeom>
        </p:spPr>
      </p:pic>
    </p:spTree>
    <p:extLst>
      <p:ext uri="{BB962C8B-B14F-4D97-AF65-F5344CB8AC3E}">
        <p14:creationId xmlns:p14="http://schemas.microsoft.com/office/powerpoint/2010/main" val="401882880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buNone/>
            </a:pPr>
            <a:r>
              <a:rPr lang="en-US" sz="2800" b="1" dirty="0" smtClean="0"/>
              <a:t>Author</a:t>
            </a:r>
            <a:r>
              <a:rPr lang="en-US" sz="2800" dirty="0" smtClean="0"/>
              <a:t>:  Byron Weber Becker</a:t>
            </a:r>
          </a:p>
          <a:p>
            <a:pPr marL="0" indent="0">
              <a:buNone/>
            </a:pPr>
            <a:r>
              <a:rPr lang="en-US" sz="2800" b="1" dirty="0" smtClean="0"/>
              <a:t>Research, editorial advice, project management</a:t>
            </a:r>
            <a:r>
              <a:rPr lang="en-US" sz="2800" dirty="0" smtClean="0"/>
              <a:t>:  Sharon </a:t>
            </a:r>
            <a:r>
              <a:rPr lang="en-US" sz="2800" dirty="0" err="1" smtClean="0"/>
              <a:t>Sommerville</a:t>
            </a:r>
            <a:r>
              <a:rPr lang="en-US" sz="2800" dirty="0" smtClean="0"/>
              <a:t>, Bob </a:t>
            </a:r>
            <a:r>
              <a:rPr lang="en-US" sz="2800" dirty="0" err="1" smtClean="0"/>
              <a:t>Jonkman</a:t>
            </a:r>
            <a:r>
              <a:rPr lang="en-US" sz="2800" dirty="0" smtClean="0"/>
              <a:t>, Sean </a:t>
            </a:r>
            <a:r>
              <a:rPr lang="en-US" sz="2800" dirty="0" err="1" smtClean="0"/>
              <a:t>Haberlin</a:t>
            </a:r>
            <a:r>
              <a:rPr lang="en-US" sz="2800" dirty="0" smtClean="0"/>
              <a:t>, Gordon </a:t>
            </a:r>
            <a:r>
              <a:rPr lang="en-US" sz="2800" dirty="0" err="1" smtClean="0"/>
              <a:t>Divitt</a:t>
            </a:r>
            <a:r>
              <a:rPr lang="en-US" sz="2800" dirty="0" smtClean="0"/>
              <a:t>, Holly Featherstone, and many other members of Fair Vote Waterloo Region</a:t>
            </a:r>
          </a:p>
          <a:p>
            <a:pPr marL="0" indent="0">
              <a:buNone/>
            </a:pPr>
            <a:endParaRPr lang="en-US" dirty="0"/>
          </a:p>
          <a:p>
            <a:pPr marL="0" indent="0">
              <a:buNone/>
            </a:pPr>
            <a:r>
              <a:rPr lang="en-US" dirty="0" smtClean="0"/>
              <a:t>To </a:t>
            </a:r>
            <a:r>
              <a:rPr lang="en-US" dirty="0"/>
              <a:t>the extent possible under law, Byron Weber Becker has waived </a:t>
            </a:r>
            <a:r>
              <a:rPr lang="en-US" dirty="0" smtClean="0"/>
              <a:t>all copyright </a:t>
            </a:r>
            <a:r>
              <a:rPr lang="en-US" dirty="0"/>
              <a:t>and related or neighboring rights to this Presentation. </a:t>
            </a:r>
            <a:r>
              <a:rPr lang="en-US" dirty="0" smtClean="0"/>
              <a:t>This work </a:t>
            </a:r>
            <a:r>
              <a:rPr lang="en-US" dirty="0"/>
              <a:t>is published from: Canada</a:t>
            </a:r>
            <a:r>
              <a:rPr lang="en-US" dirty="0" smtClean="0"/>
              <a:t>.</a:t>
            </a:r>
          </a:p>
          <a:p>
            <a:pPr marL="0" indent="0">
              <a:buNone/>
            </a:pPr>
            <a:r>
              <a:rPr lang="en-US" dirty="0" smtClean="0"/>
              <a:t>See </a:t>
            </a:r>
            <a:r>
              <a:rPr lang="en-US" u="sng" dirty="0"/>
              <a:t>http://</a:t>
            </a:r>
            <a:r>
              <a:rPr lang="en-US" u="sng" dirty="0" err="1"/>
              <a:t>creativecommons.org</a:t>
            </a:r>
            <a:r>
              <a:rPr lang="en-US" u="sng" dirty="0"/>
              <a:t>/</a:t>
            </a:r>
            <a:r>
              <a:rPr lang="en-US" u="sng" dirty="0" err="1"/>
              <a:t>publicdomain</a:t>
            </a:r>
            <a:r>
              <a:rPr lang="en-US" u="sng" dirty="0"/>
              <a:t>/zero/1.0/</a:t>
            </a: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6C230266-32F6-FD4F-A2FF-25FE69ECF62C}" type="slidenum">
              <a:rPr lang="en-US" smtClean="0"/>
              <a:pPr/>
              <a:t>41</a:t>
            </a:fld>
            <a:endParaRPr lang="en-US"/>
          </a:p>
        </p:txBody>
      </p:sp>
      <p:pic>
        <p:nvPicPr>
          <p:cNvPr id="5" name="Picture 4"/>
          <p:cNvPicPr>
            <a:picLocks noChangeAspect="1"/>
          </p:cNvPicPr>
          <p:nvPr/>
        </p:nvPicPr>
        <p:blipFill>
          <a:blip r:embed="rId2"/>
          <a:stretch>
            <a:fillRect/>
          </a:stretch>
        </p:blipFill>
        <p:spPr>
          <a:xfrm>
            <a:off x="4064000" y="7747000"/>
            <a:ext cx="5118100" cy="1803400"/>
          </a:xfrm>
          <a:prstGeom prst="rect">
            <a:avLst/>
          </a:prstGeom>
        </p:spPr>
      </p:pic>
    </p:spTree>
    <p:extLst>
      <p:ext uri="{BB962C8B-B14F-4D97-AF65-F5344CB8AC3E}">
        <p14:creationId xmlns:p14="http://schemas.microsoft.com/office/powerpoint/2010/main" val="171070820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42</a:t>
            </a:fld>
            <a:endParaRPr lang="en-US"/>
          </a:p>
        </p:txBody>
      </p:sp>
    </p:spTree>
    <p:extLst>
      <p:ext uri="{BB962C8B-B14F-4D97-AF65-F5344CB8AC3E}">
        <p14:creationId xmlns:p14="http://schemas.microsoft.com/office/powerpoint/2010/main" val="4437132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2350930"/>
              </p:ext>
            </p:extLst>
          </p:nvPr>
        </p:nvGraphicFramePr>
        <p:xfrm>
          <a:off x="482600" y="304800"/>
          <a:ext cx="12115800" cy="8986832"/>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fairly</a:t>
                      </a:r>
                      <a:r>
                        <a:rPr lang="en-US" sz="2800" baseline="0" dirty="0" smtClean="0">
                          <a:solidFill>
                            <a:schemeClr val="tx1">
                              <a:lumMod val="50000"/>
                            </a:schemeClr>
                          </a:solidFill>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5">
                  <a:txBody>
                    <a:bodyPr/>
                    <a:lstStyle/>
                    <a:p>
                      <a:pPr marL="457200" marR="0" indent="-457200">
                        <a:spcBef>
                          <a:spcPts val="0"/>
                        </a:spcBef>
                        <a:spcAft>
                          <a:spcPts val="0"/>
                        </a:spcAft>
                        <a:buFont typeface="Arial" charset="0"/>
                        <a:buChar char="•"/>
                      </a:pPr>
                      <a:r>
                        <a:rPr lang="en-US" sz="3600" dirty="0" smtClean="0">
                          <a:effectLst/>
                          <a:latin typeface="Calibri" charset="0"/>
                          <a:ea typeface="Calibri" charset="0"/>
                          <a:cs typeface="Times New Roman" charset="0"/>
                        </a:rPr>
                        <a:t>encourage</a:t>
                      </a:r>
                      <a:r>
                        <a:rPr lang="en-US" sz="3600" baseline="0" dirty="0" smtClean="0">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include underrepresented groups</a:t>
                      </a:r>
                      <a:endParaRPr lang="en-US" sz="36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smtClean="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44509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41252426"/>
              </p:ext>
            </p:extLst>
          </p:nvPr>
        </p:nvGraphicFramePr>
        <p:xfrm>
          <a:off x="482600" y="304800"/>
          <a:ext cx="12115800" cy="9083553"/>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fairly</a:t>
                      </a:r>
                      <a:r>
                        <a:rPr lang="en-US" sz="2800" baseline="0" dirty="0" smtClean="0">
                          <a:solidFill>
                            <a:schemeClr val="tx1">
                              <a:lumMod val="50000"/>
                            </a:schemeClr>
                          </a:solidFill>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encourage</a:t>
                      </a:r>
                      <a:r>
                        <a:rPr lang="en-US" sz="2800" baseline="0" dirty="0" smtClean="0">
                          <a:solidFill>
                            <a:schemeClr val="tx1">
                              <a:lumMod val="50000"/>
                            </a:schemeClr>
                          </a:solidFill>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include underrepresented groups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4">
                  <a:txBody>
                    <a:bodyPr/>
                    <a:lstStyle/>
                    <a:p>
                      <a:pPr marL="457200" marR="0" indent="-457200">
                        <a:spcBef>
                          <a:spcPts val="0"/>
                        </a:spcBef>
                        <a:spcAft>
                          <a:spcPts val="0"/>
                        </a:spcAft>
                        <a:buFont typeface="Arial" charset="0"/>
                        <a:buChar char="•"/>
                      </a:pPr>
                      <a:r>
                        <a:rPr lang="en-US" sz="3600" dirty="0" smtClean="0">
                          <a:effectLst/>
                          <a:latin typeface="Calibri" charset="0"/>
                          <a:ea typeface="Calibri" charset="0"/>
                          <a:cs typeface="Times New Roman" charset="0"/>
                        </a:rPr>
                        <a:t>avoid undue voting</a:t>
                      </a:r>
                      <a:r>
                        <a:rPr lang="en-US" sz="3600" baseline="0" dirty="0" smtClean="0">
                          <a:effectLst/>
                          <a:latin typeface="Calibri" charset="0"/>
                          <a:ea typeface="Calibri" charset="0"/>
                          <a:cs typeface="Times New Roman" charset="0"/>
                        </a:rPr>
                        <a:t> </a:t>
                      </a:r>
                      <a:r>
                        <a:rPr lang="en-US" sz="3600" dirty="0" smtClean="0">
                          <a:effectLst/>
                          <a:latin typeface="Calibri" charset="0"/>
                          <a:ea typeface="Calibri" charset="0"/>
                          <a:cs typeface="Times New Roman" charset="0"/>
                        </a:rPr>
                        <a:t>complexity</a:t>
                      </a:r>
                      <a:r>
                        <a:rPr lang="en-US" sz="36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while </a:t>
                      </a:r>
                      <a:r>
                        <a:rPr lang="en-US" sz="3600" dirty="0" smtClean="0">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32571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57850361"/>
              </p:ext>
            </p:extLst>
          </p:nvPr>
        </p:nvGraphicFramePr>
        <p:xfrm>
          <a:off x="482600" y="304800"/>
          <a:ext cx="12115800" cy="9083553"/>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fairly</a:t>
                      </a:r>
                      <a:r>
                        <a:rPr lang="en-US" sz="2800" baseline="0" dirty="0" smtClean="0">
                          <a:solidFill>
                            <a:schemeClr val="tx1">
                              <a:lumMod val="50000"/>
                            </a:schemeClr>
                          </a:solidFill>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encourage</a:t>
                      </a:r>
                      <a:r>
                        <a:rPr lang="en-US" sz="2800" baseline="0" dirty="0" smtClean="0">
                          <a:solidFill>
                            <a:schemeClr val="tx1">
                              <a:lumMod val="50000"/>
                            </a:schemeClr>
                          </a:solidFill>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include underrepresented groups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avoid undue voting</a:t>
                      </a:r>
                      <a:r>
                        <a:rPr lang="en-US" sz="2800" baseline="0" dirty="0" smtClean="0">
                          <a:solidFill>
                            <a:schemeClr val="tx1">
                              <a:lumMod val="50000"/>
                            </a:schemeClr>
                          </a:solidFill>
                          <a:effectLst/>
                          <a:latin typeface="Calibri" charset="0"/>
                          <a:ea typeface="Calibri" charset="0"/>
                          <a:cs typeface="Times New Roman" charset="0"/>
                        </a:rPr>
                        <a:t> </a:t>
                      </a:r>
                      <a:r>
                        <a:rPr lang="en-US" sz="2800" dirty="0" smtClean="0">
                          <a:solidFill>
                            <a:schemeClr val="tx1">
                              <a:lumMod val="50000"/>
                            </a:schemeClr>
                          </a:solidFill>
                          <a:effectLst/>
                          <a:latin typeface="Calibri" charset="0"/>
                          <a:ea typeface="Calibri" charset="0"/>
                          <a:cs typeface="Times New Roman" charset="0"/>
                        </a:rPr>
                        <a:t>complexity</a:t>
                      </a:r>
                      <a:r>
                        <a:rPr lang="en-US" sz="2800" baseline="0" dirty="0" smtClean="0">
                          <a:solidFill>
                            <a:schemeClr val="tx1">
                              <a:lumMod val="50000"/>
                            </a:schemeClr>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while </a:t>
                      </a:r>
                      <a:r>
                        <a:rPr lang="en-US" sz="2800" dirty="0" smtClean="0">
                          <a:solidFill>
                            <a:schemeClr val="tx1">
                              <a:lumMod val="50000"/>
                            </a:schemeClr>
                          </a:solidFill>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457200" marR="0" indent="-457200">
                        <a:spcBef>
                          <a:spcPts val="0"/>
                        </a:spcBef>
                        <a:spcAft>
                          <a:spcPts val="0"/>
                        </a:spcAft>
                        <a:buFont typeface="Arial" charset="0"/>
                        <a:buChar char="•"/>
                      </a:pPr>
                      <a:r>
                        <a:rPr lang="en-US" sz="3600" dirty="0" smtClean="0">
                          <a:effectLst/>
                          <a:latin typeface="Calibri" charset="0"/>
                          <a:ea typeface="Calibri" charset="0"/>
                          <a:cs typeface="Times New Roman" charset="0"/>
                        </a:rPr>
                        <a:t>safeguard trust in the election process</a:t>
                      </a:r>
                      <a:endParaRPr lang="en-US" sz="3600" baseline="0" dirty="0" smtClean="0">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give reliable and verifiable results</a:t>
                      </a:r>
                      <a:endParaRPr lang="en-US" sz="36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9870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41547139"/>
              </p:ext>
            </p:extLst>
          </p:nvPr>
        </p:nvGraphicFramePr>
        <p:xfrm>
          <a:off x="482600" y="304800"/>
          <a:ext cx="12115800" cy="9083553"/>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fairly</a:t>
                      </a:r>
                      <a:r>
                        <a:rPr lang="en-US" sz="2800" baseline="0" dirty="0" smtClean="0">
                          <a:solidFill>
                            <a:schemeClr val="tx1">
                              <a:lumMod val="50000"/>
                            </a:schemeClr>
                          </a:solidFill>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encourage</a:t>
                      </a:r>
                      <a:r>
                        <a:rPr lang="en-US" sz="2800" baseline="0" dirty="0" smtClean="0">
                          <a:solidFill>
                            <a:schemeClr val="tx1">
                              <a:lumMod val="50000"/>
                            </a:schemeClr>
                          </a:solidFill>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include underrepresented groups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avoid undue voting</a:t>
                      </a:r>
                      <a:r>
                        <a:rPr lang="en-US" sz="2800" baseline="0" dirty="0" smtClean="0">
                          <a:solidFill>
                            <a:schemeClr val="tx1">
                              <a:lumMod val="50000"/>
                            </a:schemeClr>
                          </a:solidFill>
                          <a:effectLst/>
                          <a:latin typeface="Calibri" charset="0"/>
                          <a:ea typeface="Calibri" charset="0"/>
                          <a:cs typeface="Times New Roman" charset="0"/>
                        </a:rPr>
                        <a:t> </a:t>
                      </a:r>
                      <a:r>
                        <a:rPr lang="en-US" sz="2800" dirty="0" smtClean="0">
                          <a:solidFill>
                            <a:schemeClr val="tx1">
                              <a:lumMod val="50000"/>
                            </a:schemeClr>
                          </a:solidFill>
                          <a:effectLst/>
                          <a:latin typeface="Calibri" charset="0"/>
                          <a:ea typeface="Calibri" charset="0"/>
                          <a:cs typeface="Times New Roman" charset="0"/>
                        </a:rPr>
                        <a:t>complexity</a:t>
                      </a:r>
                      <a:r>
                        <a:rPr lang="en-US" sz="2800" baseline="0" dirty="0" smtClean="0">
                          <a:solidFill>
                            <a:schemeClr val="tx1">
                              <a:lumMod val="50000"/>
                            </a:schemeClr>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while </a:t>
                      </a:r>
                      <a:r>
                        <a:rPr lang="en-US" sz="2800" dirty="0" smtClean="0">
                          <a:solidFill>
                            <a:schemeClr val="tx1">
                              <a:lumMod val="50000"/>
                            </a:schemeClr>
                          </a:solidFill>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safeguard trust in the election process</a:t>
                      </a:r>
                      <a:endParaRPr lang="en-US" sz="2800" baseline="0" dirty="0" smtClean="0">
                        <a:solidFill>
                          <a:schemeClr val="tx1">
                            <a:lumMod val="50000"/>
                          </a:schemeClr>
                        </a:solidFill>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give reliable and verifiable results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pPr marL="457200" marR="0" indent="-457200">
                        <a:spcBef>
                          <a:spcPts val="0"/>
                        </a:spcBef>
                        <a:spcAft>
                          <a:spcPts val="0"/>
                        </a:spcAft>
                        <a:buFont typeface="Arial" charset="0"/>
                        <a:buChar char="•"/>
                      </a:pPr>
                      <a:r>
                        <a:rPr lang="en-US" sz="3600" dirty="0" smtClean="0">
                          <a:effectLst/>
                          <a:latin typeface="Calibri" charset="0"/>
                          <a:ea typeface="Calibri" charset="0"/>
                          <a:cs typeface="Times New Roman" charset="0"/>
                        </a:rPr>
                        <a:t>ensure accountable MPs</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ensure</a:t>
                      </a:r>
                      <a:r>
                        <a:rPr lang="en-US" sz="3600" dirty="0" smtClean="0">
                          <a:effectLst/>
                          <a:latin typeface="Calibri" charset="0"/>
                          <a:ea typeface="Calibri" charset="0"/>
                          <a:cs typeface="Times New Roman" charset="0"/>
                        </a:rPr>
                        <a:t> accessible</a:t>
                      </a:r>
                      <a:r>
                        <a:rPr lang="en-US" sz="3600" baseline="0" dirty="0" smtClean="0">
                          <a:effectLst/>
                          <a:latin typeface="Calibri" charset="0"/>
                          <a:ea typeface="Calibri" charset="0"/>
                          <a:cs typeface="Times New Roman" charset="0"/>
                        </a:rPr>
                        <a:t> </a:t>
                      </a:r>
                      <a:r>
                        <a:rPr lang="en-US" sz="3600" dirty="0" smtClean="0">
                          <a:effectLst/>
                          <a:latin typeface="Calibri" charset="0"/>
                          <a:ea typeface="Calibri" charset="0"/>
                          <a:cs typeface="Times New Roman" charset="0"/>
                        </a:rPr>
                        <a:t>MPs</a:t>
                      </a:r>
                      <a:r>
                        <a:rPr lang="en-US" sz="3600" baseline="0" dirty="0" smtClean="0">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3600" baseline="0" dirty="0" smtClean="0">
                          <a:effectLst/>
                          <a:latin typeface="Calibri" charset="0"/>
                          <a:ea typeface="Calibri" charset="0"/>
                          <a:cs typeface="Times New Roman" charset="0"/>
                        </a:rPr>
                        <a:t>MPs understand local conditions &amp; advance local needs</a:t>
                      </a:r>
                      <a:endParaRPr lang="en-US" sz="36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457200" marR="0" indent="-457200">
                        <a:spcBef>
                          <a:spcPts val="0"/>
                        </a:spcBef>
                        <a:spcAft>
                          <a:spcPts val="0"/>
                        </a:spcAft>
                        <a:buFont typeface="Arial" charset="0"/>
                        <a:buChar char="•"/>
                      </a:pPr>
                      <a:endParaRPr lang="en-US" sz="28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5184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230266-32F6-FD4F-A2FF-25FE69ECF62C}"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47330254"/>
              </p:ext>
            </p:extLst>
          </p:nvPr>
        </p:nvGraphicFramePr>
        <p:xfrm>
          <a:off x="482600" y="304800"/>
          <a:ext cx="12115800" cy="9349337"/>
        </p:xfrm>
        <a:graphic>
          <a:graphicData uri="http://schemas.openxmlformats.org/drawingml/2006/table">
            <a:tbl>
              <a:tblPr firstRow="1" bandRow="1">
                <a:tableStyleId>{5C22544A-7EE6-4342-B048-85BDC9FD1C3A}</a:tableStyleId>
              </a:tblPr>
              <a:tblGrid>
                <a:gridCol w="3276600"/>
                <a:gridCol w="8839200"/>
              </a:tblGrid>
              <a:tr h="679388">
                <a:tc>
                  <a:txBody>
                    <a:bodyPr/>
                    <a:lstStyle/>
                    <a:p>
                      <a:pPr marL="0" marR="0">
                        <a:spcBef>
                          <a:spcPts val="0"/>
                        </a:spcBef>
                        <a:spcAft>
                          <a:spcPts val="0"/>
                        </a:spcAft>
                      </a:pPr>
                      <a:r>
                        <a:rPr lang="en-CA" sz="2800" b="1" dirty="0">
                          <a:effectLst/>
                          <a:latin typeface="Calibri" charset="0"/>
                          <a:ea typeface="Calibri" charset="0"/>
                          <a:cs typeface="Times New Roman" charset="0"/>
                        </a:rPr>
                        <a:t>Value</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spcBef>
                          <a:spcPts val="0"/>
                        </a:spcBef>
                        <a:spcAft>
                          <a:spcPts val="0"/>
                        </a:spcAft>
                      </a:pPr>
                      <a:r>
                        <a:rPr lang="en-CA" sz="2800" b="1" dirty="0">
                          <a:effectLst/>
                          <a:latin typeface="Calibri" charset="0"/>
                          <a:ea typeface="Calibri" charset="0"/>
                          <a:cs typeface="Times New Roman" charset="0"/>
                        </a:rPr>
                        <a:t>Definition</a:t>
                      </a:r>
                      <a:endParaRPr lang="en-US" sz="2400" dirty="0">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01812">
                <a:tc>
                  <a:txBody>
                    <a:bodyPr/>
                    <a:lstStyle/>
                    <a:p>
                      <a:pPr marL="0" marR="0">
                        <a:spcBef>
                          <a:spcPts val="0"/>
                        </a:spcBef>
                        <a:spcAft>
                          <a:spcPts val="0"/>
                        </a:spcAft>
                      </a:pPr>
                      <a:r>
                        <a:rPr lang="en-CA" sz="3600" dirty="0" smtClean="0">
                          <a:effectLst/>
                          <a:latin typeface="+mj-lt"/>
                          <a:ea typeface="Calibri" charset="0"/>
                          <a:cs typeface="Times New Roman" charset="0"/>
                        </a:rPr>
                        <a:t>Effectiveness &amp; Legitimacy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fairly</a:t>
                      </a:r>
                      <a:r>
                        <a:rPr lang="en-US" sz="2800" baseline="0" dirty="0" smtClean="0">
                          <a:solidFill>
                            <a:schemeClr val="tx1">
                              <a:lumMod val="50000"/>
                            </a:schemeClr>
                          </a:solidFill>
                          <a:effectLst/>
                          <a:latin typeface="Calibri" charset="0"/>
                          <a:ea typeface="Calibri" charset="0"/>
                          <a:cs typeface="Times New Roman" charset="0"/>
                        </a:rPr>
                        <a:t> translate votes into representatives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10159">
                <a:tc>
                  <a:txBody>
                    <a:bodyPr/>
                    <a:lstStyle/>
                    <a:p>
                      <a:pPr marL="0" marR="0">
                        <a:spcBef>
                          <a:spcPts val="0"/>
                        </a:spcBef>
                        <a:spcAft>
                          <a:spcPts val="0"/>
                        </a:spcAft>
                      </a:pPr>
                      <a:r>
                        <a:rPr lang="en-CA" sz="3600" dirty="0" smtClean="0">
                          <a:effectLst/>
                          <a:latin typeface="+mj-lt"/>
                          <a:ea typeface="Calibri" charset="0"/>
                          <a:cs typeface="Times New Roman" charset="0"/>
                        </a:rPr>
                        <a:t>Engagement</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encourage</a:t>
                      </a:r>
                      <a:r>
                        <a:rPr lang="en-US" sz="2800" baseline="0" dirty="0" smtClean="0">
                          <a:solidFill>
                            <a:schemeClr val="tx1">
                              <a:lumMod val="50000"/>
                            </a:schemeClr>
                          </a:solidFill>
                          <a:effectLst/>
                          <a:latin typeface="Calibri" charset="0"/>
                          <a:ea typeface="Calibri" charset="0"/>
                          <a:cs typeface="Times New Roman" charset="0"/>
                        </a:rPr>
                        <a:t> voting</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foster greater civility and collaboration in politics</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enhance social cohesion</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include underrepresented groups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734">
                <a:tc>
                  <a:txBody>
                    <a:bodyPr/>
                    <a:lstStyle/>
                    <a:p>
                      <a:pPr marL="0" marR="0">
                        <a:spcBef>
                          <a:spcPts val="0"/>
                        </a:spcBef>
                        <a:spcAft>
                          <a:spcPts val="0"/>
                        </a:spcAft>
                      </a:pPr>
                      <a:r>
                        <a:rPr lang="en-CA" sz="3600" dirty="0" smtClean="0">
                          <a:effectLst/>
                          <a:latin typeface="+mj-lt"/>
                          <a:ea typeface="Calibri" charset="0"/>
                          <a:cs typeface="Times New Roman" charset="0"/>
                        </a:rPr>
                        <a:t>Accessibility</a:t>
                      </a:r>
                      <a:r>
                        <a:rPr lang="en-CA" sz="3600" baseline="0" dirty="0" smtClean="0">
                          <a:effectLst/>
                          <a:latin typeface="+mj-lt"/>
                          <a:ea typeface="Calibri" charset="0"/>
                          <a:cs typeface="Times New Roman" charset="0"/>
                        </a:rPr>
                        <a:t> &amp; Inclusiveness</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avoid undue voting</a:t>
                      </a:r>
                      <a:r>
                        <a:rPr lang="en-US" sz="2800" baseline="0" dirty="0" smtClean="0">
                          <a:solidFill>
                            <a:schemeClr val="tx1">
                              <a:lumMod val="50000"/>
                            </a:schemeClr>
                          </a:solidFill>
                          <a:effectLst/>
                          <a:latin typeface="Calibri" charset="0"/>
                          <a:ea typeface="Calibri" charset="0"/>
                          <a:cs typeface="Times New Roman" charset="0"/>
                        </a:rPr>
                        <a:t> </a:t>
                      </a:r>
                      <a:r>
                        <a:rPr lang="en-US" sz="2800" dirty="0" smtClean="0">
                          <a:solidFill>
                            <a:schemeClr val="tx1">
                              <a:lumMod val="50000"/>
                            </a:schemeClr>
                          </a:solidFill>
                          <a:effectLst/>
                          <a:latin typeface="Calibri" charset="0"/>
                          <a:ea typeface="Calibri" charset="0"/>
                          <a:cs typeface="Times New Roman" charset="0"/>
                        </a:rPr>
                        <a:t>complexity</a:t>
                      </a:r>
                      <a:r>
                        <a:rPr lang="en-US" sz="2800" baseline="0" dirty="0" smtClean="0">
                          <a:solidFill>
                            <a:schemeClr val="tx1">
                              <a:lumMod val="50000"/>
                            </a:schemeClr>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while </a:t>
                      </a:r>
                      <a:r>
                        <a:rPr lang="en-US" sz="2800" dirty="0" smtClean="0">
                          <a:solidFill>
                            <a:schemeClr val="tx1">
                              <a:lumMod val="50000"/>
                            </a:schemeClr>
                          </a:solidFill>
                          <a:effectLst/>
                          <a:latin typeface="Calibri" charset="0"/>
                          <a:ea typeface="Calibri" charset="0"/>
                          <a:cs typeface="Times New Roman" charset="0"/>
                        </a:rPr>
                        <a:t>respecting other principles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20005">
                <a:tc>
                  <a:txBody>
                    <a:bodyPr/>
                    <a:lstStyle/>
                    <a:p>
                      <a:pPr marL="0" marR="0">
                        <a:spcBef>
                          <a:spcPts val="0"/>
                        </a:spcBef>
                        <a:spcAft>
                          <a:spcPts val="0"/>
                        </a:spcAft>
                      </a:pPr>
                      <a:r>
                        <a:rPr lang="en-CA" sz="3600" dirty="0" smtClean="0">
                          <a:effectLst/>
                          <a:latin typeface="+mj-lt"/>
                          <a:ea typeface="Calibri" charset="0"/>
                          <a:cs typeface="Times New Roman" charset="0"/>
                        </a:rPr>
                        <a:t>Integrity</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safeguard trust in the election process</a:t>
                      </a:r>
                      <a:endParaRPr lang="en-US" sz="2800" baseline="0" dirty="0" smtClean="0">
                        <a:solidFill>
                          <a:schemeClr val="tx1">
                            <a:lumMod val="50000"/>
                          </a:schemeClr>
                        </a:solidFill>
                        <a:effectLst/>
                        <a:latin typeface="Calibri" charset="0"/>
                        <a:ea typeface="Calibri" charset="0"/>
                        <a:cs typeface="Times New Roman" charset="0"/>
                      </a:endParaRP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give reliable and verifiable results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97598">
                <a:tc>
                  <a:txBody>
                    <a:bodyPr/>
                    <a:lstStyle/>
                    <a:p>
                      <a:pPr marL="0" marR="0">
                        <a:spcBef>
                          <a:spcPts val="0"/>
                        </a:spcBef>
                        <a:spcAft>
                          <a:spcPts val="0"/>
                        </a:spcAft>
                      </a:pPr>
                      <a:r>
                        <a:rPr lang="en-CA" sz="3600" dirty="0" smtClean="0">
                          <a:effectLst/>
                          <a:latin typeface="+mj-lt"/>
                          <a:ea typeface="Calibri" charset="0"/>
                          <a:cs typeface="Times New Roman" charset="0"/>
                        </a:rPr>
                        <a:t>Local Representation</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2800" dirty="0" smtClean="0">
                          <a:solidFill>
                            <a:schemeClr val="tx1">
                              <a:lumMod val="50000"/>
                            </a:schemeClr>
                          </a:solidFill>
                          <a:effectLst/>
                          <a:latin typeface="Calibri" charset="0"/>
                          <a:ea typeface="Calibri" charset="0"/>
                          <a:cs typeface="Times New Roman" charset="0"/>
                        </a:rPr>
                        <a:t>ensure accountable MPs</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ensure</a:t>
                      </a:r>
                      <a:r>
                        <a:rPr lang="en-US" sz="2800" dirty="0" smtClean="0">
                          <a:solidFill>
                            <a:schemeClr val="tx1">
                              <a:lumMod val="50000"/>
                            </a:schemeClr>
                          </a:solidFill>
                          <a:effectLst/>
                          <a:latin typeface="Calibri" charset="0"/>
                          <a:ea typeface="Calibri" charset="0"/>
                          <a:cs typeface="Times New Roman" charset="0"/>
                        </a:rPr>
                        <a:t> accessible</a:t>
                      </a:r>
                      <a:r>
                        <a:rPr lang="en-US" sz="2800" baseline="0" dirty="0" smtClean="0">
                          <a:solidFill>
                            <a:schemeClr val="tx1">
                              <a:lumMod val="50000"/>
                            </a:schemeClr>
                          </a:solidFill>
                          <a:effectLst/>
                          <a:latin typeface="Calibri" charset="0"/>
                          <a:ea typeface="Calibri" charset="0"/>
                          <a:cs typeface="Times New Roman" charset="0"/>
                        </a:rPr>
                        <a:t> </a:t>
                      </a:r>
                      <a:r>
                        <a:rPr lang="en-US" sz="2800" dirty="0" smtClean="0">
                          <a:solidFill>
                            <a:schemeClr val="tx1">
                              <a:lumMod val="50000"/>
                            </a:schemeClr>
                          </a:solidFill>
                          <a:effectLst/>
                          <a:latin typeface="Calibri" charset="0"/>
                          <a:ea typeface="Calibri" charset="0"/>
                          <a:cs typeface="Times New Roman" charset="0"/>
                        </a:rPr>
                        <a:t>MPs</a:t>
                      </a:r>
                      <a:r>
                        <a:rPr lang="en-US" sz="2800" baseline="0" dirty="0" smtClean="0">
                          <a:solidFill>
                            <a:schemeClr val="tx1">
                              <a:lumMod val="50000"/>
                            </a:schemeClr>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2800" baseline="0" dirty="0" smtClean="0">
                          <a:solidFill>
                            <a:schemeClr val="tx1">
                              <a:lumMod val="50000"/>
                            </a:schemeClr>
                          </a:solidFill>
                          <a:effectLst/>
                          <a:latin typeface="Calibri" charset="0"/>
                          <a:ea typeface="Calibri" charset="0"/>
                          <a:cs typeface="Times New Roman" charset="0"/>
                        </a:rPr>
                        <a:t>MPs understand local conditions &amp; advance local needs</a:t>
                      </a:r>
                      <a:endParaRPr lang="en-US" sz="2800" dirty="0">
                        <a:solidFill>
                          <a:schemeClr val="tx1">
                            <a:lumMod val="50000"/>
                          </a:schemeClr>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80136">
                <a:tc>
                  <a:txBody>
                    <a:bodyPr/>
                    <a:lstStyle/>
                    <a:p>
                      <a:pPr marL="0" marR="0">
                        <a:spcBef>
                          <a:spcPts val="0"/>
                        </a:spcBef>
                        <a:spcAft>
                          <a:spcPts val="0"/>
                        </a:spcAft>
                      </a:pPr>
                      <a:r>
                        <a:rPr lang="en-CA" sz="3600" dirty="0" smtClean="0">
                          <a:effectLst/>
                          <a:latin typeface="+mj-lt"/>
                          <a:ea typeface="Calibri" charset="0"/>
                          <a:cs typeface="Times New Roman" charset="0"/>
                        </a:rPr>
                        <a:t>Good Governance</a:t>
                      </a:r>
                      <a:endParaRPr lang="en-US" sz="3200" dirty="0">
                        <a:effectLst/>
                        <a:latin typeface="+mj-lt"/>
                        <a:ea typeface="Calibri" charset="0"/>
                        <a:cs typeface="Times New Roman"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457200" marR="0" indent="-457200">
                        <a:spcBef>
                          <a:spcPts val="0"/>
                        </a:spcBef>
                        <a:spcAft>
                          <a:spcPts val="0"/>
                        </a:spcAft>
                        <a:buFont typeface="Arial" charset="0"/>
                        <a:buChar char="•"/>
                      </a:pPr>
                      <a:r>
                        <a:rPr lang="en-US" sz="3600" dirty="0" smtClean="0">
                          <a:solidFill>
                            <a:schemeClr val="bg1"/>
                          </a:solidFill>
                          <a:effectLst/>
                          <a:latin typeface="Calibri" charset="0"/>
                          <a:ea typeface="Calibri" charset="0"/>
                          <a:cs typeface="Times New Roman" charset="0"/>
                        </a:rPr>
                        <a:t>yield stable governments</a:t>
                      </a:r>
                      <a:r>
                        <a:rPr lang="en-US" sz="3600" baseline="0" dirty="0" smtClean="0">
                          <a:solidFill>
                            <a:schemeClr val="bg1"/>
                          </a:solidFill>
                          <a:effectLst/>
                          <a:latin typeface="Calibri" charset="0"/>
                          <a:ea typeface="Calibri" charset="0"/>
                          <a:cs typeface="Times New Roman" charset="0"/>
                        </a:rPr>
                        <a:t> </a:t>
                      </a:r>
                    </a:p>
                    <a:p>
                      <a:pPr marL="457200" marR="0" indent="-457200">
                        <a:spcBef>
                          <a:spcPts val="0"/>
                        </a:spcBef>
                        <a:spcAft>
                          <a:spcPts val="0"/>
                        </a:spcAft>
                        <a:buFont typeface="Arial" charset="0"/>
                        <a:buChar char="•"/>
                      </a:pPr>
                      <a:r>
                        <a:rPr lang="en-US" sz="3600" baseline="0" dirty="0" smtClean="0">
                          <a:solidFill>
                            <a:schemeClr val="bg1"/>
                          </a:solidFill>
                          <a:effectLst/>
                          <a:latin typeface="Calibri" charset="0"/>
                          <a:ea typeface="Calibri" charset="0"/>
                          <a:cs typeface="Times New Roman" charset="0"/>
                        </a:rPr>
                        <a:t>governments that enact long-lasting policies supported by the majority of voters</a:t>
                      </a:r>
                      <a:endParaRPr lang="en-US" sz="3600" dirty="0">
                        <a:solidFill>
                          <a:schemeClr val="bg1"/>
                        </a:solidFill>
                        <a:effectLst/>
                        <a:latin typeface="Calibri" charset="0"/>
                        <a:ea typeface="Calibri" charset="0"/>
                        <a:cs typeface="Times New Roman"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644740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GodspellRibbon">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2c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GodspellRibbon.potx</Template>
  <TotalTime>16476</TotalTime>
  <Pages>0</Pages>
  <Words>6415</Words>
  <Characters>0</Characters>
  <Application>Microsoft Macintosh PowerPoint</Application>
  <PresentationFormat>Custom</PresentationFormat>
  <Lines>0</Lines>
  <Paragraphs>918</Paragraphs>
  <Slides>42</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Gill Sans</vt:lpstr>
      <vt:lpstr>Lucida Grande</vt:lpstr>
      <vt:lpstr>Mangal</vt:lpstr>
      <vt:lpstr>ＭＳ Ｐゴシック</vt:lpstr>
      <vt:lpstr>Times New Roman</vt:lpstr>
      <vt:lpstr>Zapf Dingbats</vt:lpstr>
      <vt:lpstr>ヒラギノ角ゴ ProN W3</vt:lpstr>
      <vt:lpstr>GodspellRibbon</vt:lpstr>
      <vt:lpstr>Make every vote count with Mixed-Member Systems</vt:lpstr>
      <vt:lpstr>Outline</vt:lpstr>
      <vt:lpstr>Parliamentary Committee’s Electoral Reform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Electoral Systems</vt:lpstr>
      <vt:lpstr>Who is Using What?</vt:lpstr>
      <vt:lpstr>PowerPoint Presentation</vt:lpstr>
      <vt:lpstr>Types of Electoral Systems</vt:lpstr>
      <vt:lpstr>Multi-Member Systems</vt:lpstr>
      <vt:lpstr>Multi-Member Systems</vt:lpstr>
      <vt:lpstr>Multi-Member Systems</vt:lpstr>
      <vt:lpstr>Types of Electoral Systems</vt:lpstr>
      <vt:lpstr>Mixed Member Proportional</vt:lpstr>
      <vt:lpstr>Mixed Member Proportional</vt:lpstr>
      <vt:lpstr>Mixed Member Proportional</vt:lpstr>
      <vt:lpstr>Mixed-Member Proportional</vt:lpstr>
      <vt:lpstr>Mixed-Member Proportional</vt:lpstr>
      <vt:lpstr>Mixed Member Proportional</vt:lpstr>
      <vt:lpstr>Recap</vt:lpstr>
      <vt:lpstr>Filling Seats: Closed List</vt:lpstr>
      <vt:lpstr>Filling Seats:  Closed List</vt:lpstr>
      <vt:lpstr>Filling Seats: Open List</vt:lpstr>
      <vt:lpstr>Filling Seats: List-Free</vt:lpstr>
      <vt:lpstr>Mixed Member Design Decisions</vt:lpstr>
      <vt:lpstr>Mixed Member Design Decisions</vt:lpstr>
      <vt:lpstr>Mixed Member Design Decisions</vt:lpstr>
      <vt:lpstr>Mixed Member Design Decisions</vt:lpstr>
      <vt:lpstr>Mixed Member Design Decisions</vt:lpstr>
      <vt:lpstr>Mixed-Member Proportional</vt:lpstr>
      <vt:lpstr>Mixed vs Multi-Member Systems</vt:lpstr>
      <vt:lpstr>PowerPoint Presentation</vt:lpstr>
      <vt:lpstr>Summary</vt:lpstr>
      <vt:lpstr>PowerPoint Presentation</vt:lpstr>
      <vt:lpstr>More Information</vt:lpstr>
      <vt:lpstr>Acknowledgements</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18-May-2012 Announcements</dc:title>
  <dc:subject/>
  <dc:creator/>
  <cp:keywords/>
  <dc:description/>
  <cp:lastModifiedBy>Byron Weber Becker</cp:lastModifiedBy>
  <cp:revision>470</cp:revision>
  <cp:lastPrinted>2016-04-28T00:04:16Z</cp:lastPrinted>
  <dcterms:modified xsi:type="dcterms:W3CDTF">2017-12-08T01:18:28Z</dcterms:modified>
</cp:coreProperties>
</file>