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65"/>
  </p:notesMasterIdLst>
  <p:handoutMasterIdLst>
    <p:handoutMasterId r:id="rId66"/>
  </p:handoutMasterIdLst>
  <p:sldIdLst>
    <p:sldId id="256" r:id="rId2"/>
    <p:sldId id="260" r:id="rId3"/>
    <p:sldId id="259" r:id="rId4"/>
    <p:sldId id="261" r:id="rId5"/>
    <p:sldId id="461" r:id="rId6"/>
    <p:sldId id="445" r:id="rId7"/>
    <p:sldId id="446" r:id="rId8"/>
    <p:sldId id="447" r:id="rId9"/>
    <p:sldId id="448" r:id="rId10"/>
    <p:sldId id="467" r:id="rId11"/>
    <p:sldId id="468" r:id="rId12"/>
    <p:sldId id="469" r:id="rId13"/>
    <p:sldId id="450" r:id="rId14"/>
    <p:sldId id="451" r:id="rId15"/>
    <p:sldId id="470" r:id="rId16"/>
    <p:sldId id="462" r:id="rId17"/>
    <p:sldId id="457" r:id="rId18"/>
    <p:sldId id="458" r:id="rId19"/>
    <p:sldId id="459" r:id="rId20"/>
    <p:sldId id="460" r:id="rId21"/>
    <p:sldId id="471" r:id="rId22"/>
    <p:sldId id="463" r:id="rId23"/>
    <p:sldId id="289" r:id="rId24"/>
    <p:sldId id="309" r:id="rId25"/>
    <p:sldId id="310" r:id="rId26"/>
    <p:sldId id="413" r:id="rId27"/>
    <p:sldId id="414" r:id="rId28"/>
    <p:sldId id="415" r:id="rId29"/>
    <p:sldId id="472" r:id="rId30"/>
    <p:sldId id="464" r:id="rId31"/>
    <p:sldId id="293" r:id="rId32"/>
    <p:sldId id="352" r:id="rId33"/>
    <p:sldId id="311" r:id="rId34"/>
    <p:sldId id="294" r:id="rId35"/>
    <p:sldId id="295" r:id="rId36"/>
    <p:sldId id="314" r:id="rId37"/>
    <p:sldId id="315" r:id="rId38"/>
    <p:sldId id="398" r:id="rId39"/>
    <p:sldId id="473" r:id="rId40"/>
    <p:sldId id="465" r:id="rId41"/>
    <p:sldId id="401" r:id="rId42"/>
    <p:sldId id="402" r:id="rId43"/>
    <p:sldId id="416" r:id="rId44"/>
    <p:sldId id="403" r:id="rId45"/>
    <p:sldId id="404" r:id="rId46"/>
    <p:sldId id="474" r:id="rId47"/>
    <p:sldId id="475" r:id="rId48"/>
    <p:sldId id="477" r:id="rId49"/>
    <p:sldId id="478" r:id="rId50"/>
    <p:sldId id="479" r:id="rId51"/>
    <p:sldId id="480" r:id="rId52"/>
    <p:sldId id="481" r:id="rId53"/>
    <p:sldId id="482" r:id="rId54"/>
    <p:sldId id="483" r:id="rId55"/>
    <p:sldId id="485" r:id="rId56"/>
    <p:sldId id="484" r:id="rId57"/>
    <p:sldId id="486" r:id="rId58"/>
    <p:sldId id="487" r:id="rId59"/>
    <p:sldId id="488" r:id="rId60"/>
    <p:sldId id="489" r:id="rId61"/>
    <p:sldId id="490" r:id="rId62"/>
    <p:sldId id="491" r:id="rId63"/>
    <p:sldId id="407" r:id="rId64"/>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EAEDF4"/>
    <a:srgbClr val="389D2E"/>
    <a:srgbClr val="D0D8E8"/>
    <a:srgbClr val="F5771A"/>
    <a:srgbClr val="FFFD78"/>
    <a:srgbClr val="1C5C18"/>
    <a:srgbClr val="E02B2F"/>
    <a:srgbClr val="F0771B"/>
    <a:srgbClr val="427D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39"/>
    <p:restoredTop sz="95395" autoAdjust="0"/>
  </p:normalViewPr>
  <p:slideViewPr>
    <p:cSldViewPr>
      <p:cViewPr varScale="1">
        <p:scale>
          <a:sx n="137" d="100"/>
          <a:sy n="137" d="100"/>
        </p:scale>
        <p:origin x="472" y="216"/>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113F0C-EEE5-2549-B96D-096DAB6C4923}" type="datetimeFigureOut">
              <a:rPr lang="en-US" smtClean="0"/>
              <a:t>11/16/19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FF6476-3C2F-A04B-A9C4-1446DC230DFB}" type="slidenum">
              <a:rPr lang="en-US" smtClean="0"/>
              <a:t>‹#›</a:t>
            </a:fld>
            <a:endParaRPr lang="en-US"/>
          </a:p>
        </p:txBody>
      </p:sp>
    </p:spTree>
    <p:extLst>
      <p:ext uri="{BB962C8B-B14F-4D97-AF65-F5344CB8AC3E}">
        <p14:creationId xmlns:p14="http://schemas.microsoft.com/office/powerpoint/2010/main" val="4537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0FAB1-863C-7144-B66C-57272538DE0C}" type="datetimeFigureOut">
              <a:rPr lang="en-US" smtClean="0"/>
              <a:t>11/16/19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1CD8-B4C9-EC49-BECE-4AB77DF6BFAD}" type="slidenum">
              <a:rPr lang="en-US" smtClean="0"/>
              <a:t>‹#›</a:t>
            </a:fld>
            <a:endParaRPr lang="en-US"/>
          </a:p>
        </p:txBody>
      </p:sp>
    </p:spTree>
    <p:extLst>
      <p:ext uri="{BB962C8B-B14F-4D97-AF65-F5344CB8AC3E}">
        <p14:creationId xmlns:p14="http://schemas.microsoft.com/office/powerpoint/2010/main" val="3304059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[Note:  Feel free to adapt this introduction to suit yourself.  A personal story about why you are concerned about PR is a wonderful start.]</a:t>
            </a:r>
            <a:endParaRPr lang="en-US" sz="1200" i="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Hello!  My name is _________________ and I’m delighted to be here to discuss making every vote count.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a:t>
            </a:fld>
            <a:endParaRPr lang="en-US"/>
          </a:p>
        </p:txBody>
      </p:sp>
    </p:spTree>
    <p:extLst>
      <p:ext uri="{BB962C8B-B14F-4D97-AF65-F5344CB8AC3E}">
        <p14:creationId xmlns:p14="http://schemas.microsoft.com/office/powerpoint/2010/main" val="207678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group of three slides illustrate how arbitrary FPTP can be.  It assumes the same election – 100 voters distributed between three parties – and shows how the outcome depends completely on how those voters are distributed between the ridings.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this slide the voters are distributed more-or-less randomly between the ridings </a:t>
            </a:r>
            <a:r>
              <a:rPr lang="en-CA" sz="1200" kern="1200" dirty="0" err="1">
                <a:solidFill>
                  <a:schemeClr val="tx1"/>
                </a:solidFill>
                <a:effectLst/>
                <a:latin typeface="+mn-lt"/>
                <a:ea typeface="+mn-ea"/>
                <a:cs typeface="+mn-cs"/>
              </a:rPr>
              <a:t>nd</a:t>
            </a:r>
            <a:r>
              <a:rPr lang="en-CA" sz="1200" kern="1200" dirty="0">
                <a:solidFill>
                  <a:schemeClr val="tx1"/>
                </a:solidFill>
                <a:effectLst/>
                <a:latin typeface="+mn-lt"/>
                <a:ea typeface="+mn-ea"/>
                <a:cs typeface="+mn-cs"/>
              </a:rPr>
              <a:t> the election comes out basically as it should – two Liberals, two Conservatives, and a New Democrat.  That’s close to proportional.</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10</a:t>
            </a:fld>
            <a:endParaRPr lang="en-US"/>
          </a:p>
        </p:txBody>
      </p:sp>
    </p:spTree>
    <p:extLst>
      <p:ext uri="{BB962C8B-B14F-4D97-AF65-F5344CB8AC3E}">
        <p14:creationId xmlns:p14="http://schemas.microsoft.com/office/powerpoint/2010/main" val="64178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But if the voters are distributed perfectly evenly across the five ridings, the result is a Liberal sweep!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11</a:t>
            </a:fld>
            <a:endParaRPr lang="en-US"/>
          </a:p>
        </p:txBody>
      </p:sp>
    </p:spTree>
    <p:extLst>
      <p:ext uri="{BB962C8B-B14F-4D97-AF65-F5344CB8AC3E}">
        <p14:creationId xmlns:p14="http://schemas.microsoft.com/office/powerpoint/2010/main" val="916020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But if it’s only the Liberals that are evenly distributed, they can get completely shut out – in spite of having the most votes!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 (Byron, the author) think this instability makes FPTP completely unsuitable as an election mechanism.  By “instability” I mean that the results depend on completely arbitrary factors like how the voters are distributed around the country.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12</a:t>
            </a:fld>
            <a:endParaRPr lang="en-US"/>
          </a:p>
        </p:txBody>
      </p:sp>
    </p:spTree>
    <p:extLst>
      <p:ext uri="{BB962C8B-B14F-4D97-AF65-F5344CB8AC3E}">
        <p14:creationId xmlns:p14="http://schemas.microsoft.com/office/powerpoint/2010/main" val="24671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FPTP can make us appear much more divided than we really</a:t>
            </a:r>
            <a:r>
              <a:rPr lang="en-US" baseline="0" dirty="0"/>
              <a:t> are, undermining our social cohesion.</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13</a:t>
            </a:fld>
            <a:endParaRPr lang="en-US"/>
          </a:p>
        </p:txBody>
      </p:sp>
    </p:spTree>
    <p:extLst>
      <p:ext uri="{BB962C8B-B14F-4D97-AF65-F5344CB8AC3E}">
        <p14:creationId xmlns:p14="http://schemas.microsoft.com/office/powerpoint/2010/main" val="292252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shift now to the other way of looking at diversity:  does Parliament approximately match the diversity of Canadians in gender, ethnicity, orientation, religion, or any other measure one might reasonably propose?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One of our most basic identities is gender.  This slide compares the percentage of women elected to national legislatures in eleven different countries.  We see that those countries using some form of proportional representation elect more women than those using a single-winner system like first-past-the-post.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First-past-the-post fails to fairly reflect our diversity.</a:t>
            </a:r>
            <a:r>
              <a:rPr lang="en-US" dirty="0">
                <a:effectLst/>
              </a:rPr>
              <a:t> </a:t>
            </a:r>
          </a:p>
          <a:p>
            <a:endParaRPr lang="en-US" dirty="0">
              <a:effectLst/>
            </a:endParaRPr>
          </a:p>
          <a:p>
            <a:r>
              <a:rPr lang="en-US" dirty="0">
                <a:effectLst/>
              </a:rPr>
              <a:t>================= Background</a:t>
            </a:r>
          </a:p>
          <a:p>
            <a:r>
              <a:rPr lang="en-US" dirty="0"/>
              <a:t>This</a:t>
            </a:r>
            <a:r>
              <a:rPr lang="en-US" baseline="0" dirty="0"/>
              <a:t> data is from page 9 of Fair Vote Canada’s publication “A Case for Support – A Case for Democracy”, published Nov. 2014.</a:t>
            </a:r>
          </a:p>
          <a:p>
            <a:r>
              <a:rPr lang="en-US" baseline="0" dirty="0"/>
              <a:t>The 2015 election barely changed these numbers.  Canada got up to 26% women in Parliament.</a:t>
            </a:r>
          </a:p>
        </p:txBody>
      </p:sp>
      <p:sp>
        <p:nvSpPr>
          <p:cNvPr id="4" name="Slide Number Placeholder 3"/>
          <p:cNvSpPr>
            <a:spLocks noGrp="1"/>
          </p:cNvSpPr>
          <p:nvPr>
            <p:ph type="sldNum" sz="quarter" idx="10"/>
          </p:nvPr>
        </p:nvSpPr>
        <p:spPr/>
        <p:txBody>
          <a:bodyPr/>
          <a:lstStyle/>
          <a:p>
            <a:fld id="{64ED1CD8-B4C9-EC49-BECE-4AB77DF6BFAD}" type="slidenum">
              <a:rPr lang="en-US" smtClean="0"/>
              <a:t>14</a:t>
            </a:fld>
            <a:endParaRPr lang="en-US"/>
          </a:p>
        </p:txBody>
      </p:sp>
    </p:spTree>
    <p:extLst>
      <p:ext uri="{BB962C8B-B14F-4D97-AF65-F5344CB8AC3E}">
        <p14:creationId xmlns:p14="http://schemas.microsoft.com/office/powerpoint/2010/main" val="77603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16</a:t>
            </a:fld>
            <a:endParaRPr lang="en-US"/>
          </a:p>
        </p:txBody>
      </p:sp>
    </p:spTree>
    <p:extLst>
      <p:ext uri="{BB962C8B-B14F-4D97-AF65-F5344CB8AC3E}">
        <p14:creationId xmlns:p14="http://schemas.microsoft.com/office/powerpoint/2010/main" val="187778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uses a ranked ballot, which is different from what we’re used to.  Many other electoral systems also use a ranked ballot.</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 ranked ballot simply means that voters can say who their second, third, and fourth choices are – in addition to their first choice.</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These choices are taken into account when the ballots are counted.  The general idea of Alternative Vote is to count the ballots using the top-ranked remaining candidate on each ballot.  If a candidate gets 50%+1, he or she wins.  Otherwise, drop the least popular candidate, redistribute those ballots, and count again.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Let’s look at an example.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17</a:t>
            </a:fld>
            <a:endParaRPr lang="en-US"/>
          </a:p>
        </p:txBody>
      </p:sp>
    </p:spTree>
    <p:extLst>
      <p:ext uri="{BB962C8B-B14F-4D97-AF65-F5344CB8AC3E}">
        <p14:creationId xmlns:p14="http://schemas.microsoft.com/office/powerpoint/2010/main" val="127292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this election, the conservative candidate received 38% of the first-place votes, the NDP candidate received 29% of the first place votes, and so on for the other candidates.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Independent candidate is least popular and is dropped.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2% of the ballots that listed the Independent candidate first are redistributed to their second place candidate.  Let’s suppose that half of them go to the Greens and half to the Conservatives.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now pretend that first round never happened.  At this point we pretend that 39% ranked the Conservative candidate first, even though we know that some of them really ranked them second.</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Once again, we drop the least popular candidate, in this case the Green.  Their votes are redistributed.</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We’re now left with 40% for the Conservative candidate, 29% for the NDP, and 31% for the Liberal candidate.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Once again, we drop the least popular candidate and redistribute their votes, giving the Liberal candidate the win (in this example).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18</a:t>
            </a:fld>
            <a:endParaRPr lang="en-US"/>
          </a:p>
        </p:txBody>
      </p:sp>
    </p:spTree>
    <p:extLst>
      <p:ext uri="{BB962C8B-B14F-4D97-AF65-F5344CB8AC3E}">
        <p14:creationId xmlns:p14="http://schemas.microsoft.com/office/powerpoint/2010/main" val="172047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has been used in Australia and a number of municipalities.  In those jurisdictions it has usually elected the same candidate that would have won under first-past-the-post.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those cases where it does elect someone different – like in our example, it tends to favour bigger parties and centrist candidates.  A simulation</a:t>
            </a:r>
            <a:r>
              <a:rPr lang="en-CA" sz="1200" kern="1200" baseline="0" dirty="0">
                <a:solidFill>
                  <a:schemeClr val="tx1"/>
                </a:solidFill>
                <a:effectLst/>
                <a:latin typeface="+mn-lt"/>
                <a:ea typeface="+mn-ea"/>
                <a:cs typeface="+mn-cs"/>
              </a:rPr>
              <a:t> with 2015 data shows the Liberals gaining even more undeserved seats.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Because it generally elects the same candidate as first-past-the-post, it’s subject to the same results:  unfair representation, limited diversity, and many voters without a like-minded representative.</a:t>
            </a:r>
            <a:r>
              <a:rPr lang="en-US" dirty="0">
                <a:effectLst/>
              </a:rPr>
              <a:t> </a:t>
            </a:r>
          </a:p>
          <a:p>
            <a:endParaRPr lang="en-US" sz="1200" dirty="0">
              <a:effectLst/>
            </a:endParaRPr>
          </a:p>
          <a:p>
            <a:endParaRPr lang="en-US" sz="1200" dirty="0">
              <a:effectLst/>
            </a:endParaRPr>
          </a:p>
          <a:p>
            <a:r>
              <a:rPr lang="en-US" sz="1200" dirty="0">
                <a:effectLst/>
              </a:rPr>
              <a:t>Note:  Greens,</a:t>
            </a:r>
            <a:r>
              <a:rPr lang="en-US" sz="1200" baseline="0" dirty="0">
                <a:effectLst/>
              </a:rPr>
              <a:t> for example, won’t do any better under AV than FPTP unless they substantially increase their vote share.</a:t>
            </a:r>
            <a:endParaRPr lang="en-US" sz="1200" dirty="0"/>
          </a:p>
        </p:txBody>
      </p:sp>
      <p:sp>
        <p:nvSpPr>
          <p:cNvPr id="4" name="Slide Number Placeholder 3"/>
          <p:cNvSpPr>
            <a:spLocks noGrp="1"/>
          </p:cNvSpPr>
          <p:nvPr>
            <p:ph type="sldNum" sz="quarter" idx="10"/>
          </p:nvPr>
        </p:nvSpPr>
        <p:spPr/>
        <p:txBody>
          <a:bodyPr/>
          <a:lstStyle/>
          <a:p>
            <a:fld id="{64ED1CD8-B4C9-EC49-BECE-4AB77DF6BFAD}" type="slidenum">
              <a:rPr lang="en-US" smtClean="0"/>
              <a:t>19</a:t>
            </a:fld>
            <a:endParaRPr lang="en-US"/>
          </a:p>
        </p:txBody>
      </p:sp>
    </p:spTree>
    <p:extLst>
      <p:ext uri="{BB962C8B-B14F-4D97-AF65-F5344CB8AC3E}">
        <p14:creationId xmlns:p14="http://schemas.microsoft.com/office/powerpoint/2010/main" val="6313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complicated graph.  I’m happy to discuss it in more detail at the end of the presentation.  For now, I’ll just say that it takes a lot of</a:t>
            </a:r>
            <a:r>
              <a:rPr lang="en-US" baseline="0" dirty="0"/>
              <a:t> people voting differently to overcome the unfairness that is built into Alternative Vote.</a:t>
            </a:r>
          </a:p>
          <a:p>
            <a:endParaRPr lang="en-US" baseline="0" dirty="0"/>
          </a:p>
          <a:p>
            <a:r>
              <a:rPr lang="en-US" baseline="0" dirty="0"/>
              <a:t>Background:</a:t>
            </a:r>
          </a:p>
          <a:p>
            <a:endParaRPr lang="en-US" baseline="0" dirty="0"/>
          </a:p>
          <a:p>
            <a:r>
              <a:rPr lang="en-US" baseline="0" dirty="0"/>
              <a:t>This is based on 6 simulations of Alternative Vote using the 2015 data.  In each case a different percentage of the votes in each riding are shifted.  For example, at the far left, 30% of the Liberal votes in each riding are shifted to the NDP – and the Liberals still get more MPs than they should (light red line vs. heavier read line).</a:t>
            </a:r>
          </a:p>
          <a:p>
            <a:endParaRPr lang="en-US" baseline="0" dirty="0"/>
          </a:p>
          <a:p>
            <a:r>
              <a:rPr lang="en-US" baseline="0" dirty="0"/>
              <a:t>On the right side of the graph, votes are shifted from the NDP to the Liberals – with devastating effects on the NDP.</a:t>
            </a: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20</a:t>
            </a:fld>
            <a:endParaRPr lang="en-US"/>
          </a:p>
        </p:txBody>
      </p:sp>
    </p:spTree>
    <p:extLst>
      <p:ext uri="{BB962C8B-B14F-4D97-AF65-F5344CB8AC3E}">
        <p14:creationId xmlns:p14="http://schemas.microsoft.com/office/powerpoint/2010/main" val="190203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outline for the presentation is to:</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talk more about the criteria by which we might evaluate parliament</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look at the systems other countries are using</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explore how those systems work</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ask whether they deliver the kind of parliament Canadians want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We’ll close with a brief summary and a time for questions.  Questions of clarification are also welcome as we go along.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a:t>
            </a:fld>
            <a:endParaRPr lang="en-US"/>
          </a:p>
        </p:txBody>
      </p:sp>
    </p:spTree>
    <p:extLst>
      <p:ext uri="{BB962C8B-B14F-4D97-AF65-F5344CB8AC3E}">
        <p14:creationId xmlns:p14="http://schemas.microsoft.com/office/powerpoint/2010/main" val="10390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22</a:t>
            </a:fld>
            <a:endParaRPr lang="en-US"/>
          </a:p>
        </p:txBody>
      </p:sp>
    </p:spTree>
    <p:extLst>
      <p:ext uri="{BB962C8B-B14F-4D97-AF65-F5344CB8AC3E}">
        <p14:creationId xmlns:p14="http://schemas.microsoft.com/office/powerpoint/2010/main" val="21230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core idea of the Multi-Member systems is combining several ridings into one but electing the same number of MPs.  Thus one riding will have multiple members of parliament representing it.</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take Waterloo Region as an example.  The Region is made up of five ridings that would be combined into a single riding.</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the 2015 election, these five ridings elected four Liberals and a Conservative.  The question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how would we elect five MPs if we could do it as a group rather than each one individually, as in first-past-the-post.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23</a:t>
            </a:fld>
            <a:endParaRPr lang="en-US"/>
          </a:p>
        </p:txBody>
      </p:sp>
    </p:spTree>
    <p:extLst>
      <p:ext uri="{BB962C8B-B14F-4D97-AF65-F5344CB8AC3E}">
        <p14:creationId xmlns:p14="http://schemas.microsoft.com/office/powerpoint/2010/main" val="33323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commented earlier how unfair first-past-the-post was on the national scale with the Liberals gaining 54% of the seats with less than 40% of the vote.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Waterloo Region it was much worse.  The Liberals gained 80% of the seats with only 46% of the vote.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came, of course, at the expense of the Conservatives, NDP, and Greens.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24</a:t>
            </a:fld>
            <a:endParaRPr lang="en-US"/>
          </a:p>
        </p:txBody>
      </p:sp>
    </p:spTree>
    <p:extLst>
      <p:ext uri="{BB962C8B-B14F-4D97-AF65-F5344CB8AC3E}">
        <p14:creationId xmlns:p14="http://schemas.microsoft.com/office/powerpoint/2010/main" val="1849263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would be much closer to proportional if we had elected 2 Conservatives, 2 Liberals, and an NDP.  It’s not perfectly proportional, but it’s much closer.</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question is, how do we count our votes to arrive at this more-or-less proportional result?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25</a:t>
            </a:fld>
            <a:endParaRPr lang="en-US"/>
          </a:p>
        </p:txBody>
      </p:sp>
    </p:spTree>
    <p:extLst>
      <p:ext uri="{BB962C8B-B14F-4D97-AF65-F5344CB8AC3E}">
        <p14:creationId xmlns:p14="http://schemas.microsoft.com/office/powerpoint/2010/main" val="1925181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your </a:t>
            </a:r>
            <a:r>
              <a:rPr lang="en-US" dirty="0" err="1"/>
              <a:t>favourite</a:t>
            </a:r>
            <a:r>
              <a:rPr lang="en-US" dirty="0"/>
              <a:t> candidate.</a:t>
            </a:r>
          </a:p>
          <a:p>
            <a:r>
              <a:rPr lang="en-US" dirty="0"/>
              <a:t>List is ranked</a:t>
            </a:r>
            <a:r>
              <a:rPr lang="en-US" baseline="0" dirty="0"/>
              <a:t> within parties in order by the number of votes received.</a:t>
            </a:r>
          </a:p>
          <a:p>
            <a:r>
              <a:rPr lang="en-US" baseline="0" dirty="0"/>
              <a:t>Take the top n candidates from each party’s list.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27</a:t>
            </a:fld>
            <a:endParaRPr lang="en-US"/>
          </a:p>
        </p:txBody>
      </p:sp>
    </p:spTree>
    <p:extLst>
      <p:ext uri="{BB962C8B-B14F-4D97-AF65-F5344CB8AC3E}">
        <p14:creationId xmlns:p14="http://schemas.microsoft.com/office/powerpoint/2010/main" val="179072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your </a:t>
            </a:r>
            <a:r>
              <a:rPr lang="en-US" dirty="0" err="1"/>
              <a:t>favourite</a:t>
            </a:r>
            <a:r>
              <a:rPr lang="en-US" dirty="0"/>
              <a:t> candidate.</a:t>
            </a:r>
          </a:p>
          <a:p>
            <a:r>
              <a:rPr lang="en-US" dirty="0"/>
              <a:t>List is ranked</a:t>
            </a:r>
            <a:r>
              <a:rPr lang="en-US" baseline="0" dirty="0"/>
              <a:t> within parties in order by the number of votes received.</a:t>
            </a:r>
          </a:p>
          <a:p>
            <a:r>
              <a:rPr lang="en-US" baseline="0" dirty="0"/>
              <a:t>Take the top n candidates from each party’s list.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28</a:t>
            </a:fld>
            <a:endParaRPr lang="en-US"/>
          </a:p>
        </p:txBody>
      </p:sp>
    </p:spTree>
    <p:extLst>
      <p:ext uri="{BB962C8B-B14F-4D97-AF65-F5344CB8AC3E}">
        <p14:creationId xmlns:p14="http://schemas.microsoft.com/office/powerpoint/2010/main" val="1412989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30</a:t>
            </a:fld>
            <a:endParaRPr lang="en-US"/>
          </a:p>
        </p:txBody>
      </p:sp>
    </p:spTree>
    <p:extLst>
      <p:ext uri="{BB962C8B-B14F-4D97-AF65-F5344CB8AC3E}">
        <p14:creationId xmlns:p14="http://schemas.microsoft.com/office/powerpoint/2010/main" val="884134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Mixed Member Proportional system borrows ideas from our current first-past-the-post approach and from multi-member systems.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It does this by having single-member ridings within a multi-member region.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To understand what that means, let’s look at Southern Ontario as an example.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particular, we’ll look at a region with 15 ridings.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31</a:t>
            </a:fld>
            <a:endParaRPr lang="en-US"/>
          </a:p>
        </p:txBody>
      </p:sp>
    </p:spTree>
    <p:extLst>
      <p:ext uri="{BB962C8B-B14F-4D97-AF65-F5344CB8AC3E}">
        <p14:creationId xmlns:p14="http://schemas.microsoft.com/office/powerpoint/2010/main" val="997935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know how things went in these 15 ridings in the 2015 Federal Election:  5 went to Liberal candidates, 10 to Conservative candidates, and none to any of the other parties.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32</a:t>
            </a:fld>
            <a:endParaRPr lang="en-US"/>
          </a:p>
        </p:txBody>
      </p:sp>
    </p:spTree>
    <p:extLst>
      <p:ext uri="{BB962C8B-B14F-4D97-AF65-F5344CB8AC3E}">
        <p14:creationId xmlns:p14="http://schemas.microsoft.com/office/powerpoint/2010/main" val="1266174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makes the local results much more skewed than the nation as a whole.  Within this region Liberals earned 42% of the votes – just a hair more than the Conservatives – and yet the Conservatives received twice as many seats in Parliament.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33</a:t>
            </a:fld>
            <a:endParaRPr lang="en-US"/>
          </a:p>
        </p:txBody>
      </p:sp>
    </p:spTree>
    <p:extLst>
      <p:ext uri="{BB962C8B-B14F-4D97-AF65-F5344CB8AC3E}">
        <p14:creationId xmlns:p14="http://schemas.microsoft.com/office/powerpoint/2010/main" val="73987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3</a:t>
            </a:fld>
            <a:endParaRPr lang="en-US"/>
          </a:p>
        </p:txBody>
      </p:sp>
    </p:spTree>
    <p:extLst>
      <p:ext uri="{BB962C8B-B14F-4D97-AF65-F5344CB8AC3E}">
        <p14:creationId xmlns:p14="http://schemas.microsoft.com/office/powerpoint/2010/main" val="2946734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Proportional addresses this by continuing to have 15 MPs, but 10 of them would be in single-member ridings and 5 of them would be for the region at large.  The Regional MPs are chosen to ensure overall proportionality with the popular vote.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34</a:t>
            </a:fld>
            <a:endParaRPr lang="en-US"/>
          </a:p>
        </p:txBody>
      </p:sp>
    </p:spTree>
    <p:extLst>
      <p:ext uri="{BB962C8B-B14F-4D97-AF65-F5344CB8AC3E}">
        <p14:creationId xmlns:p14="http://schemas.microsoft.com/office/powerpoint/2010/main" val="1178015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means that each riding becomes half again as large.  Here’s how the region might be redistributed from 15 ridings into 10 ridings.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could guess that these 10 ridings would have elected six Conservative MPs and four Liberal MPs in the last election.  Each of those would have been elected using first-past-the-post, our current system.</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question is, how do we elect the remaining five MPs?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35</a:t>
            </a:fld>
            <a:endParaRPr lang="en-US"/>
          </a:p>
        </p:txBody>
      </p:sp>
    </p:spTree>
    <p:extLst>
      <p:ext uri="{BB962C8B-B14F-4D97-AF65-F5344CB8AC3E}">
        <p14:creationId xmlns:p14="http://schemas.microsoft.com/office/powerpoint/2010/main" val="1433713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If we were to allocate the 15 seats proportionally, we’d give 6 to the Liberals and 6 to the Conservatives.  The NDP would have 2 and the Greens 1.</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Here’s how we think the riding seats would have been allocated; but how about the five regional seats?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Recall that they are chosen to maintain the overall proportionality between MPs and the popular vote.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Because the Conservatives received 6 riding seats, they don’t get any regional seats.  They already have their fair share.  The Liberals and NDP, however, each receive two regional seats while the Greens receive 1.</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36</a:t>
            </a:fld>
            <a:endParaRPr lang="en-US"/>
          </a:p>
        </p:txBody>
      </p:sp>
    </p:spTree>
    <p:extLst>
      <p:ext uri="{BB962C8B-B14F-4D97-AF65-F5344CB8AC3E}">
        <p14:creationId xmlns:p14="http://schemas.microsoft.com/office/powerpoint/2010/main" val="639349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That’s the goal – but how do we achieve it?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Everyone has two votes.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vote is for the MP to represent your riding.  That vote would be just like now  -- you vote for one person; whoever receives the most votes in your riding becomes your MP.</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second vote is for the</a:t>
            </a:r>
            <a:r>
              <a:rPr lang="en-CA" sz="1200" kern="1200" baseline="0" dirty="0">
                <a:solidFill>
                  <a:schemeClr val="tx1"/>
                </a:solidFill>
                <a:effectLst/>
                <a:latin typeface="+mn-lt"/>
                <a:ea typeface="+mn-ea"/>
                <a:cs typeface="+mn-cs"/>
              </a:rPr>
              <a:t> party you prefer.  This is the vote that’s used to calculate the proportional results – how many MPs each party should have for the region.</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37</a:t>
            </a:fld>
            <a:endParaRPr lang="en-US"/>
          </a:p>
        </p:txBody>
      </p:sp>
    </p:spTree>
    <p:extLst>
      <p:ext uri="{BB962C8B-B14F-4D97-AF65-F5344CB8AC3E}">
        <p14:creationId xmlns:p14="http://schemas.microsoft.com/office/powerpoint/2010/main" val="126211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This text hasn’t been updated to</a:t>
            </a:r>
            <a:r>
              <a:rPr lang="en-CA" sz="1200" i="1" kern="1200" baseline="0" dirty="0">
                <a:solidFill>
                  <a:schemeClr val="tx1"/>
                </a:solidFill>
                <a:effectLst/>
                <a:latin typeface="+mn-lt"/>
                <a:ea typeface="+mn-ea"/>
                <a:cs typeface="+mn-cs"/>
              </a:rPr>
              <a:t> match the slide.</a:t>
            </a:r>
          </a:p>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38</a:t>
            </a:fld>
            <a:endParaRPr lang="en-US"/>
          </a:p>
        </p:txBody>
      </p:sp>
    </p:spTree>
    <p:extLst>
      <p:ext uri="{BB962C8B-B14F-4D97-AF65-F5344CB8AC3E}">
        <p14:creationId xmlns:p14="http://schemas.microsoft.com/office/powerpoint/2010/main" val="660469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40</a:t>
            </a:fld>
            <a:endParaRPr lang="en-US"/>
          </a:p>
        </p:txBody>
      </p:sp>
    </p:spTree>
    <p:extLst>
      <p:ext uri="{BB962C8B-B14F-4D97-AF65-F5344CB8AC3E}">
        <p14:creationId xmlns:p14="http://schemas.microsoft.com/office/powerpoint/2010/main" val="1418181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43</a:t>
            </a:fld>
            <a:endParaRPr lang="en-US"/>
          </a:p>
        </p:txBody>
      </p:sp>
    </p:spTree>
    <p:extLst>
      <p:ext uri="{BB962C8B-B14F-4D97-AF65-F5344CB8AC3E}">
        <p14:creationId xmlns:p14="http://schemas.microsoft.com/office/powerpoint/2010/main" val="1210512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45</a:t>
            </a:fld>
            <a:endParaRPr lang="en-US"/>
          </a:p>
        </p:txBody>
      </p:sp>
    </p:spTree>
    <p:extLst>
      <p:ext uri="{BB962C8B-B14F-4D97-AF65-F5344CB8AC3E}">
        <p14:creationId xmlns:p14="http://schemas.microsoft.com/office/powerpoint/2010/main" val="1619445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47</a:t>
            </a:fld>
            <a:endParaRPr lang="en-US"/>
          </a:p>
        </p:txBody>
      </p:sp>
    </p:spTree>
    <p:extLst>
      <p:ext uri="{BB962C8B-B14F-4D97-AF65-F5344CB8AC3E}">
        <p14:creationId xmlns:p14="http://schemas.microsoft.com/office/powerpoint/2010/main" val="51464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48</a:t>
            </a:fld>
            <a:endParaRPr lang="en-US"/>
          </a:p>
        </p:txBody>
      </p:sp>
    </p:spTree>
    <p:extLst>
      <p:ext uri="{BB962C8B-B14F-4D97-AF65-F5344CB8AC3E}">
        <p14:creationId xmlns:p14="http://schemas.microsoft.com/office/powerpoint/2010/main" val="139191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But first, which countries are already using these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this comparison, we’re really interested in countries like Canada – similar in values, life style, and (of course) democracies.  We’re using countries</a:t>
            </a:r>
            <a:r>
              <a:rPr lang="en-CA" sz="1200" kern="1200" baseline="0" dirty="0">
                <a:solidFill>
                  <a:schemeClr val="tx1"/>
                </a:solidFill>
                <a:effectLst/>
                <a:latin typeface="+mn-lt"/>
                <a:ea typeface="+mn-ea"/>
                <a:cs typeface="+mn-cs"/>
              </a:rPr>
              <a:t> ranked “very high” on the</a:t>
            </a:r>
            <a:r>
              <a:rPr lang="en-CA" sz="1200" kern="1200" dirty="0">
                <a:solidFill>
                  <a:schemeClr val="tx1"/>
                </a:solidFill>
                <a:effectLst/>
                <a:latin typeface="+mn-lt"/>
                <a:ea typeface="+mn-ea"/>
                <a:cs typeface="+mn-cs"/>
              </a:rPr>
              <a:t> United Nation’s Human Development index as a benchmark.</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look first at countries using a Winner-Take-All system.</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 the UN’s Human Development Index, there are four countries that use first-past-the-post.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Canada, of course, the United States, Singapore and the United Kingdom.  All four have close historical ties in the development of their democracies.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only country on the list to use the Alternative Vote is Australia.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 A</a:t>
            </a:r>
            <a:r>
              <a:rPr lang="en-CA" sz="1200" kern="1200" dirty="0">
                <a:solidFill>
                  <a:schemeClr val="tx1"/>
                </a:solidFill>
                <a:effectLst/>
                <a:latin typeface="+mn-lt"/>
                <a:ea typeface="+mn-ea"/>
                <a:cs typeface="+mn-cs"/>
              </a:rPr>
              <a:t> couple use a two-round system that we won’t discuss.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 the other hand, here are all the countries on the UN list that use some form of proportional representation.  Some of the prominent ones are New Zealand, Germany, and many other European countries. </a:t>
            </a:r>
          </a:p>
          <a:p>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have received gasps of surprise at this last one.  Be sure to stay here long enough for it to sink in!]</a:t>
            </a:r>
            <a:r>
              <a:rPr lang="en-US" dirty="0">
                <a:effectLst/>
              </a:rPr>
              <a:t> </a:t>
            </a:r>
            <a:endParaRPr lang="en-US" dirty="0"/>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a:t>
            </a:r>
            <a:r>
              <a:rPr lang="en-CA" sz="1200" kern="1200" baseline="0" dirty="0">
                <a:solidFill>
                  <a:schemeClr val="tx1"/>
                </a:solidFill>
                <a:effectLst/>
                <a:latin typeface="+mn-lt"/>
                <a:ea typeface="+mn-ea"/>
                <a:cs typeface="+mn-cs"/>
              </a:rPr>
              <a:t> Finally, there are a couple that use Parallel systems that mix winner-take-all and proportional.</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a:p>
            <a:endParaRPr lang="en-US" dirty="0"/>
          </a:p>
          <a:p>
            <a:r>
              <a:rPr lang="en-US" dirty="0"/>
              <a:t>==================</a:t>
            </a:r>
          </a:p>
          <a:p>
            <a:r>
              <a:rPr lang="en-US" dirty="0"/>
              <a:t>Notes:  Within</a:t>
            </a:r>
            <a:r>
              <a:rPr lang="en-US" baseline="0" dirty="0"/>
              <a:t> each group the countries are listed in HDI order.</a:t>
            </a:r>
          </a:p>
          <a:p>
            <a:endParaRPr lang="en-US" dirty="0"/>
          </a:p>
          <a:p>
            <a:r>
              <a:rPr lang="en-US" dirty="0"/>
              <a:t>How this list was created:</a:t>
            </a:r>
          </a:p>
          <a:p>
            <a:r>
              <a:rPr lang="en-US" dirty="0"/>
              <a:t>Take the countries</a:t>
            </a:r>
            <a:r>
              <a:rPr lang="en-US" baseline="0" dirty="0"/>
              <a:t> ranked “very high” on the UN’s Human Development Index (http://</a:t>
            </a:r>
            <a:r>
              <a:rPr lang="en-US" baseline="0" dirty="0" err="1"/>
              <a:t>www.nationsonline.org</a:t>
            </a:r>
            <a:r>
              <a:rPr lang="en-US" baseline="0" dirty="0"/>
              <a:t>/</a:t>
            </a:r>
            <a:r>
              <a:rPr lang="en-US" baseline="0" dirty="0" err="1"/>
              <a:t>oneworld</a:t>
            </a:r>
            <a:r>
              <a:rPr lang="en-US" baseline="0" dirty="0"/>
              <a:t>/</a:t>
            </a:r>
            <a:r>
              <a:rPr lang="en-US" baseline="0" dirty="0" err="1"/>
              <a:t>human_development.htm</a:t>
            </a:r>
            <a:r>
              <a:rPr lang="en-US" baseline="0" dirty="0"/>
              <a:t>;  actual list from https://</a:t>
            </a:r>
            <a:r>
              <a:rPr lang="en-US" baseline="0" dirty="0" err="1"/>
              <a:t>en.wikipedia.org</a:t>
            </a:r>
            <a:r>
              <a:rPr lang="en-US" baseline="0" dirty="0"/>
              <a:t>/wiki/</a:t>
            </a:r>
            <a:r>
              <a:rPr lang="en-US" baseline="0" dirty="0" err="1"/>
              <a:t>List_of_countries_by_Human_Development_Index</a:t>
            </a:r>
            <a:r>
              <a:rPr lang="en-US" baseline="0" dirty="0"/>
              <a:t>).  Remove non-democracies like </a:t>
            </a:r>
            <a:r>
              <a:rPr lang="en-US" baseline="0" dirty="0" err="1"/>
              <a:t>Saudia</a:t>
            </a:r>
            <a:r>
              <a:rPr lang="en-US" baseline="0" dirty="0"/>
              <a:t> Arabia, UAE, Qatar, Cuba.  Cross-reference that with http://</a:t>
            </a:r>
            <a:r>
              <a:rPr lang="en-US" baseline="0" dirty="0" err="1"/>
              <a:t>www.idea.int</a:t>
            </a:r>
            <a:r>
              <a:rPr lang="en-US" baseline="0" dirty="0"/>
              <a:t>/</a:t>
            </a:r>
            <a:r>
              <a:rPr lang="en-US" baseline="0" dirty="0" err="1"/>
              <a:t>db</a:t>
            </a:r>
            <a:r>
              <a:rPr lang="en-US" baseline="0" dirty="0"/>
              <a:t>/</a:t>
            </a:r>
            <a:r>
              <a:rPr lang="en-US" baseline="0" dirty="0" err="1"/>
              <a:t>fieldview.cfm?field</a:t>
            </a:r>
            <a:r>
              <a:rPr lang="en-US" baseline="0" dirty="0"/>
              <a:t>=154#tableTab1 to get the electoral system used.  </a:t>
            </a:r>
          </a:p>
          <a:p>
            <a:endParaRPr lang="en-US" baseline="0" dirty="0"/>
          </a:p>
          <a:p>
            <a:r>
              <a:rPr lang="en-US" baseline="0" dirty="0"/>
              <a:t>There are lots of other countries that use FPTP, but they aren’t high on the UN’s Human Development Index – in other words most of us would not choose to live in those countries unless we had family or something there.</a:t>
            </a:r>
          </a:p>
          <a:p>
            <a:endParaRPr lang="en-US" dirty="0"/>
          </a:p>
          <a:p>
            <a:r>
              <a:rPr lang="en-US" sz="1200" b="0" i="0" kern="1200" dirty="0">
                <a:solidFill>
                  <a:schemeClr val="tx1"/>
                </a:solidFill>
                <a:effectLst/>
                <a:latin typeface="+mn-lt"/>
                <a:ea typeface="+mn-ea"/>
                <a:cs typeface="+mn-cs"/>
              </a:rPr>
              <a:t>The Human Development Index (HDI) is a summary measure of average achievement in key dimensions of human development: (1) a long and healthy life, (2) being knowledgeable and (3) have a decent standard of living.  (http://</a:t>
            </a:r>
            <a:r>
              <a:rPr lang="en-US" sz="1200" b="0" i="0" kern="1200" dirty="0" err="1">
                <a:solidFill>
                  <a:schemeClr val="tx1"/>
                </a:solidFill>
                <a:effectLst/>
                <a:latin typeface="+mn-lt"/>
                <a:ea typeface="+mn-ea"/>
                <a:cs typeface="+mn-cs"/>
              </a:rPr>
              <a:t>hdr.undp.org</a:t>
            </a:r>
            <a:r>
              <a:rPr lang="en-US" sz="1200" b="0" i="0" kern="1200" dirty="0">
                <a:solidFill>
                  <a:schemeClr val="tx1"/>
                </a:solidFill>
                <a:effectLst/>
                <a:latin typeface="+mn-lt"/>
                <a:ea typeface="+mn-ea"/>
                <a:cs typeface="+mn-cs"/>
              </a:rPr>
              <a:t>/en/content/human-development-index-</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a:t>
            </a:fld>
            <a:endParaRPr lang="en-US"/>
          </a:p>
        </p:txBody>
      </p:sp>
    </p:spTree>
    <p:extLst>
      <p:ext uri="{BB962C8B-B14F-4D97-AF65-F5344CB8AC3E}">
        <p14:creationId xmlns:p14="http://schemas.microsoft.com/office/powerpoint/2010/main" val="1097225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49</a:t>
            </a:fld>
            <a:endParaRPr lang="en-US"/>
          </a:p>
        </p:txBody>
      </p:sp>
    </p:spTree>
    <p:extLst>
      <p:ext uri="{BB962C8B-B14F-4D97-AF65-F5344CB8AC3E}">
        <p14:creationId xmlns:p14="http://schemas.microsoft.com/office/powerpoint/2010/main" val="450091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52</a:t>
            </a:fld>
            <a:endParaRPr lang="en-US"/>
          </a:p>
        </p:txBody>
      </p:sp>
    </p:spTree>
    <p:extLst>
      <p:ext uri="{BB962C8B-B14F-4D97-AF65-F5344CB8AC3E}">
        <p14:creationId xmlns:p14="http://schemas.microsoft.com/office/powerpoint/2010/main" val="113003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53</a:t>
            </a:fld>
            <a:endParaRPr lang="en-US"/>
          </a:p>
        </p:txBody>
      </p:sp>
    </p:spTree>
    <p:extLst>
      <p:ext uri="{BB962C8B-B14F-4D97-AF65-F5344CB8AC3E}">
        <p14:creationId xmlns:p14="http://schemas.microsoft.com/office/powerpoint/2010/main" val="1240954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54</a:t>
            </a:fld>
            <a:endParaRPr lang="en-US"/>
          </a:p>
        </p:txBody>
      </p:sp>
    </p:spTree>
    <p:extLst>
      <p:ext uri="{BB962C8B-B14F-4D97-AF65-F5344CB8AC3E}">
        <p14:creationId xmlns:p14="http://schemas.microsoft.com/office/powerpoint/2010/main" val="1386270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63</a:t>
            </a:fld>
            <a:endParaRPr lang="en-US"/>
          </a:p>
        </p:txBody>
      </p:sp>
    </p:spTree>
    <p:extLst>
      <p:ext uri="{BB962C8B-B14F-4D97-AF65-F5344CB8AC3E}">
        <p14:creationId xmlns:p14="http://schemas.microsoft.com/office/powerpoint/2010/main" val="132267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5</a:t>
            </a:fld>
            <a:endParaRPr lang="en-US"/>
          </a:p>
        </p:txBody>
      </p:sp>
    </p:spTree>
    <p:extLst>
      <p:ext uri="{BB962C8B-B14F-4D97-AF65-F5344CB8AC3E}">
        <p14:creationId xmlns:p14="http://schemas.microsoft.com/office/powerpoint/2010/main" val="81946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FPTP is the system that Canada has used since 1867.  It’s a simple system – in each riding the candidate with the most votes wins and becomes the MP for that riding.</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That simplicity, however, produces many ill effects.  It’s important that we take a few moments to understand them.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a:t>
            </a:fld>
            <a:endParaRPr lang="en-US"/>
          </a:p>
        </p:txBody>
      </p:sp>
    </p:spTree>
    <p:extLst>
      <p:ext uri="{BB962C8B-B14F-4D97-AF65-F5344CB8AC3E}">
        <p14:creationId xmlns:p14="http://schemas.microsoft.com/office/powerpoint/2010/main" val="1124394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charts shows the results of the 2015 Federal election.  The bottom set of bars shows that the Liberals earned about 40% of the popular vote but received 54% of the seats in Parliament.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Those extra seats came at the expense of the Conservatives, New Democrats, Bloc, and Green candidates – who all received fewer seats than their share of the popular vote would indicate.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To make matters worse, the first-past-the-post system turned that 40% minority of the votes into a majority of the seats in Parliament.  That is, the Liberals received 100% of the power in Parliament with less than 40% of the votes.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this happens, it’s called a “False Majority”.  </a:t>
            </a:r>
            <a:r>
              <a:rPr lang="en-CA" sz="1200" i="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By the way, that’s almost exactly what happened in the previous election except that the Conservatives received 100% of the power with just under 40% of the votes.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7</a:t>
            </a:fld>
            <a:endParaRPr lang="en-US"/>
          </a:p>
        </p:txBody>
      </p:sp>
    </p:spTree>
    <p:extLst>
      <p:ext uri="{BB962C8B-B14F-4D97-AF65-F5344CB8AC3E}">
        <p14:creationId xmlns:p14="http://schemas.microsoft.com/office/powerpoint/2010/main" val="194192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charts shows the results of the 2011Federal election.  Almost</a:t>
            </a:r>
            <a:r>
              <a:rPr lang="en-CA" sz="1200" kern="1200" baseline="0" dirty="0">
                <a:solidFill>
                  <a:schemeClr val="tx1"/>
                </a:solidFill>
                <a:effectLst/>
                <a:latin typeface="+mn-lt"/>
                <a:ea typeface="+mn-ea"/>
                <a:cs typeface="+mn-cs"/>
              </a:rPr>
              <a:t> exactly the same as 2015, just the colours are different!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8</a:t>
            </a:fld>
            <a:endParaRPr lang="en-US"/>
          </a:p>
        </p:txBody>
      </p:sp>
    </p:spTree>
    <p:extLst>
      <p:ext uri="{BB962C8B-B14F-4D97-AF65-F5344CB8AC3E}">
        <p14:creationId xmlns:p14="http://schemas.microsoft.com/office/powerpoint/2010/main" val="64399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could hope that false majorities would be rare – but they are not.  Since 1930, half of our governments have been false majorities.  Of the 26 elections since 1930, only 4 of them have resulted in a true majority government.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9</a:t>
            </a:fld>
            <a:endParaRPr lang="en-US"/>
          </a:p>
        </p:txBody>
      </p:sp>
    </p:spTree>
    <p:extLst>
      <p:ext uri="{BB962C8B-B14F-4D97-AF65-F5344CB8AC3E}">
        <p14:creationId xmlns:p14="http://schemas.microsoft.com/office/powerpoint/2010/main" val="105494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Slide Number Placeholder 3"/>
          <p:cNvSpPr>
            <a:spLocks noGrp="1"/>
          </p:cNvSpPr>
          <p:nvPr>
            <p:ph type="sldNum" sz="quarter" idx="10"/>
          </p:nvPr>
        </p:nvSpPr>
        <p:spPr/>
        <p:txBody>
          <a:bodyPr/>
          <a:lstStyle>
            <a:lvl1pPr>
              <a:defRPr sz="2400"/>
            </a:lvl1pPr>
          </a:lstStyle>
          <a:p>
            <a:fld id="{FC4C3C45-B565-C94F-A0F6-FF976A781392}" type="slidenum">
              <a:rPr lang="en-US" smtClean="0"/>
              <a:pPr/>
              <a:t>‹#›</a:t>
            </a:fld>
            <a:endParaRPr lang="en-US" dirty="0"/>
          </a:p>
        </p:txBody>
      </p:sp>
    </p:spTree>
    <p:extLst>
      <p:ext uri="{BB962C8B-B14F-4D97-AF65-F5344CB8AC3E}">
        <p14:creationId xmlns:p14="http://schemas.microsoft.com/office/powerpoint/2010/main" val="34918948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lvl3pPr>
              <a:buClrTx/>
              <a:defRPr/>
            </a:lvl3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C230266-32F6-FD4F-A2FF-25FE69ECF62C}" type="slidenum">
              <a:rPr lang="en-US"/>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37757828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Click to edit Master title style</a:t>
            </a:r>
            <a:endParaRPr lang="en-US"/>
          </a:p>
        </p:txBody>
      </p:sp>
      <p:sp>
        <p:nvSpPr>
          <p:cNvPr id="3" name="Content Placeholder 2"/>
          <p:cNvSpPr>
            <a:spLocks noGrp="1"/>
          </p:cNvSpPr>
          <p:nvPr>
            <p:ph sz="half" idx="1"/>
          </p:nvPr>
        </p:nvSpPr>
        <p:spPr>
          <a:xfrm>
            <a:off x="228600" y="2171700"/>
            <a:ext cx="5911850" cy="7378700"/>
          </a:xfrm>
        </p:spPr>
        <p:txBody>
          <a:bodyPr>
            <a:normAutofit/>
          </a:bodyPr>
          <a:lstStyle>
            <a:lvl1pPr>
              <a:defRPr sz="3600"/>
            </a:lvl1pPr>
            <a:lvl2pPr>
              <a:defRPr sz="3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292850" y="2171700"/>
            <a:ext cx="5911850" cy="7378700"/>
          </a:xfrm>
        </p:spPr>
        <p:txBody>
          <a:bodyPr>
            <a:normAutofit/>
          </a:bodyPr>
          <a:lstStyle>
            <a:lvl1pPr>
              <a:defRPr sz="3600"/>
            </a:lvl1pPr>
            <a:lvl2pPr>
              <a:defRPr sz="3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FED7753B-9915-A54A-AF64-D6AD307E3FD4}" type="slidenum">
              <a:rPr lang="en-US"/>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9433648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Slide Number Placeholder 6"/>
          <p:cNvSpPr>
            <a:spLocks noGrp="1"/>
          </p:cNvSpPr>
          <p:nvPr>
            <p:ph type="sldNum" sz="quarter" idx="10"/>
          </p:nvPr>
        </p:nvSpPr>
        <p:spPr/>
        <p:txBody>
          <a:bodyPr/>
          <a:lstStyle>
            <a:lvl1pPr>
              <a:defRPr sz="2800"/>
            </a:lvl1pPr>
          </a:lstStyle>
          <a:p>
            <a:fld id="{9A542658-B1F1-5E4C-9EE7-1C1AB09AE7DD}" type="slidenum">
              <a:rPr lang="en-US" smtClean="0"/>
              <a:pPr/>
              <a:t>‹#›</a:t>
            </a:fld>
            <a:endParaRPr lang="en-US" dirty="0"/>
          </a:p>
        </p:txBody>
      </p:sp>
    </p:spTree>
    <p:extLst>
      <p:ext uri="{BB962C8B-B14F-4D97-AF65-F5344CB8AC3E}">
        <p14:creationId xmlns:p14="http://schemas.microsoft.com/office/powerpoint/2010/main" val="17216384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6527A12-DBEE-A342-9DBF-9AA126D2E720}" type="slidenum">
              <a:rPr lang="en-US"/>
              <a:pPr/>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9101466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D461596-7EB3-FF47-AEFE-5910693E86AA}" type="slidenum">
              <a:rPr lang="en-US"/>
              <a:pPr/>
              <a:t>‹#›</a:t>
            </a:fld>
            <a:endParaRPr lang="en-US"/>
          </a:p>
        </p:txBody>
      </p:sp>
    </p:spTree>
    <p:extLst>
      <p:ext uri="{BB962C8B-B14F-4D97-AF65-F5344CB8AC3E}">
        <p14:creationId xmlns:p14="http://schemas.microsoft.com/office/powerpoint/2010/main" val="234359404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5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701800" y="241300"/>
            <a:ext cx="10896600" cy="157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CA">
                <a:sym typeface="Gill Sans" charset="0"/>
              </a:rPr>
              <a:t>Click to edit Master title style</a:t>
            </a:r>
            <a:endParaRPr lang="en-US">
              <a:sym typeface="Gill Sans" charset="0"/>
            </a:endParaRPr>
          </a:p>
        </p:txBody>
      </p:sp>
      <p:sp>
        <p:nvSpPr>
          <p:cNvPr id="3075" name="Rectangle 3"/>
          <p:cNvSpPr>
            <a:spLocks noGrp="1" noChangeArrowheads="1"/>
          </p:cNvSpPr>
          <p:nvPr>
            <p:ph type="body" idx="1"/>
          </p:nvPr>
        </p:nvSpPr>
        <p:spPr bwMode="auto">
          <a:xfrm>
            <a:off x="228600" y="2171700"/>
            <a:ext cx="12369800" cy="73787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CA" dirty="0">
                <a:sym typeface="Gill Sans" charset="0"/>
              </a:rPr>
              <a:t>Click to edit Master text styles</a:t>
            </a:r>
          </a:p>
          <a:p>
            <a:pPr lvl="1"/>
            <a:r>
              <a:rPr lang="en-CA" dirty="0">
                <a:sym typeface="Gill Sans" charset="0"/>
              </a:rPr>
              <a:t>Second level</a:t>
            </a:r>
          </a:p>
          <a:p>
            <a:pPr lvl="2"/>
            <a:r>
              <a:rPr lang="en-CA" dirty="0">
                <a:sym typeface="Gill Sans" charset="0"/>
              </a:rPr>
              <a:t>Third level</a:t>
            </a:r>
          </a:p>
          <a:p>
            <a:pPr lvl="3"/>
            <a:r>
              <a:rPr lang="en-CA" dirty="0">
                <a:sym typeface="Gill Sans" charset="0"/>
              </a:rPr>
              <a:t>Fourth level</a:t>
            </a:r>
          </a:p>
          <a:p>
            <a:pPr lvl="4"/>
            <a:r>
              <a:rPr lang="en-CA" dirty="0">
                <a:sym typeface="Gill Sans" charset="0"/>
              </a:rPr>
              <a:t>Fifth level</a:t>
            </a:r>
            <a:endParaRPr lang="en-US" dirty="0">
              <a:sym typeface="Gill Sans" charset="0"/>
            </a:endParaRPr>
          </a:p>
        </p:txBody>
      </p:sp>
      <p:sp>
        <p:nvSpPr>
          <p:cNvPr id="3078" name="Text Box 6"/>
          <p:cNvSpPr txBox="1">
            <a:spLocks noGrp="1" noChangeArrowheads="1"/>
          </p:cNvSpPr>
          <p:nvPr>
            <p:ph type="sldNum" sz="quarter" idx="4"/>
          </p:nvPr>
        </p:nvSpPr>
        <p:spPr bwMode="auto">
          <a:xfrm>
            <a:off x="12382500" y="9029700"/>
            <a:ext cx="4699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24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D01D884-61D2-2C4E-9E78-63CC62F1F971}" type="slidenum">
              <a:rPr lang="en-US" smtClean="0"/>
              <a:pPr/>
              <a:t>‹#›</a:t>
            </a:fld>
            <a:endParaRPr lang="en-US" dirty="0"/>
          </a:p>
        </p:txBody>
      </p:sp>
      <p:sp>
        <p:nvSpPr>
          <p:cNvPr id="5" name="Rectangle 4"/>
          <p:cNvSpPr/>
          <p:nvPr userDrawn="1"/>
        </p:nvSpPr>
        <p:spPr bwMode="auto">
          <a:xfrm>
            <a:off x="0" y="1905000"/>
            <a:ext cx="13004800" cy="165100"/>
          </a:xfrm>
          <a:prstGeom prst="rect">
            <a:avLst/>
          </a:prstGeom>
          <a:gradFill flip="none" rotWithShape="1">
            <a:gsLst>
              <a:gs pos="2000">
                <a:srgbClr val="9CABCA"/>
              </a:gs>
              <a:gs pos="2000">
                <a:srgbClr val="9CABCA"/>
              </a:gs>
              <a:gs pos="0">
                <a:schemeClr val="accent1">
                  <a:lumMod val="75000"/>
                  <a:tint val="66000"/>
                  <a:satMod val="160000"/>
                </a:schemeClr>
              </a:gs>
              <a:gs pos="50000">
                <a:schemeClr val="accent1">
                  <a:lumMod val="75000"/>
                  <a:tint val="44500"/>
                  <a:satMod val="160000"/>
                </a:schemeClr>
              </a:gs>
              <a:gs pos="100000">
                <a:schemeClr val="accent1">
                  <a:tint val="23500"/>
                  <a:satMod val="160000"/>
                  <a:lumMod val="43000"/>
                </a:schemeClr>
              </a:gs>
            </a:gsLst>
            <a:lin ang="10800000" scaled="1"/>
            <a:tileRect/>
          </a:gra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Lst>
  <p:transition/>
  <p:hf hdr="0" ftr="0" dt="0"/>
  <p:txStyles>
    <p:titleStyle>
      <a:lvl1pPr algn="ctr" rtl="0" eaLnBrk="1" fontAlgn="base" hangingPunct="1">
        <a:spcBef>
          <a:spcPct val="0"/>
        </a:spcBef>
        <a:spcAft>
          <a:spcPct val="0"/>
        </a:spcAft>
        <a:defRPr sz="6400">
          <a:solidFill>
            <a:schemeClr val="tx1"/>
          </a:solidFill>
          <a:latin typeface="+mj-lt"/>
          <a:ea typeface="+mj-ea"/>
          <a:cs typeface="+mj-cs"/>
          <a:sym typeface="Gill Sans" charset="0"/>
        </a:defRPr>
      </a:lvl1pPr>
      <a:lvl2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457200" indent="-457200" algn="l" rtl="0" eaLnBrk="1" fontAlgn="base" hangingPunct="1">
        <a:spcBef>
          <a:spcPts val="1600"/>
        </a:spcBef>
        <a:spcAft>
          <a:spcPct val="0"/>
        </a:spcAft>
        <a:buSzPct val="150000"/>
        <a:buFont typeface="Lucida Grande" charset="0"/>
        <a:buChar char="‣"/>
        <a:defRPr sz="3600">
          <a:solidFill>
            <a:schemeClr val="tx1"/>
          </a:solidFill>
          <a:latin typeface="+mn-lt"/>
          <a:ea typeface="+mn-ea"/>
          <a:cs typeface="+mn-cs"/>
          <a:sym typeface="Gill Sans" charset="0"/>
        </a:defRPr>
      </a:lvl1pPr>
      <a:lvl2pPr marL="863600" indent="-457200" algn="l" rtl="0" eaLnBrk="1" fontAlgn="base" hangingPunct="1">
        <a:spcBef>
          <a:spcPts val="1200"/>
        </a:spcBef>
        <a:spcAft>
          <a:spcPct val="0"/>
        </a:spcAft>
        <a:buSzPct val="75000"/>
        <a:buFont typeface="Zapf Dingbats" charset="0"/>
        <a:buChar char="✦"/>
        <a:defRPr sz="3200">
          <a:solidFill>
            <a:schemeClr val="tx1"/>
          </a:solidFill>
          <a:latin typeface="+mn-lt"/>
          <a:ea typeface="+mn-ea"/>
          <a:cs typeface="+mn-cs"/>
          <a:sym typeface="Gill Sans" charset="0"/>
        </a:defRPr>
      </a:lvl2pPr>
      <a:lvl3pPr marL="13208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3pPr>
      <a:lvl4pPr marL="17780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4pPr>
      <a:lvl5pPr marL="22352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5pPr>
      <a:lvl6pPr marL="26924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6pPr>
      <a:lvl7pPr marL="31496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7pPr>
      <a:lvl8pPr marL="36068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8pPr>
      <a:lvl9pPr marL="40640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0.emf"/><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0.emf"/><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emf"/><Relationship Id="rId7"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emf"/><Relationship Id="rId5" Type="http://schemas.openxmlformats.org/officeDocument/2006/relationships/image" Target="../media/image35.emf"/><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5.xml"/><Relationship Id="rId4" Type="http://schemas.openxmlformats.org/officeDocument/2006/relationships/image" Target="../media/image62.tiff"/></Relationships>
</file>

<file path=ppt/slides/_rels/slide62.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z="8800" dirty="0"/>
              <a:t>Simulating Canadian Elections</a:t>
            </a:r>
          </a:p>
        </p:txBody>
      </p:sp>
      <p:sp>
        <p:nvSpPr>
          <p:cNvPr id="2" name="Subtitle 1"/>
          <p:cNvSpPr>
            <a:spLocks noGrp="1"/>
          </p:cNvSpPr>
          <p:nvPr>
            <p:ph type="subTitle" idx="1"/>
          </p:nvPr>
        </p:nvSpPr>
        <p:spPr/>
        <p:txBody>
          <a:bodyPr/>
          <a:lstStyle/>
          <a:p>
            <a:endParaRPr lang="en-US" dirty="0"/>
          </a:p>
          <a:p>
            <a:r>
              <a:rPr lang="en-US" dirty="0"/>
              <a:t>Byron Weber Becker</a:t>
            </a:r>
          </a:p>
          <a:p>
            <a:r>
              <a:rPr lang="en-US" dirty="0" err="1"/>
              <a:t>bwbecker@election-modelling.ca</a:t>
            </a:r>
            <a:endParaRPr lang="en-US" dirty="0"/>
          </a:p>
        </p:txBody>
      </p:sp>
      <p:sp>
        <p:nvSpPr>
          <p:cNvPr id="4" name="Slide Number Placeholder 3"/>
          <p:cNvSpPr>
            <a:spLocks noGrp="1"/>
          </p:cNvSpPr>
          <p:nvPr>
            <p:ph type="sldNum" sz="quarter" idx="10"/>
          </p:nvPr>
        </p:nvSpPr>
        <p:spPr/>
        <p:txBody>
          <a:bodyPr/>
          <a:lstStyle/>
          <a:p>
            <a:fld id="{FC4C3C45-B565-C94F-A0F6-FF976A781392}" type="slidenum">
              <a:rPr lang="en-US" smtClean="0"/>
              <a:pPr/>
              <a:t>1</a:t>
            </a:fld>
            <a:endParaRPr lang="en-US" dirty="0"/>
          </a:p>
        </p:txBody>
      </p:sp>
    </p:spTree>
    <p:extLst>
      <p:ext uri="{BB962C8B-B14F-4D97-AF65-F5344CB8AC3E}">
        <p14:creationId xmlns:p14="http://schemas.microsoft.com/office/powerpoint/2010/main" val="39318961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10</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Variations in voter distribution give the “right” results (sometimes).</a:t>
            </a:r>
          </a:p>
        </p:txBody>
      </p:sp>
      <p:pic>
        <p:nvPicPr>
          <p:cNvPr id="5" name="Picture 4"/>
          <p:cNvPicPr>
            <a:picLocks noChangeAspect="1"/>
          </p:cNvPicPr>
          <p:nvPr/>
        </p:nvPicPr>
        <p:blipFill>
          <a:blip r:embed="rId3"/>
          <a:stretch>
            <a:fillRect/>
          </a:stretch>
        </p:blipFill>
        <p:spPr>
          <a:xfrm>
            <a:off x="4140200" y="3962400"/>
            <a:ext cx="6946900" cy="3962400"/>
          </a:xfrm>
          <a:prstGeom prst="rect">
            <a:avLst/>
          </a:prstGeom>
        </p:spPr>
      </p:pic>
      <p:sp>
        <p:nvSpPr>
          <p:cNvPr id="11" name="Smiley Face 10"/>
          <p:cNvSpPr/>
          <p:nvPr/>
        </p:nvSpPr>
        <p:spPr bwMode="auto">
          <a:xfrm>
            <a:off x="43180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Smiley Face 11"/>
          <p:cNvSpPr/>
          <p:nvPr/>
        </p:nvSpPr>
        <p:spPr bwMode="auto">
          <a:xfrm>
            <a:off x="10255250" y="32004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Smiley Face 12"/>
          <p:cNvSpPr/>
          <p:nvPr/>
        </p:nvSpPr>
        <p:spPr bwMode="auto">
          <a:xfrm>
            <a:off x="73088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Smiley Face 13"/>
          <p:cNvSpPr/>
          <p:nvPr/>
        </p:nvSpPr>
        <p:spPr bwMode="auto">
          <a:xfrm>
            <a:off x="588962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Smiley Face 14"/>
          <p:cNvSpPr/>
          <p:nvPr/>
        </p:nvSpPr>
        <p:spPr bwMode="auto">
          <a:xfrm>
            <a:off x="87820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4"/>
          <a:stretch>
            <a:fillRect/>
          </a:stretch>
        </p:blipFill>
        <p:spPr>
          <a:xfrm>
            <a:off x="317500" y="3784600"/>
            <a:ext cx="2933700" cy="2933700"/>
          </a:xfrm>
          <a:prstGeom prst="rect">
            <a:avLst/>
          </a:prstGeom>
        </p:spPr>
      </p:pic>
    </p:spTree>
    <p:extLst>
      <p:ext uri="{BB962C8B-B14F-4D97-AF65-F5344CB8AC3E}">
        <p14:creationId xmlns:p14="http://schemas.microsoft.com/office/powerpoint/2010/main" val="1076527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11</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Perfectly even voter distributions give every riding to the same party.</a:t>
            </a:r>
          </a:p>
        </p:txBody>
      </p:sp>
      <p:sp>
        <p:nvSpPr>
          <p:cNvPr id="11" name="Smiley Face 10"/>
          <p:cNvSpPr/>
          <p:nvPr/>
        </p:nvSpPr>
        <p:spPr bwMode="auto">
          <a:xfrm>
            <a:off x="43180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Smiley Face 13"/>
          <p:cNvSpPr/>
          <p:nvPr/>
        </p:nvSpPr>
        <p:spPr bwMode="auto">
          <a:xfrm>
            <a:off x="588962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3"/>
          <a:stretch>
            <a:fillRect/>
          </a:stretch>
        </p:blipFill>
        <p:spPr>
          <a:xfrm>
            <a:off x="4140200" y="4724400"/>
            <a:ext cx="6946900" cy="3225800"/>
          </a:xfrm>
          <a:prstGeom prst="rect">
            <a:avLst/>
          </a:prstGeom>
        </p:spPr>
      </p:pic>
      <p:sp>
        <p:nvSpPr>
          <p:cNvPr id="16" name="Smiley Face 15"/>
          <p:cNvSpPr/>
          <p:nvPr/>
        </p:nvSpPr>
        <p:spPr bwMode="auto">
          <a:xfrm>
            <a:off x="730885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Smiley Face 16"/>
          <p:cNvSpPr/>
          <p:nvPr/>
        </p:nvSpPr>
        <p:spPr bwMode="auto">
          <a:xfrm>
            <a:off x="872807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Smiley Face 17"/>
          <p:cNvSpPr/>
          <p:nvPr/>
        </p:nvSpPr>
        <p:spPr bwMode="auto">
          <a:xfrm>
            <a:off x="101473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p:nvPicPr>
        <p:blipFill>
          <a:blip r:embed="rId4"/>
          <a:stretch>
            <a:fillRect/>
          </a:stretch>
        </p:blipFill>
        <p:spPr>
          <a:xfrm>
            <a:off x="333777" y="3810000"/>
            <a:ext cx="2933700" cy="2933700"/>
          </a:xfrm>
          <a:prstGeom prst="rect">
            <a:avLst/>
          </a:prstGeom>
        </p:spPr>
      </p:pic>
    </p:spTree>
    <p:extLst>
      <p:ext uri="{BB962C8B-B14F-4D97-AF65-F5344CB8AC3E}">
        <p14:creationId xmlns:p14="http://schemas.microsoft.com/office/powerpoint/2010/main" val="175961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12</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Uneven voter distributions can give skewed or wrong results.</a:t>
            </a:r>
          </a:p>
        </p:txBody>
      </p:sp>
      <p:pic>
        <p:nvPicPr>
          <p:cNvPr id="5" name="Picture 4"/>
          <p:cNvPicPr>
            <a:picLocks noChangeAspect="1"/>
          </p:cNvPicPr>
          <p:nvPr/>
        </p:nvPicPr>
        <p:blipFill>
          <a:blip r:embed="rId3"/>
          <a:stretch>
            <a:fillRect/>
          </a:stretch>
        </p:blipFill>
        <p:spPr>
          <a:xfrm>
            <a:off x="4140200" y="4038600"/>
            <a:ext cx="6946900" cy="3962400"/>
          </a:xfrm>
          <a:prstGeom prst="rect">
            <a:avLst/>
          </a:prstGeom>
        </p:spPr>
      </p:pic>
      <p:sp>
        <p:nvSpPr>
          <p:cNvPr id="15" name="Smiley Face 14"/>
          <p:cNvSpPr/>
          <p:nvPr/>
        </p:nvSpPr>
        <p:spPr bwMode="auto">
          <a:xfrm>
            <a:off x="10255250" y="32004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Smiley Face 18"/>
          <p:cNvSpPr/>
          <p:nvPr/>
        </p:nvSpPr>
        <p:spPr bwMode="auto">
          <a:xfrm>
            <a:off x="73088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Smiley Face 20"/>
          <p:cNvSpPr/>
          <p:nvPr/>
        </p:nvSpPr>
        <p:spPr bwMode="auto">
          <a:xfrm>
            <a:off x="4371975"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Smiley Face 21"/>
          <p:cNvSpPr/>
          <p:nvPr/>
        </p:nvSpPr>
        <p:spPr bwMode="auto">
          <a:xfrm>
            <a:off x="5816600" y="31750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Smiley Face 22"/>
          <p:cNvSpPr/>
          <p:nvPr/>
        </p:nvSpPr>
        <p:spPr bwMode="auto">
          <a:xfrm>
            <a:off x="8782050" y="31750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4"/>
          <a:stretch>
            <a:fillRect/>
          </a:stretch>
        </p:blipFill>
        <p:spPr>
          <a:xfrm>
            <a:off x="317500" y="3759200"/>
            <a:ext cx="2933700" cy="2933700"/>
          </a:xfrm>
          <a:prstGeom prst="rect">
            <a:avLst/>
          </a:prstGeom>
        </p:spPr>
      </p:pic>
    </p:spTree>
    <p:extLst>
      <p:ext uri="{BB962C8B-B14F-4D97-AF65-F5344CB8AC3E}">
        <p14:creationId xmlns:p14="http://schemas.microsoft.com/office/powerpoint/2010/main" val="238311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9"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magnifies regional differences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13</a:t>
            </a:fld>
            <a:endParaRPr lang="en-US"/>
          </a:p>
        </p:txBody>
      </p:sp>
      <p:pic>
        <p:nvPicPr>
          <p:cNvPr id="3" name="Picture 2"/>
          <p:cNvPicPr>
            <a:picLocks/>
          </p:cNvPicPr>
          <p:nvPr/>
        </p:nvPicPr>
        <p:blipFill>
          <a:blip r:embed="rId3"/>
          <a:stretch>
            <a:fillRect/>
          </a:stretch>
        </p:blipFill>
        <p:spPr>
          <a:xfrm>
            <a:off x="685800" y="2286000"/>
            <a:ext cx="11658600" cy="7086600"/>
          </a:xfrm>
          <a:prstGeom prst="rect">
            <a:avLst/>
          </a:prstGeom>
        </p:spPr>
      </p:pic>
    </p:spTree>
    <p:extLst>
      <p:ext uri="{BB962C8B-B14F-4D97-AF65-F5344CB8AC3E}">
        <p14:creationId xmlns:p14="http://schemas.microsoft.com/office/powerpoint/2010/main" val="12170568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FPTP tends to elect few women </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14</a:t>
            </a:fld>
            <a:endParaRPr lang="en-US"/>
          </a:p>
        </p:txBody>
      </p:sp>
      <p:pic>
        <p:nvPicPr>
          <p:cNvPr id="4" name="Picture 3"/>
          <p:cNvPicPr>
            <a:picLocks noChangeAspect="1"/>
          </p:cNvPicPr>
          <p:nvPr/>
        </p:nvPicPr>
        <p:blipFill>
          <a:blip r:embed="rId3"/>
          <a:stretch>
            <a:fillRect/>
          </a:stretch>
        </p:blipFill>
        <p:spPr>
          <a:xfrm>
            <a:off x="685800" y="2286000"/>
            <a:ext cx="11671300" cy="7086600"/>
          </a:xfrm>
          <a:prstGeom prst="rect">
            <a:avLst/>
          </a:prstGeom>
        </p:spPr>
      </p:pic>
    </p:spTree>
    <p:extLst>
      <p:ext uri="{BB962C8B-B14F-4D97-AF65-F5344CB8AC3E}">
        <p14:creationId xmlns:p14="http://schemas.microsoft.com/office/powerpoint/2010/main" val="5989190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514600"/>
            <a:ext cx="11963400" cy="65151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Comparing models</a:t>
            </a:r>
            <a:r>
              <a:rPr lang="mr-IN" dirty="0"/>
              <a:t>…</a:t>
            </a:r>
            <a:r>
              <a:rPr lang="en-CA" dirty="0"/>
              <a:t>???</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15</a:t>
            </a:fld>
            <a:endParaRPr lang="en-US"/>
          </a:p>
        </p:txBody>
      </p:sp>
      <p:pic>
        <p:nvPicPr>
          <p:cNvPr id="4" name="Picture 3"/>
          <p:cNvPicPr>
            <a:picLocks noChangeAspect="1"/>
          </p:cNvPicPr>
          <p:nvPr/>
        </p:nvPicPr>
        <p:blipFill>
          <a:blip r:embed="rId2"/>
          <a:stretch>
            <a:fillRect/>
          </a:stretch>
        </p:blipFill>
        <p:spPr>
          <a:xfrm>
            <a:off x="863599" y="3048000"/>
            <a:ext cx="11463867" cy="2133600"/>
          </a:xfrm>
          <a:prstGeom prst="rect">
            <a:avLst/>
          </a:prstGeom>
        </p:spPr>
      </p:pic>
    </p:spTree>
    <p:extLst>
      <p:ext uri="{BB962C8B-B14F-4D97-AF65-F5344CB8AC3E}">
        <p14:creationId xmlns:p14="http://schemas.microsoft.com/office/powerpoint/2010/main" val="19718488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16</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992165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144435" y="2815336"/>
            <a:ext cx="2997200" cy="5105400"/>
          </a:xfrm>
          <a:prstGeom prst="rect">
            <a:avLst/>
          </a:prstGeom>
        </p:spPr>
      </p:pic>
      <p:sp>
        <p:nvSpPr>
          <p:cNvPr id="2" name="Title 1"/>
          <p:cNvSpPr>
            <a:spLocks noGrp="1"/>
          </p:cNvSpPr>
          <p:nvPr>
            <p:ph type="title"/>
          </p:nvPr>
        </p:nvSpPr>
        <p:spPr/>
        <p:txBody>
          <a:bodyPr/>
          <a:lstStyle/>
          <a:p>
            <a:r>
              <a:rPr lang="en-US" dirty="0"/>
              <a:t>Alternative Vote</a:t>
            </a:r>
          </a:p>
        </p:txBody>
      </p:sp>
      <p:sp>
        <p:nvSpPr>
          <p:cNvPr id="3" name="Content Placeholder 2"/>
          <p:cNvSpPr>
            <a:spLocks noGrp="1"/>
          </p:cNvSpPr>
          <p:nvPr>
            <p:ph idx="1"/>
          </p:nvPr>
        </p:nvSpPr>
        <p:spPr>
          <a:xfrm>
            <a:off x="228600" y="2171700"/>
            <a:ext cx="7874000" cy="7378700"/>
          </a:xfrm>
        </p:spPr>
        <p:txBody>
          <a:bodyPr/>
          <a:lstStyle/>
          <a:p>
            <a:r>
              <a:rPr lang="en-US" dirty="0"/>
              <a:t>Uses a ranked ballot</a:t>
            </a:r>
          </a:p>
          <a:p>
            <a:r>
              <a:rPr lang="en-US" dirty="0"/>
              <a:t>When counted, the candidate with the least votes is dropped and those ballots redistributed to the next ranked candidate.  Repeat until someone has 50%+1.</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17</a:t>
            </a:fld>
            <a:endParaRPr lang="en-US"/>
          </a:p>
        </p:txBody>
      </p:sp>
      <p:pic>
        <p:nvPicPr>
          <p:cNvPr id="5" name="Picture 4"/>
          <p:cNvPicPr>
            <a:picLocks noChangeAspect="1"/>
          </p:cNvPicPr>
          <p:nvPr/>
        </p:nvPicPr>
        <p:blipFill>
          <a:blip r:embed="rId4"/>
          <a:stretch>
            <a:fillRect/>
          </a:stretch>
        </p:blipFill>
        <p:spPr>
          <a:xfrm>
            <a:off x="8966200" y="2438400"/>
            <a:ext cx="2997200" cy="5105400"/>
          </a:xfrm>
          <a:prstGeom prst="rect">
            <a:avLst/>
          </a:prstGeom>
        </p:spPr>
      </p:pic>
      <p:pic>
        <p:nvPicPr>
          <p:cNvPr id="6" name="Picture 5"/>
          <p:cNvPicPr>
            <a:picLocks noChangeAspect="1"/>
          </p:cNvPicPr>
          <p:nvPr/>
        </p:nvPicPr>
        <p:blipFill>
          <a:blip r:embed="rId5"/>
          <a:stretch>
            <a:fillRect/>
          </a:stretch>
        </p:blipFill>
        <p:spPr>
          <a:xfrm>
            <a:off x="9626600" y="2193036"/>
            <a:ext cx="2997200" cy="5105400"/>
          </a:xfrm>
          <a:prstGeom prst="rect">
            <a:avLst/>
          </a:prstGeom>
        </p:spPr>
      </p:pic>
    </p:spTree>
    <p:extLst>
      <p:ext uri="{BB962C8B-B14F-4D97-AF65-F5344CB8AC3E}">
        <p14:creationId xmlns:p14="http://schemas.microsoft.com/office/powerpoint/2010/main" val="2005347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24224" y="7865504"/>
            <a:ext cx="2438400" cy="738664"/>
          </a:xfrm>
          <a:prstGeom prst="rect">
            <a:avLst/>
          </a:prstGeom>
          <a:noFill/>
        </p:spPr>
        <p:txBody>
          <a:bodyPr wrap="square" rtlCol="0">
            <a:spAutoFit/>
          </a:bodyPr>
          <a:lstStyle/>
          <a:p>
            <a:r>
              <a:rPr lang="en-US" dirty="0">
                <a:solidFill>
                  <a:schemeClr val="tx1"/>
                </a:solidFill>
              </a:rPr>
              <a:t>Con 48%</a:t>
            </a:r>
          </a:p>
        </p:txBody>
      </p:sp>
      <p:sp>
        <p:nvSpPr>
          <p:cNvPr id="55" name="TextBox 54"/>
          <p:cNvSpPr txBox="1"/>
          <p:nvPr/>
        </p:nvSpPr>
        <p:spPr>
          <a:xfrm>
            <a:off x="358984" y="6037729"/>
            <a:ext cx="2438400" cy="738664"/>
          </a:xfrm>
          <a:prstGeom prst="rect">
            <a:avLst/>
          </a:prstGeom>
          <a:noFill/>
        </p:spPr>
        <p:txBody>
          <a:bodyPr wrap="square" rtlCol="0">
            <a:spAutoFit/>
          </a:bodyPr>
          <a:lstStyle/>
          <a:p>
            <a:r>
              <a:rPr lang="en-US" dirty="0">
                <a:solidFill>
                  <a:schemeClr val="tx1"/>
                </a:solidFill>
              </a:rPr>
              <a:t>Con 40%</a:t>
            </a:r>
          </a:p>
        </p:txBody>
      </p:sp>
      <p:sp>
        <p:nvSpPr>
          <p:cNvPr id="56" name="TextBox 55"/>
          <p:cNvSpPr txBox="1"/>
          <p:nvPr/>
        </p:nvSpPr>
        <p:spPr>
          <a:xfrm>
            <a:off x="2918034" y="6037729"/>
            <a:ext cx="2438400" cy="738664"/>
          </a:xfrm>
          <a:prstGeom prst="rect">
            <a:avLst/>
          </a:prstGeom>
          <a:noFill/>
        </p:spPr>
        <p:txBody>
          <a:bodyPr wrap="square" rtlCol="0">
            <a:spAutoFit/>
          </a:bodyPr>
          <a:lstStyle/>
          <a:p>
            <a:r>
              <a:rPr lang="en-US" dirty="0">
                <a:solidFill>
                  <a:schemeClr val="tx1"/>
                </a:solidFill>
              </a:rPr>
              <a:t>NDP 29%</a:t>
            </a:r>
          </a:p>
        </p:txBody>
      </p:sp>
      <p:sp>
        <p:nvSpPr>
          <p:cNvPr id="57" name="TextBox 56"/>
          <p:cNvSpPr txBox="1"/>
          <p:nvPr/>
        </p:nvSpPr>
        <p:spPr>
          <a:xfrm>
            <a:off x="5477084" y="6037729"/>
            <a:ext cx="2438400" cy="738664"/>
          </a:xfrm>
          <a:prstGeom prst="rect">
            <a:avLst/>
          </a:prstGeom>
          <a:noFill/>
        </p:spPr>
        <p:txBody>
          <a:bodyPr wrap="square" rtlCol="0">
            <a:spAutoFit/>
          </a:bodyPr>
          <a:lstStyle/>
          <a:p>
            <a:r>
              <a:rPr lang="en-US" dirty="0">
                <a:solidFill>
                  <a:schemeClr val="tx1"/>
                </a:solidFill>
              </a:rPr>
              <a:t>Lib 31%</a:t>
            </a:r>
          </a:p>
        </p:txBody>
      </p:sp>
      <p:cxnSp>
        <p:nvCxnSpPr>
          <p:cNvPr id="71" name="Straight Arrow Connector 70"/>
          <p:cNvCxnSpPr>
            <a:stCxn id="56" idx="2"/>
            <a:endCxn id="68" idx="0"/>
          </p:cNvCxnSpPr>
          <p:nvPr/>
        </p:nvCxnSpPr>
        <p:spPr bwMode="auto">
          <a:xfrm flipH="1">
            <a:off x="1543424" y="6776393"/>
            <a:ext cx="2593810"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a:stCxn id="56" idx="2"/>
          </p:cNvCxnSpPr>
          <p:nvPr/>
        </p:nvCxnSpPr>
        <p:spPr bwMode="auto">
          <a:xfrm>
            <a:off x="4137234" y="6776393"/>
            <a:ext cx="1831766" cy="91980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8" name="TextBox 77"/>
          <p:cNvSpPr txBox="1"/>
          <p:nvPr/>
        </p:nvSpPr>
        <p:spPr>
          <a:xfrm>
            <a:off x="5318296" y="6853337"/>
            <a:ext cx="872355" cy="584775"/>
          </a:xfrm>
          <a:prstGeom prst="rect">
            <a:avLst/>
          </a:prstGeom>
          <a:noFill/>
        </p:spPr>
        <p:txBody>
          <a:bodyPr wrap="none" rtlCol="0">
            <a:spAutoFit/>
          </a:bodyPr>
          <a:lstStyle/>
          <a:p>
            <a:r>
              <a:rPr lang="en-US" sz="3200" dirty="0">
                <a:solidFill>
                  <a:schemeClr val="tx1"/>
                </a:solidFill>
              </a:rPr>
              <a:t>21%</a:t>
            </a:r>
          </a:p>
        </p:txBody>
      </p:sp>
      <p:sp>
        <p:nvSpPr>
          <p:cNvPr id="79" name="TextBox 78"/>
          <p:cNvSpPr txBox="1"/>
          <p:nvPr/>
        </p:nvSpPr>
        <p:spPr>
          <a:xfrm>
            <a:off x="2113511" y="6930282"/>
            <a:ext cx="667170" cy="584775"/>
          </a:xfrm>
          <a:prstGeom prst="rect">
            <a:avLst/>
          </a:prstGeom>
          <a:noFill/>
        </p:spPr>
        <p:txBody>
          <a:bodyPr wrap="none" rtlCol="0">
            <a:spAutoFit/>
          </a:bodyPr>
          <a:lstStyle/>
          <a:p>
            <a:r>
              <a:rPr lang="en-US" sz="3200" dirty="0">
                <a:solidFill>
                  <a:schemeClr val="tx1"/>
                </a:solidFill>
              </a:rPr>
              <a:t>8%</a:t>
            </a:r>
          </a:p>
        </p:txBody>
      </p:sp>
      <p:sp>
        <p:nvSpPr>
          <p:cNvPr id="35" name="Rectangle 34"/>
          <p:cNvSpPr/>
          <p:nvPr/>
        </p:nvSpPr>
        <p:spPr bwMode="auto">
          <a:xfrm>
            <a:off x="0" y="6172199"/>
            <a:ext cx="13030200" cy="3581401"/>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2" name="Oval 81"/>
          <p:cNvSpPr/>
          <p:nvPr/>
        </p:nvSpPr>
        <p:spPr bwMode="auto">
          <a:xfrm>
            <a:off x="5318296" y="7696200"/>
            <a:ext cx="2493614" cy="1143000"/>
          </a:xfrm>
          <a:prstGeom prst="ellipse">
            <a:avLst/>
          </a:prstGeom>
          <a:solidFill>
            <a:srgbClr val="FF0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Alternative Vote Counting</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18</a:t>
            </a:fld>
            <a:endParaRPr lang="en-US"/>
          </a:p>
        </p:txBody>
      </p:sp>
      <p:sp>
        <p:nvSpPr>
          <p:cNvPr id="4" name="TextBox 3"/>
          <p:cNvSpPr txBox="1"/>
          <p:nvPr/>
        </p:nvSpPr>
        <p:spPr>
          <a:xfrm>
            <a:off x="330200" y="2382179"/>
            <a:ext cx="2438400" cy="738664"/>
          </a:xfrm>
          <a:prstGeom prst="rect">
            <a:avLst/>
          </a:prstGeom>
          <a:noFill/>
        </p:spPr>
        <p:txBody>
          <a:bodyPr wrap="square" rtlCol="0">
            <a:spAutoFit/>
          </a:bodyPr>
          <a:lstStyle/>
          <a:p>
            <a:r>
              <a:rPr lang="en-US" dirty="0">
                <a:solidFill>
                  <a:schemeClr val="tx1"/>
                </a:solidFill>
              </a:rPr>
              <a:t>Con 38%</a:t>
            </a:r>
          </a:p>
        </p:txBody>
      </p:sp>
      <p:sp>
        <p:nvSpPr>
          <p:cNvPr id="5" name="TextBox 4"/>
          <p:cNvSpPr txBox="1"/>
          <p:nvPr/>
        </p:nvSpPr>
        <p:spPr>
          <a:xfrm>
            <a:off x="2889250" y="2382179"/>
            <a:ext cx="2438400" cy="738664"/>
          </a:xfrm>
          <a:prstGeom prst="rect">
            <a:avLst/>
          </a:prstGeom>
          <a:noFill/>
        </p:spPr>
        <p:txBody>
          <a:bodyPr wrap="square" rtlCol="0">
            <a:spAutoFit/>
          </a:bodyPr>
          <a:lstStyle/>
          <a:p>
            <a:r>
              <a:rPr lang="en-US" dirty="0">
                <a:solidFill>
                  <a:schemeClr val="tx1"/>
                </a:solidFill>
              </a:rPr>
              <a:t>NDP 29%</a:t>
            </a:r>
          </a:p>
        </p:txBody>
      </p:sp>
      <p:sp>
        <p:nvSpPr>
          <p:cNvPr id="6" name="TextBox 5"/>
          <p:cNvSpPr txBox="1"/>
          <p:nvPr/>
        </p:nvSpPr>
        <p:spPr>
          <a:xfrm>
            <a:off x="5448300" y="2382179"/>
            <a:ext cx="2438400" cy="738664"/>
          </a:xfrm>
          <a:prstGeom prst="rect">
            <a:avLst/>
          </a:prstGeom>
          <a:noFill/>
        </p:spPr>
        <p:txBody>
          <a:bodyPr wrap="square" rtlCol="0">
            <a:spAutoFit/>
          </a:bodyPr>
          <a:lstStyle/>
          <a:p>
            <a:r>
              <a:rPr lang="en-US" dirty="0">
                <a:solidFill>
                  <a:schemeClr val="tx1"/>
                </a:solidFill>
              </a:rPr>
              <a:t>Lib 26%</a:t>
            </a:r>
          </a:p>
        </p:txBody>
      </p:sp>
      <p:sp>
        <p:nvSpPr>
          <p:cNvPr id="7" name="TextBox 6"/>
          <p:cNvSpPr txBox="1"/>
          <p:nvPr/>
        </p:nvSpPr>
        <p:spPr>
          <a:xfrm>
            <a:off x="8007350" y="2382179"/>
            <a:ext cx="2438400" cy="738664"/>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5%</a:t>
            </a:r>
          </a:p>
        </p:txBody>
      </p:sp>
      <p:cxnSp>
        <p:nvCxnSpPr>
          <p:cNvPr id="21" name="Straight Arrow Connector 20"/>
          <p:cNvCxnSpPr>
            <a:stCxn id="36" idx="2"/>
          </p:cNvCxnSpPr>
          <p:nvPr/>
        </p:nvCxnSpPr>
        <p:spPr bwMode="auto">
          <a:xfrm flipH="1">
            <a:off x="1549400" y="3120843"/>
            <a:ext cx="10236200" cy="107015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10232815" y="3606225"/>
            <a:ext cx="667169" cy="584775"/>
          </a:xfrm>
          <a:prstGeom prst="rect">
            <a:avLst/>
          </a:prstGeom>
          <a:noFill/>
        </p:spPr>
        <p:txBody>
          <a:bodyPr wrap="none" rtlCol="0">
            <a:spAutoFit/>
          </a:bodyPr>
          <a:lstStyle/>
          <a:p>
            <a:r>
              <a:rPr lang="en-US" sz="3200" dirty="0">
                <a:solidFill>
                  <a:schemeClr val="tx1"/>
                </a:solidFill>
              </a:rPr>
              <a:t>1%</a:t>
            </a:r>
          </a:p>
        </p:txBody>
      </p:sp>
      <p:sp>
        <p:nvSpPr>
          <p:cNvPr id="36" name="TextBox 35"/>
          <p:cNvSpPr txBox="1"/>
          <p:nvPr/>
        </p:nvSpPr>
        <p:spPr>
          <a:xfrm>
            <a:off x="10566400" y="2382179"/>
            <a:ext cx="2438400" cy="738664"/>
          </a:xfrm>
          <a:prstGeom prst="rect">
            <a:avLst/>
          </a:prstGeom>
          <a:noFill/>
        </p:spPr>
        <p:txBody>
          <a:bodyPr wrap="square" rtlCol="0">
            <a:spAutoFit/>
          </a:bodyPr>
          <a:lstStyle/>
          <a:p>
            <a:r>
              <a:rPr lang="en-US" dirty="0" err="1">
                <a:solidFill>
                  <a:schemeClr val="tx1"/>
                </a:solidFill>
              </a:rPr>
              <a:t>Ind</a:t>
            </a:r>
            <a:r>
              <a:rPr lang="en-US" dirty="0">
                <a:solidFill>
                  <a:schemeClr val="tx1"/>
                </a:solidFill>
              </a:rPr>
              <a:t> 2%</a:t>
            </a:r>
          </a:p>
        </p:txBody>
      </p:sp>
      <p:cxnSp>
        <p:nvCxnSpPr>
          <p:cNvPr id="47" name="Straight Arrow Connector 46"/>
          <p:cNvCxnSpPr>
            <a:stCxn id="36" idx="2"/>
          </p:cNvCxnSpPr>
          <p:nvPr/>
        </p:nvCxnSpPr>
        <p:spPr bwMode="auto">
          <a:xfrm flipH="1">
            <a:off x="9226550" y="3120843"/>
            <a:ext cx="2559050" cy="107015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0" name="TextBox 49"/>
          <p:cNvSpPr txBox="1"/>
          <p:nvPr/>
        </p:nvSpPr>
        <p:spPr>
          <a:xfrm>
            <a:off x="4802444" y="3290528"/>
            <a:ext cx="667169" cy="584775"/>
          </a:xfrm>
          <a:prstGeom prst="rect">
            <a:avLst/>
          </a:prstGeom>
          <a:noFill/>
        </p:spPr>
        <p:txBody>
          <a:bodyPr wrap="none" rtlCol="0">
            <a:spAutoFit/>
          </a:bodyPr>
          <a:lstStyle/>
          <a:p>
            <a:r>
              <a:rPr lang="en-US" sz="3200" dirty="0">
                <a:solidFill>
                  <a:schemeClr val="tx1"/>
                </a:solidFill>
              </a:rPr>
              <a:t>1%</a:t>
            </a:r>
          </a:p>
        </p:txBody>
      </p:sp>
      <p:sp>
        <p:nvSpPr>
          <p:cNvPr id="51" name="TextBox 50"/>
          <p:cNvSpPr txBox="1"/>
          <p:nvPr/>
        </p:nvSpPr>
        <p:spPr>
          <a:xfrm>
            <a:off x="351513" y="4209954"/>
            <a:ext cx="2438400" cy="738664"/>
          </a:xfrm>
          <a:prstGeom prst="rect">
            <a:avLst/>
          </a:prstGeom>
          <a:noFill/>
        </p:spPr>
        <p:txBody>
          <a:bodyPr wrap="square" rtlCol="0">
            <a:spAutoFit/>
          </a:bodyPr>
          <a:lstStyle/>
          <a:p>
            <a:r>
              <a:rPr lang="en-US" dirty="0">
                <a:solidFill>
                  <a:schemeClr val="tx1"/>
                </a:solidFill>
              </a:rPr>
              <a:t>Con 39%</a:t>
            </a:r>
          </a:p>
        </p:txBody>
      </p:sp>
      <p:sp>
        <p:nvSpPr>
          <p:cNvPr id="52" name="TextBox 51"/>
          <p:cNvSpPr txBox="1"/>
          <p:nvPr/>
        </p:nvSpPr>
        <p:spPr>
          <a:xfrm>
            <a:off x="2910563" y="4209954"/>
            <a:ext cx="2438400" cy="738664"/>
          </a:xfrm>
          <a:prstGeom prst="rect">
            <a:avLst/>
          </a:prstGeom>
          <a:noFill/>
        </p:spPr>
        <p:txBody>
          <a:bodyPr wrap="square" rtlCol="0">
            <a:spAutoFit/>
          </a:bodyPr>
          <a:lstStyle/>
          <a:p>
            <a:r>
              <a:rPr lang="en-US" dirty="0">
                <a:solidFill>
                  <a:schemeClr val="tx1"/>
                </a:solidFill>
              </a:rPr>
              <a:t>NDP 29%</a:t>
            </a:r>
          </a:p>
        </p:txBody>
      </p:sp>
      <p:sp>
        <p:nvSpPr>
          <p:cNvPr id="53" name="TextBox 52"/>
          <p:cNvSpPr txBox="1"/>
          <p:nvPr/>
        </p:nvSpPr>
        <p:spPr>
          <a:xfrm>
            <a:off x="5469613" y="4209954"/>
            <a:ext cx="2438400" cy="738664"/>
          </a:xfrm>
          <a:prstGeom prst="rect">
            <a:avLst/>
          </a:prstGeom>
          <a:noFill/>
        </p:spPr>
        <p:txBody>
          <a:bodyPr wrap="square" rtlCol="0">
            <a:spAutoFit/>
          </a:bodyPr>
          <a:lstStyle/>
          <a:p>
            <a:r>
              <a:rPr lang="en-US" dirty="0">
                <a:solidFill>
                  <a:schemeClr val="tx1"/>
                </a:solidFill>
              </a:rPr>
              <a:t>Lib 26%</a:t>
            </a:r>
          </a:p>
        </p:txBody>
      </p:sp>
      <p:sp>
        <p:nvSpPr>
          <p:cNvPr id="54" name="TextBox 53"/>
          <p:cNvSpPr txBox="1"/>
          <p:nvPr/>
        </p:nvSpPr>
        <p:spPr>
          <a:xfrm>
            <a:off x="8028663" y="4209954"/>
            <a:ext cx="2438400" cy="738664"/>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6%</a:t>
            </a:r>
          </a:p>
        </p:txBody>
      </p:sp>
      <p:cxnSp>
        <p:nvCxnSpPr>
          <p:cNvPr id="59" name="Straight Arrow Connector 58"/>
          <p:cNvCxnSpPr>
            <a:stCxn id="54" idx="2"/>
            <a:endCxn id="57" idx="0"/>
          </p:cNvCxnSpPr>
          <p:nvPr/>
        </p:nvCxnSpPr>
        <p:spPr bwMode="auto">
          <a:xfrm flipH="1">
            <a:off x="6696284" y="4948618"/>
            <a:ext cx="255157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a:stCxn id="54" idx="2"/>
            <a:endCxn id="55" idx="0"/>
          </p:cNvCxnSpPr>
          <p:nvPr/>
        </p:nvCxnSpPr>
        <p:spPr bwMode="auto">
          <a:xfrm flipH="1">
            <a:off x="1578184" y="4948618"/>
            <a:ext cx="766967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0" name="TextBox 69"/>
          <p:cNvSpPr txBox="1"/>
          <p:nvPr/>
        </p:nvSpPr>
        <p:spPr>
          <a:xfrm>
            <a:off x="5442324" y="7865504"/>
            <a:ext cx="2438400" cy="738664"/>
          </a:xfrm>
          <a:prstGeom prst="rect">
            <a:avLst/>
          </a:prstGeom>
          <a:noFill/>
        </p:spPr>
        <p:txBody>
          <a:bodyPr wrap="square" rtlCol="0">
            <a:spAutoFit/>
          </a:bodyPr>
          <a:lstStyle/>
          <a:p>
            <a:r>
              <a:rPr lang="en-US" dirty="0">
                <a:solidFill>
                  <a:schemeClr val="tx1"/>
                </a:solidFill>
              </a:rPr>
              <a:t>Lib 52%</a:t>
            </a:r>
          </a:p>
        </p:txBody>
      </p:sp>
      <p:sp>
        <p:nvSpPr>
          <p:cNvPr id="80" name="TextBox 79"/>
          <p:cNvSpPr txBox="1"/>
          <p:nvPr/>
        </p:nvSpPr>
        <p:spPr>
          <a:xfrm>
            <a:off x="7811910" y="5489044"/>
            <a:ext cx="667170" cy="584775"/>
          </a:xfrm>
          <a:prstGeom prst="rect">
            <a:avLst/>
          </a:prstGeom>
          <a:noFill/>
        </p:spPr>
        <p:txBody>
          <a:bodyPr wrap="none" rtlCol="0">
            <a:spAutoFit/>
          </a:bodyPr>
          <a:lstStyle/>
          <a:p>
            <a:r>
              <a:rPr lang="en-US" sz="3200" dirty="0">
                <a:solidFill>
                  <a:schemeClr val="tx1"/>
                </a:solidFill>
              </a:rPr>
              <a:t>5%</a:t>
            </a:r>
          </a:p>
        </p:txBody>
      </p:sp>
      <p:sp>
        <p:nvSpPr>
          <p:cNvPr id="81" name="TextBox 80"/>
          <p:cNvSpPr txBox="1"/>
          <p:nvPr/>
        </p:nvSpPr>
        <p:spPr>
          <a:xfrm>
            <a:off x="3441280" y="5203355"/>
            <a:ext cx="667170" cy="584775"/>
          </a:xfrm>
          <a:prstGeom prst="rect">
            <a:avLst/>
          </a:prstGeom>
          <a:noFill/>
        </p:spPr>
        <p:txBody>
          <a:bodyPr wrap="none" rtlCol="0">
            <a:spAutoFit/>
          </a:bodyPr>
          <a:lstStyle/>
          <a:p>
            <a:r>
              <a:rPr lang="en-US" sz="3200" dirty="0">
                <a:solidFill>
                  <a:schemeClr val="tx1"/>
                </a:solidFill>
              </a:rPr>
              <a:t>1%</a:t>
            </a:r>
          </a:p>
        </p:txBody>
      </p:sp>
      <p:sp>
        <p:nvSpPr>
          <p:cNvPr id="8" name="Rectangle 7"/>
          <p:cNvSpPr/>
          <p:nvPr/>
        </p:nvSpPr>
        <p:spPr bwMode="auto">
          <a:xfrm>
            <a:off x="0" y="2091119"/>
            <a:ext cx="13004800" cy="2192429"/>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3" name="Rectangle 32"/>
          <p:cNvSpPr/>
          <p:nvPr/>
        </p:nvSpPr>
        <p:spPr bwMode="auto">
          <a:xfrm>
            <a:off x="0" y="4225750"/>
            <a:ext cx="13030200" cy="1946450"/>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2372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dissolv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500"/>
                                  </p:stCondLst>
                                  <p:childTnLst>
                                    <p:set>
                                      <p:cBhvr>
                                        <p:cTn id="64" dur="1" fill="hold">
                                          <p:stCondLst>
                                            <p:cond delay="0"/>
                                          </p:stCondLst>
                                        </p:cTn>
                                        <p:tgtEl>
                                          <p:spTgt spid="82"/>
                                        </p:tgtEl>
                                        <p:attrNameLst>
                                          <p:attrName>style.visibility</p:attrName>
                                        </p:attrNameLst>
                                      </p:cBhvr>
                                      <p:to>
                                        <p:strVal val="visible"/>
                                      </p:to>
                                    </p:set>
                                  </p:childTnLst>
                                </p:cTn>
                              </p:par>
                              <p:par>
                                <p:cTn id="65" presetID="9"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55" grpId="0"/>
      <p:bldP spid="56" grpId="0"/>
      <p:bldP spid="57" grpId="0"/>
      <p:bldP spid="78" grpId="0"/>
      <p:bldP spid="79" grpId="0"/>
      <p:bldP spid="35" grpId="0" animBg="1"/>
      <p:bldP spid="82" grpId="0" animBg="1"/>
      <p:bldP spid="31" grpId="0"/>
      <p:bldP spid="50" grpId="0"/>
      <p:bldP spid="51" grpId="0"/>
      <p:bldP spid="52" grpId="0"/>
      <p:bldP spid="53" grpId="0"/>
      <p:bldP spid="54" grpId="0"/>
      <p:bldP spid="70" grpId="0"/>
      <p:bldP spid="80" grpId="0"/>
      <p:bldP spid="81" grpId="0"/>
      <p:bldP spid="8"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Vote Results</a:t>
            </a:r>
          </a:p>
        </p:txBody>
      </p:sp>
      <p:sp>
        <p:nvSpPr>
          <p:cNvPr id="3" name="Content Placeholder 2"/>
          <p:cNvSpPr>
            <a:spLocks noGrp="1"/>
          </p:cNvSpPr>
          <p:nvPr>
            <p:ph idx="1"/>
          </p:nvPr>
        </p:nvSpPr>
        <p:spPr/>
        <p:txBody>
          <a:bodyPr/>
          <a:lstStyle/>
          <a:p>
            <a:r>
              <a:rPr lang="en-US" dirty="0" err="1"/>
              <a:t>Favours</a:t>
            </a:r>
            <a:r>
              <a:rPr lang="en-US" dirty="0"/>
              <a:t> centrist parties over others</a:t>
            </a:r>
          </a:p>
          <a:p>
            <a:r>
              <a:rPr lang="en-US" dirty="0"/>
              <a:t>Simulation using 2015 data gives Liberals 213 seats instead of 184 (24% over-representation instead of 15%).</a:t>
            </a:r>
          </a:p>
        </p:txBody>
      </p:sp>
      <p:sp>
        <p:nvSpPr>
          <p:cNvPr id="5" name="Slide Number Placeholder 4"/>
          <p:cNvSpPr>
            <a:spLocks noGrp="1"/>
          </p:cNvSpPr>
          <p:nvPr>
            <p:ph type="sldNum" sz="quarter" idx="10"/>
          </p:nvPr>
        </p:nvSpPr>
        <p:spPr/>
        <p:txBody>
          <a:bodyPr/>
          <a:lstStyle/>
          <a:p>
            <a:fld id="{FED7753B-9915-A54A-AF64-D6AD307E3FD4}" type="slidenum">
              <a:rPr lang="en-US" smtClean="0"/>
              <a:pPr/>
              <a:t>19</a:t>
            </a:fld>
            <a:endParaRPr lang="en-US"/>
          </a:p>
        </p:txBody>
      </p:sp>
    </p:spTree>
    <p:extLst>
      <p:ext uri="{BB962C8B-B14F-4D97-AF65-F5344CB8AC3E}">
        <p14:creationId xmlns:p14="http://schemas.microsoft.com/office/powerpoint/2010/main" val="807563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3200" dirty="0"/>
              <a:t>Overview of electoral systems</a:t>
            </a:r>
          </a:p>
          <a:p>
            <a:pPr lvl="1"/>
            <a:r>
              <a:rPr lang="en-US" sz="2800" dirty="0"/>
              <a:t>Which electoral systems are other countries using?</a:t>
            </a:r>
          </a:p>
          <a:p>
            <a:pPr lvl="1"/>
            <a:r>
              <a:rPr lang="en-US" sz="2800" dirty="0"/>
              <a:t>FPTP</a:t>
            </a:r>
          </a:p>
          <a:p>
            <a:pPr lvl="1"/>
            <a:r>
              <a:rPr lang="en-US" sz="2800" dirty="0"/>
              <a:t>Alternative Vote</a:t>
            </a:r>
          </a:p>
          <a:p>
            <a:pPr lvl="1"/>
            <a:r>
              <a:rPr lang="en-US" sz="2800" dirty="0"/>
              <a:t>Multi-member ridings</a:t>
            </a:r>
          </a:p>
          <a:p>
            <a:pPr lvl="1"/>
            <a:r>
              <a:rPr lang="en-US" sz="2800" dirty="0"/>
              <a:t>Mixed systems</a:t>
            </a:r>
          </a:p>
          <a:p>
            <a:r>
              <a:rPr lang="en-US" sz="3200" dirty="0"/>
              <a:t>Simulations</a:t>
            </a:r>
          </a:p>
          <a:p>
            <a:pPr lvl="1"/>
            <a:r>
              <a:rPr lang="en-US" sz="2800" dirty="0"/>
              <a:t>Conceptual model</a:t>
            </a:r>
          </a:p>
          <a:p>
            <a:pPr lvl="1"/>
            <a:r>
              <a:rPr lang="en-US" sz="2800" dirty="0"/>
              <a:t>Gallagher Index &amp; Composite Gallagher Index</a:t>
            </a:r>
          </a:p>
          <a:p>
            <a:pPr lvl="1"/>
            <a:r>
              <a:rPr lang="en-US" sz="2800" dirty="0"/>
              <a:t>Synthetic Elections</a:t>
            </a:r>
          </a:p>
          <a:p>
            <a:pPr lvl="1"/>
            <a:r>
              <a:rPr lang="en-US" sz="2800" dirty="0"/>
              <a:t>Limitations</a:t>
            </a:r>
          </a:p>
          <a:p>
            <a:r>
              <a:rPr lang="en-US" sz="3200" dirty="0"/>
              <a:t>Q&amp;A</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a:t>
            </a:fld>
            <a:endParaRPr lang="en-US"/>
          </a:p>
        </p:txBody>
      </p:sp>
    </p:spTree>
    <p:extLst>
      <p:ext uri="{BB962C8B-B14F-4D97-AF65-F5344CB8AC3E}">
        <p14:creationId xmlns:p14="http://schemas.microsoft.com/office/powerpoint/2010/main" val="4119246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But people will vote differently!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20</a:t>
            </a:fld>
            <a:endParaRPr lang="en-US" dirty="0"/>
          </a:p>
        </p:txBody>
      </p:sp>
      <p:sp>
        <p:nvSpPr>
          <p:cNvPr id="6" name="Rectangle 5"/>
          <p:cNvSpPr/>
          <p:nvPr/>
        </p:nvSpPr>
        <p:spPr>
          <a:xfrm>
            <a:off x="6933784" y="8910935"/>
            <a:ext cx="5283616" cy="461665"/>
          </a:xfrm>
          <a:prstGeom prst="rect">
            <a:avLst/>
          </a:prstGeom>
        </p:spPr>
        <p:txBody>
          <a:bodyPr wrap="square">
            <a:spAutoFit/>
          </a:bodyPr>
          <a:lstStyle/>
          <a:p>
            <a:r>
              <a:rPr lang="en-US" sz="2400" dirty="0"/>
              <a:t>http://election-</a:t>
            </a:r>
            <a:r>
              <a:rPr lang="en-US" sz="2400" dirty="0" err="1"/>
              <a:t>modelling.ca</a:t>
            </a:r>
            <a:r>
              <a:rPr lang="en-US" sz="2400" dirty="0"/>
              <a:t>/</a:t>
            </a:r>
            <a:r>
              <a:rPr lang="en-US" sz="2400" dirty="0" err="1"/>
              <a:t>av</a:t>
            </a:r>
            <a:r>
              <a:rPr lang="en-US" sz="2400" dirty="0"/>
              <a:t>/</a:t>
            </a:r>
            <a:r>
              <a:rPr lang="en-US" sz="2400" dirty="0" err="1"/>
              <a:t>index.html</a:t>
            </a:r>
            <a:endParaRPr lang="en-US" sz="2400" dirty="0"/>
          </a:p>
        </p:txBody>
      </p:sp>
      <p:pic>
        <p:nvPicPr>
          <p:cNvPr id="3" name="Picture 2"/>
          <p:cNvPicPr>
            <a:picLocks noChangeAspect="1"/>
          </p:cNvPicPr>
          <p:nvPr/>
        </p:nvPicPr>
        <p:blipFill>
          <a:blip r:embed="rId3"/>
          <a:stretch>
            <a:fillRect/>
          </a:stretch>
        </p:blipFill>
        <p:spPr>
          <a:xfrm>
            <a:off x="330200" y="2261541"/>
            <a:ext cx="12537986" cy="6649393"/>
          </a:xfrm>
          <a:prstGeom prst="rect">
            <a:avLst/>
          </a:prstGeom>
        </p:spPr>
      </p:pic>
      <p:sp>
        <p:nvSpPr>
          <p:cNvPr id="7" name="TextBox 6"/>
          <p:cNvSpPr txBox="1"/>
          <p:nvPr/>
        </p:nvSpPr>
        <p:spPr>
          <a:xfrm>
            <a:off x="1320800" y="3429000"/>
            <a:ext cx="6172200" cy="1323439"/>
          </a:xfrm>
          <a:prstGeom prst="rect">
            <a:avLst/>
          </a:prstGeom>
          <a:noFill/>
        </p:spPr>
        <p:txBody>
          <a:bodyPr wrap="square" rtlCol="0">
            <a:spAutoFit/>
          </a:bodyPr>
          <a:lstStyle/>
          <a:p>
            <a:pPr algn="l"/>
            <a:r>
              <a:rPr lang="en-US" sz="2000" dirty="0"/>
              <a:t>E1: 12% of voters shift from Liberal to Green</a:t>
            </a:r>
          </a:p>
          <a:p>
            <a:pPr algn="l"/>
            <a:r>
              <a:rPr lang="en-US" sz="2000" dirty="0"/>
              <a:t>E2: 8% of voters shift from Liberal to Green</a:t>
            </a:r>
          </a:p>
          <a:p>
            <a:pPr algn="l"/>
            <a:r>
              <a:rPr lang="en-US" sz="2000" dirty="0"/>
              <a:t>E3: 4% of voters shift from Liberal to Green</a:t>
            </a:r>
          </a:p>
          <a:p>
            <a:pPr algn="l"/>
            <a:r>
              <a:rPr lang="en-US" sz="2000" dirty="0"/>
              <a:t>E4: 2015 election</a:t>
            </a:r>
          </a:p>
        </p:txBody>
      </p:sp>
    </p:spTree>
    <p:extLst>
      <p:ext uri="{BB962C8B-B14F-4D97-AF65-F5344CB8AC3E}">
        <p14:creationId xmlns:p14="http://schemas.microsoft.com/office/powerpoint/2010/main" val="220905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514600"/>
            <a:ext cx="11963400" cy="65151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Comparing models</a:t>
            </a:r>
            <a:r>
              <a:rPr lang="mr-IN" dirty="0"/>
              <a:t>…</a:t>
            </a:r>
            <a:r>
              <a:rPr lang="en-CA" dirty="0"/>
              <a:t>???</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21</a:t>
            </a:fld>
            <a:endParaRPr lang="en-US"/>
          </a:p>
        </p:txBody>
      </p:sp>
      <p:pic>
        <p:nvPicPr>
          <p:cNvPr id="4" name="Picture 3"/>
          <p:cNvPicPr>
            <a:picLocks noChangeAspect="1"/>
          </p:cNvPicPr>
          <p:nvPr/>
        </p:nvPicPr>
        <p:blipFill>
          <a:blip r:embed="rId2"/>
          <a:stretch>
            <a:fillRect/>
          </a:stretch>
        </p:blipFill>
        <p:spPr>
          <a:xfrm>
            <a:off x="863599" y="3048000"/>
            <a:ext cx="11463867" cy="2133600"/>
          </a:xfrm>
          <a:prstGeom prst="rect">
            <a:avLst/>
          </a:prstGeom>
        </p:spPr>
      </p:pic>
    </p:spTree>
    <p:extLst>
      <p:ext uri="{BB962C8B-B14F-4D97-AF65-F5344CB8AC3E}">
        <p14:creationId xmlns:p14="http://schemas.microsoft.com/office/powerpoint/2010/main" val="11808935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22</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293874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2210" y="4800600"/>
            <a:ext cx="3892190" cy="458274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6" name="Content Placeholder 5"/>
          <p:cNvSpPr>
            <a:spLocks noGrp="1"/>
          </p:cNvSpPr>
          <p:nvPr>
            <p:ph idx="1"/>
          </p:nvPr>
        </p:nvSpPr>
        <p:spPr/>
        <p:txBody>
          <a:bodyPr/>
          <a:lstStyle/>
          <a:p>
            <a:r>
              <a:rPr lang="en-US" dirty="0"/>
              <a:t>Combine several ridings into one</a:t>
            </a:r>
          </a:p>
          <a:p>
            <a:r>
              <a:rPr lang="en-US" dirty="0"/>
              <a:t>Elect the same total number of MPs</a:t>
            </a:r>
          </a:p>
          <a:p>
            <a:r>
              <a:rPr lang="en-US" dirty="0"/>
              <a:t>Example:  Waterloo Region </a:t>
            </a:r>
            <a:r>
              <a:rPr lang="en-US" sz="2800" dirty="0"/>
              <a:t>(Waterloo, Kitchener Centre, Kitchener-South </a:t>
            </a:r>
            <a:r>
              <a:rPr lang="en-US" sz="2800" dirty="0" err="1"/>
              <a:t>Hespeler</a:t>
            </a:r>
            <a:r>
              <a:rPr lang="en-US" sz="2800" dirty="0"/>
              <a:t>, Kitchener-Conestoga, Cambridge)</a:t>
            </a:r>
            <a:endParaRPr lang="en-US" dirty="0"/>
          </a:p>
        </p:txBody>
      </p:sp>
      <p:sp>
        <p:nvSpPr>
          <p:cNvPr id="5" name="Slide Number Placeholder 4"/>
          <p:cNvSpPr>
            <a:spLocks noGrp="1"/>
          </p:cNvSpPr>
          <p:nvPr>
            <p:ph type="sldNum" sz="quarter" idx="10"/>
          </p:nvPr>
        </p:nvSpPr>
        <p:spPr/>
        <p:txBody>
          <a:bodyPr/>
          <a:lstStyle/>
          <a:p>
            <a:fld id="{FED7753B-9915-A54A-AF64-D6AD307E3FD4}" type="slidenum">
              <a:rPr lang="en-US" smtClean="0"/>
              <a:pPr/>
              <a:t>23</a:t>
            </a:fld>
            <a:endParaRPr lang="en-US"/>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9400" y="4754626"/>
            <a:ext cx="3883068" cy="4572000"/>
          </a:xfrm>
          <a:prstGeom prst="rect">
            <a:avLst/>
          </a:prstGeom>
        </p:spPr>
      </p:pic>
      <p:pic>
        <p:nvPicPr>
          <p:cNvPr id="11" name="Picture 10"/>
          <p:cNvPicPr>
            <a:picLocks noChangeAspect="1"/>
          </p:cNvPicPr>
          <p:nvPr/>
        </p:nvPicPr>
        <p:blipFill>
          <a:blip r:embed="rId5"/>
          <a:stretch>
            <a:fillRect/>
          </a:stretch>
        </p:blipFill>
        <p:spPr>
          <a:xfrm>
            <a:off x="2516042" y="5528680"/>
            <a:ext cx="647700" cy="647700"/>
          </a:xfrm>
          <a:prstGeom prst="rect">
            <a:avLst/>
          </a:prstGeom>
        </p:spPr>
      </p:pic>
      <p:pic>
        <p:nvPicPr>
          <p:cNvPr id="25" name="Picture 24"/>
          <p:cNvPicPr>
            <a:picLocks noChangeAspect="1"/>
          </p:cNvPicPr>
          <p:nvPr/>
        </p:nvPicPr>
        <p:blipFill>
          <a:blip r:embed="rId6"/>
          <a:stretch>
            <a:fillRect/>
          </a:stretch>
        </p:blipFill>
        <p:spPr>
          <a:xfrm>
            <a:off x="3181121" y="6392926"/>
            <a:ext cx="647700" cy="647700"/>
          </a:xfrm>
          <a:prstGeom prst="rect">
            <a:avLst/>
          </a:prstGeom>
        </p:spPr>
      </p:pic>
      <p:pic>
        <p:nvPicPr>
          <p:cNvPr id="26" name="Picture 25"/>
          <p:cNvPicPr>
            <a:picLocks noChangeAspect="1"/>
          </p:cNvPicPr>
          <p:nvPr/>
        </p:nvPicPr>
        <p:blipFill>
          <a:blip r:embed="rId6"/>
          <a:stretch>
            <a:fillRect/>
          </a:stretch>
        </p:blipFill>
        <p:spPr>
          <a:xfrm>
            <a:off x="3354726" y="7287724"/>
            <a:ext cx="647700" cy="647700"/>
          </a:xfrm>
          <a:prstGeom prst="rect">
            <a:avLst/>
          </a:prstGeom>
        </p:spPr>
      </p:pic>
      <p:pic>
        <p:nvPicPr>
          <p:cNvPr id="27" name="Picture 26"/>
          <p:cNvPicPr>
            <a:picLocks noChangeAspect="1"/>
          </p:cNvPicPr>
          <p:nvPr/>
        </p:nvPicPr>
        <p:blipFill>
          <a:blip r:embed="rId6"/>
          <a:stretch>
            <a:fillRect/>
          </a:stretch>
        </p:blipFill>
        <p:spPr>
          <a:xfrm>
            <a:off x="4256426" y="7790180"/>
            <a:ext cx="647700" cy="647700"/>
          </a:xfrm>
          <a:prstGeom prst="rect">
            <a:avLst/>
          </a:prstGeom>
        </p:spPr>
      </p:pic>
      <p:pic>
        <p:nvPicPr>
          <p:cNvPr id="28" name="Picture 27"/>
          <p:cNvPicPr>
            <a:picLocks noChangeAspect="1"/>
          </p:cNvPicPr>
          <p:nvPr/>
        </p:nvPicPr>
        <p:blipFill>
          <a:blip r:embed="rId6"/>
          <a:stretch>
            <a:fillRect/>
          </a:stretch>
        </p:blipFill>
        <p:spPr>
          <a:xfrm>
            <a:off x="3381555" y="8225155"/>
            <a:ext cx="647700" cy="647700"/>
          </a:xfrm>
          <a:prstGeom prst="rect">
            <a:avLst/>
          </a:prstGeom>
        </p:spPr>
      </p:pic>
      <p:pic>
        <p:nvPicPr>
          <p:cNvPr id="29" name="Picture 28"/>
          <p:cNvPicPr>
            <a:picLocks noChangeAspect="1"/>
          </p:cNvPicPr>
          <p:nvPr/>
        </p:nvPicPr>
        <p:blipFill>
          <a:blip r:embed="rId7"/>
          <a:stretch>
            <a:fillRect/>
          </a:stretch>
        </p:blipFill>
        <p:spPr>
          <a:xfrm>
            <a:off x="7983083" y="5586476"/>
            <a:ext cx="647700" cy="647700"/>
          </a:xfrm>
          <a:prstGeom prst="rect">
            <a:avLst/>
          </a:prstGeom>
        </p:spPr>
      </p:pic>
      <p:pic>
        <p:nvPicPr>
          <p:cNvPr id="30" name="Picture 29"/>
          <p:cNvPicPr>
            <a:picLocks noChangeAspect="1"/>
          </p:cNvPicPr>
          <p:nvPr/>
        </p:nvPicPr>
        <p:blipFill>
          <a:blip r:embed="rId7"/>
          <a:stretch>
            <a:fillRect/>
          </a:stretch>
        </p:blipFill>
        <p:spPr>
          <a:xfrm>
            <a:off x="9378950" y="5861050"/>
            <a:ext cx="647700" cy="647700"/>
          </a:xfrm>
          <a:prstGeom prst="rect">
            <a:avLst/>
          </a:prstGeom>
        </p:spPr>
      </p:pic>
      <p:pic>
        <p:nvPicPr>
          <p:cNvPr id="31" name="Picture 30"/>
          <p:cNvPicPr>
            <a:picLocks noChangeAspect="1"/>
          </p:cNvPicPr>
          <p:nvPr/>
        </p:nvPicPr>
        <p:blipFill>
          <a:blip r:embed="rId7"/>
          <a:stretch>
            <a:fillRect/>
          </a:stretch>
        </p:blipFill>
        <p:spPr>
          <a:xfrm>
            <a:off x="9378746" y="7061035"/>
            <a:ext cx="647700" cy="647700"/>
          </a:xfrm>
          <a:prstGeom prst="rect">
            <a:avLst/>
          </a:prstGeom>
        </p:spPr>
      </p:pic>
      <p:pic>
        <p:nvPicPr>
          <p:cNvPr id="32" name="Picture 31"/>
          <p:cNvPicPr>
            <a:picLocks noChangeAspect="1"/>
          </p:cNvPicPr>
          <p:nvPr/>
        </p:nvPicPr>
        <p:blipFill>
          <a:blip r:embed="rId7"/>
          <a:stretch>
            <a:fillRect/>
          </a:stretch>
        </p:blipFill>
        <p:spPr>
          <a:xfrm>
            <a:off x="8143634" y="7040626"/>
            <a:ext cx="647700" cy="647700"/>
          </a:xfrm>
          <a:prstGeom prst="rect">
            <a:avLst/>
          </a:prstGeom>
        </p:spPr>
      </p:pic>
      <p:pic>
        <p:nvPicPr>
          <p:cNvPr id="33" name="Picture 32"/>
          <p:cNvPicPr>
            <a:picLocks noChangeAspect="1"/>
          </p:cNvPicPr>
          <p:nvPr/>
        </p:nvPicPr>
        <p:blipFill>
          <a:blip r:embed="rId7"/>
          <a:stretch>
            <a:fillRect/>
          </a:stretch>
        </p:blipFill>
        <p:spPr>
          <a:xfrm>
            <a:off x="9489500" y="8217288"/>
            <a:ext cx="647700" cy="647700"/>
          </a:xfrm>
          <a:prstGeom prst="rect">
            <a:avLst/>
          </a:prstGeom>
        </p:spPr>
      </p:pic>
    </p:spTree>
    <p:extLst>
      <p:ext uri="{BB962C8B-B14F-4D97-AF65-F5344CB8AC3E}">
        <p14:creationId xmlns:p14="http://schemas.microsoft.com/office/powerpoint/2010/main" val="43070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24</a:t>
            </a:fld>
            <a:endParaRPr lang="en-US"/>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8790" y="3581400"/>
            <a:ext cx="3883068" cy="4572000"/>
          </a:xfrm>
          <a:prstGeom prst="rect">
            <a:avLst/>
          </a:prstGeom>
        </p:spPr>
      </p:pic>
      <p:pic>
        <p:nvPicPr>
          <p:cNvPr id="22" name="Picture 21"/>
          <p:cNvPicPr>
            <a:picLocks noChangeAspect="1"/>
          </p:cNvPicPr>
          <p:nvPr/>
        </p:nvPicPr>
        <p:blipFill>
          <a:blip r:embed="rId5"/>
          <a:stretch>
            <a:fillRect/>
          </a:stretch>
        </p:blipFill>
        <p:spPr>
          <a:xfrm>
            <a:off x="9550400" y="4419600"/>
            <a:ext cx="647700" cy="647700"/>
          </a:xfrm>
          <a:prstGeom prst="rect">
            <a:avLst/>
          </a:prstGeom>
        </p:spPr>
      </p:pic>
      <p:pic>
        <p:nvPicPr>
          <p:cNvPr id="23" name="Picture 22"/>
          <p:cNvPicPr>
            <a:picLocks noChangeAspect="1"/>
          </p:cNvPicPr>
          <p:nvPr/>
        </p:nvPicPr>
        <p:blipFill>
          <a:blip r:embed="rId6"/>
          <a:stretch>
            <a:fillRect/>
          </a:stretch>
        </p:blipFill>
        <p:spPr>
          <a:xfrm>
            <a:off x="10215479" y="5283846"/>
            <a:ext cx="647700" cy="647700"/>
          </a:xfrm>
          <a:prstGeom prst="rect">
            <a:avLst/>
          </a:prstGeom>
        </p:spPr>
      </p:pic>
      <p:pic>
        <p:nvPicPr>
          <p:cNvPr id="24" name="Picture 23"/>
          <p:cNvPicPr>
            <a:picLocks noChangeAspect="1"/>
          </p:cNvPicPr>
          <p:nvPr/>
        </p:nvPicPr>
        <p:blipFill>
          <a:blip r:embed="rId6"/>
          <a:stretch>
            <a:fillRect/>
          </a:stretch>
        </p:blipFill>
        <p:spPr>
          <a:xfrm>
            <a:off x="10389084" y="6178644"/>
            <a:ext cx="647700" cy="647700"/>
          </a:xfrm>
          <a:prstGeom prst="rect">
            <a:avLst/>
          </a:prstGeom>
        </p:spPr>
      </p:pic>
      <p:pic>
        <p:nvPicPr>
          <p:cNvPr id="25" name="Picture 24"/>
          <p:cNvPicPr>
            <a:picLocks noChangeAspect="1"/>
          </p:cNvPicPr>
          <p:nvPr/>
        </p:nvPicPr>
        <p:blipFill>
          <a:blip r:embed="rId6"/>
          <a:stretch>
            <a:fillRect/>
          </a:stretch>
        </p:blipFill>
        <p:spPr>
          <a:xfrm>
            <a:off x="11290784" y="6681100"/>
            <a:ext cx="647700" cy="647700"/>
          </a:xfrm>
          <a:prstGeom prst="rect">
            <a:avLst/>
          </a:prstGeom>
        </p:spPr>
      </p:pic>
      <p:pic>
        <p:nvPicPr>
          <p:cNvPr id="26" name="Picture 25"/>
          <p:cNvPicPr>
            <a:picLocks noChangeAspect="1"/>
          </p:cNvPicPr>
          <p:nvPr/>
        </p:nvPicPr>
        <p:blipFill>
          <a:blip r:embed="rId6"/>
          <a:stretch>
            <a:fillRect/>
          </a:stretch>
        </p:blipFill>
        <p:spPr>
          <a:xfrm>
            <a:off x="10415913" y="7116075"/>
            <a:ext cx="647700" cy="647700"/>
          </a:xfrm>
          <a:prstGeom prst="rect">
            <a:avLst/>
          </a:prstGeom>
        </p:spPr>
      </p:pic>
    </p:spTree>
    <p:extLst>
      <p:ext uri="{BB962C8B-B14F-4D97-AF65-F5344CB8AC3E}">
        <p14:creationId xmlns:p14="http://schemas.microsoft.com/office/powerpoint/2010/main" val="1232833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25</a:t>
            </a:fld>
            <a:endParaRPr lang="en-US"/>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7910" y="4002460"/>
            <a:ext cx="3892190" cy="4582740"/>
          </a:xfrm>
          <a:prstGeom prst="rect">
            <a:avLst/>
          </a:prstGeom>
        </p:spPr>
      </p:pic>
      <p:pic>
        <p:nvPicPr>
          <p:cNvPr id="18" name="Picture 17"/>
          <p:cNvPicPr>
            <a:picLocks noChangeAspect="1"/>
          </p:cNvPicPr>
          <p:nvPr/>
        </p:nvPicPr>
        <p:blipFill>
          <a:blip r:embed="rId5"/>
          <a:stretch>
            <a:fillRect/>
          </a:stretch>
        </p:blipFill>
        <p:spPr>
          <a:xfrm>
            <a:off x="9073068" y="4483434"/>
            <a:ext cx="647700" cy="647700"/>
          </a:xfrm>
          <a:prstGeom prst="rect">
            <a:avLst/>
          </a:prstGeom>
        </p:spPr>
      </p:pic>
      <p:pic>
        <p:nvPicPr>
          <p:cNvPr id="19" name="Picture 18"/>
          <p:cNvPicPr>
            <a:picLocks noChangeAspect="1"/>
          </p:cNvPicPr>
          <p:nvPr/>
        </p:nvPicPr>
        <p:blipFill>
          <a:blip r:embed="rId6"/>
          <a:stretch>
            <a:fillRect/>
          </a:stretch>
        </p:blipFill>
        <p:spPr>
          <a:xfrm>
            <a:off x="10452918" y="5181600"/>
            <a:ext cx="647700" cy="647700"/>
          </a:xfrm>
          <a:prstGeom prst="rect">
            <a:avLst/>
          </a:prstGeom>
        </p:spPr>
      </p:pic>
      <p:pic>
        <p:nvPicPr>
          <p:cNvPr id="31" name="Picture 30"/>
          <p:cNvPicPr>
            <a:picLocks noChangeAspect="1"/>
          </p:cNvPicPr>
          <p:nvPr/>
        </p:nvPicPr>
        <p:blipFill>
          <a:blip r:embed="rId6"/>
          <a:stretch>
            <a:fillRect/>
          </a:stretch>
        </p:blipFill>
        <p:spPr>
          <a:xfrm>
            <a:off x="10095941" y="6381510"/>
            <a:ext cx="647700" cy="647700"/>
          </a:xfrm>
          <a:prstGeom prst="rect">
            <a:avLst/>
          </a:prstGeom>
        </p:spPr>
      </p:pic>
      <p:pic>
        <p:nvPicPr>
          <p:cNvPr id="6" name="Picture 5"/>
          <p:cNvPicPr>
            <a:picLocks noChangeAspect="1"/>
          </p:cNvPicPr>
          <p:nvPr/>
        </p:nvPicPr>
        <p:blipFill>
          <a:blip r:embed="rId7"/>
          <a:stretch>
            <a:fillRect/>
          </a:stretch>
        </p:blipFill>
        <p:spPr>
          <a:xfrm>
            <a:off x="10776768" y="7221910"/>
            <a:ext cx="647700" cy="647700"/>
          </a:xfrm>
          <a:prstGeom prst="rect">
            <a:avLst/>
          </a:prstGeom>
        </p:spPr>
      </p:pic>
      <p:pic>
        <p:nvPicPr>
          <p:cNvPr id="34" name="Picture 33"/>
          <p:cNvPicPr>
            <a:picLocks noChangeAspect="1"/>
          </p:cNvPicPr>
          <p:nvPr/>
        </p:nvPicPr>
        <p:blipFill>
          <a:blip r:embed="rId5"/>
          <a:stretch>
            <a:fillRect/>
          </a:stretch>
        </p:blipFill>
        <p:spPr>
          <a:xfrm>
            <a:off x="9039647" y="5803457"/>
            <a:ext cx="647700" cy="647700"/>
          </a:xfrm>
          <a:prstGeom prst="rect">
            <a:avLst/>
          </a:prstGeom>
        </p:spPr>
      </p:pic>
    </p:spTree>
    <p:extLst>
      <p:ext uri="{BB962C8B-B14F-4D97-AF65-F5344CB8AC3E}">
        <p14:creationId xmlns:p14="http://schemas.microsoft.com/office/powerpoint/2010/main" val="12280146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26</a:t>
            </a:fld>
            <a:endParaRPr lang="en-US"/>
          </a:p>
        </p:txBody>
      </p:sp>
      <p:sp>
        <p:nvSpPr>
          <p:cNvPr id="5" name="Rectangle 4"/>
          <p:cNvSpPr/>
          <p:nvPr/>
        </p:nvSpPr>
        <p:spPr>
          <a:xfrm>
            <a:off x="647700" y="2057400"/>
            <a:ext cx="11950700" cy="769441"/>
          </a:xfrm>
          <a:prstGeom prst="rect">
            <a:avLst/>
          </a:prstGeom>
        </p:spPr>
        <p:txBody>
          <a:bodyPr wrap="square">
            <a:spAutoFit/>
          </a:bodyPr>
          <a:lstStyle/>
          <a:p>
            <a:pPr algn="l"/>
            <a:r>
              <a:rPr lang="en-US" sz="4400" dirty="0">
                <a:solidFill>
                  <a:srgbClr val="FFFFFF"/>
                </a:solidFill>
              </a:rPr>
              <a:t>Many ways to fairly elect five winners.  (Closed List)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0210" y="3276600"/>
            <a:ext cx="3892190" cy="4582740"/>
          </a:xfrm>
          <a:prstGeom prst="rect">
            <a:avLst/>
          </a:prstGeom>
        </p:spPr>
      </p:pic>
      <p:pic>
        <p:nvPicPr>
          <p:cNvPr id="7" name="Picture 6"/>
          <p:cNvPicPr>
            <a:picLocks noChangeAspect="1"/>
          </p:cNvPicPr>
          <p:nvPr/>
        </p:nvPicPr>
        <p:blipFill>
          <a:blip r:embed="rId3"/>
          <a:stretch>
            <a:fillRect/>
          </a:stretch>
        </p:blipFill>
        <p:spPr>
          <a:xfrm>
            <a:off x="9804400" y="3962400"/>
            <a:ext cx="647700" cy="647700"/>
          </a:xfrm>
          <a:prstGeom prst="rect">
            <a:avLst/>
          </a:prstGeom>
        </p:spPr>
      </p:pic>
      <p:pic>
        <p:nvPicPr>
          <p:cNvPr id="8" name="Picture 7"/>
          <p:cNvPicPr>
            <a:picLocks noChangeAspect="1"/>
          </p:cNvPicPr>
          <p:nvPr/>
        </p:nvPicPr>
        <p:blipFill>
          <a:blip r:embed="rId4"/>
          <a:stretch>
            <a:fillRect/>
          </a:stretch>
        </p:blipFill>
        <p:spPr>
          <a:xfrm>
            <a:off x="11184250" y="4660566"/>
            <a:ext cx="647700" cy="647700"/>
          </a:xfrm>
          <a:prstGeom prst="rect">
            <a:avLst/>
          </a:prstGeom>
        </p:spPr>
      </p:pic>
      <p:pic>
        <p:nvPicPr>
          <p:cNvPr id="9" name="Picture 8"/>
          <p:cNvPicPr>
            <a:picLocks noChangeAspect="1"/>
          </p:cNvPicPr>
          <p:nvPr/>
        </p:nvPicPr>
        <p:blipFill>
          <a:blip r:embed="rId4"/>
          <a:stretch>
            <a:fillRect/>
          </a:stretch>
        </p:blipFill>
        <p:spPr>
          <a:xfrm>
            <a:off x="10827273" y="5860476"/>
            <a:ext cx="647700" cy="647700"/>
          </a:xfrm>
          <a:prstGeom prst="rect">
            <a:avLst/>
          </a:prstGeom>
        </p:spPr>
      </p:pic>
      <p:pic>
        <p:nvPicPr>
          <p:cNvPr id="10" name="Picture 9"/>
          <p:cNvPicPr>
            <a:picLocks noChangeAspect="1"/>
          </p:cNvPicPr>
          <p:nvPr/>
        </p:nvPicPr>
        <p:blipFill>
          <a:blip r:embed="rId5"/>
          <a:stretch>
            <a:fillRect/>
          </a:stretch>
        </p:blipFill>
        <p:spPr>
          <a:xfrm>
            <a:off x="11508100" y="6700876"/>
            <a:ext cx="647700" cy="647700"/>
          </a:xfrm>
          <a:prstGeom prst="rect">
            <a:avLst/>
          </a:prstGeom>
        </p:spPr>
      </p:pic>
      <p:pic>
        <p:nvPicPr>
          <p:cNvPr id="11" name="Picture 10"/>
          <p:cNvPicPr>
            <a:picLocks noChangeAspect="1"/>
          </p:cNvPicPr>
          <p:nvPr/>
        </p:nvPicPr>
        <p:blipFill>
          <a:blip r:embed="rId3"/>
          <a:stretch>
            <a:fillRect/>
          </a:stretch>
        </p:blipFill>
        <p:spPr>
          <a:xfrm>
            <a:off x="9770979" y="5282423"/>
            <a:ext cx="647700" cy="647700"/>
          </a:xfrm>
          <a:prstGeom prst="rect">
            <a:avLst/>
          </a:prstGeom>
        </p:spPr>
      </p:pic>
      <p:sp>
        <p:nvSpPr>
          <p:cNvPr id="12" name="TextBox 11"/>
          <p:cNvSpPr txBox="1"/>
          <p:nvPr/>
        </p:nvSpPr>
        <p:spPr>
          <a:xfrm>
            <a:off x="5181897" y="2961391"/>
            <a:ext cx="4079185" cy="6555641"/>
          </a:xfrm>
          <a:prstGeom prst="rect">
            <a:avLst/>
          </a:prstGeom>
          <a:noFill/>
        </p:spPr>
        <p:txBody>
          <a:bodyPr wrap="square" rtlCol="0">
            <a:spAutoFit/>
          </a:bodyPr>
          <a:lstStyle/>
          <a:p>
            <a:pPr algn="l"/>
            <a:r>
              <a:rPr lang="en-US" sz="2800" dirty="0">
                <a:solidFill>
                  <a:schemeClr val="tx1"/>
                </a:solidFill>
              </a:rPr>
              <a:t>Conservative   (36%)</a:t>
            </a:r>
          </a:p>
          <a:p>
            <a:pPr lvl="1" algn="l"/>
            <a:r>
              <a:rPr lang="en-US" sz="2800" dirty="0">
                <a:solidFill>
                  <a:schemeClr val="tx1"/>
                </a:solidFill>
              </a:rPr>
              <a:t>Charles Cooper</a:t>
            </a:r>
          </a:p>
          <a:p>
            <a:pPr lvl="1" algn="l"/>
            <a:r>
              <a:rPr lang="en-US" sz="2800" dirty="0">
                <a:solidFill>
                  <a:schemeClr val="tx1"/>
                </a:solidFill>
              </a:rPr>
              <a:t>Carrie Cohn</a:t>
            </a:r>
          </a:p>
          <a:p>
            <a:pPr lvl="1" algn="l"/>
            <a:r>
              <a:rPr lang="en-US" sz="2800" dirty="0">
                <a:solidFill>
                  <a:schemeClr val="tx1"/>
                </a:solidFill>
              </a:rPr>
              <a:t>Caleb Chong</a:t>
            </a:r>
          </a:p>
          <a:p>
            <a:pPr algn="l"/>
            <a:r>
              <a:rPr lang="en-US" sz="2800" dirty="0">
                <a:solidFill>
                  <a:schemeClr val="tx1"/>
                </a:solidFill>
              </a:rPr>
              <a:t>Green  (3%)</a:t>
            </a:r>
          </a:p>
          <a:p>
            <a:pPr lvl="1" algn="l"/>
            <a:r>
              <a:rPr lang="en-US" sz="2800" dirty="0">
                <a:solidFill>
                  <a:schemeClr val="tx1"/>
                </a:solidFill>
              </a:rPr>
              <a:t>Gary </a:t>
            </a:r>
            <a:r>
              <a:rPr lang="en-US" sz="2800" dirty="0" err="1">
                <a:solidFill>
                  <a:schemeClr val="tx1"/>
                </a:solidFill>
              </a:rPr>
              <a:t>Gronau</a:t>
            </a:r>
            <a:endParaRPr lang="en-US" sz="2800" dirty="0">
              <a:solidFill>
                <a:schemeClr val="tx1"/>
              </a:solidFill>
            </a:endParaRPr>
          </a:p>
          <a:p>
            <a:pPr lvl="1" algn="l"/>
            <a:r>
              <a:rPr lang="en-US" sz="2800" dirty="0">
                <a:solidFill>
                  <a:schemeClr val="tx1"/>
                </a:solidFill>
              </a:rPr>
              <a:t>Greta Gill</a:t>
            </a:r>
          </a:p>
          <a:p>
            <a:pPr algn="l"/>
            <a:r>
              <a:rPr lang="en-US" sz="2800" dirty="0">
                <a:solidFill>
                  <a:schemeClr val="tx1"/>
                </a:solidFill>
              </a:rPr>
              <a:t>Liberal  (46%)</a:t>
            </a:r>
          </a:p>
          <a:p>
            <a:pPr lvl="1" algn="l"/>
            <a:r>
              <a:rPr lang="en-US" sz="2800" dirty="0">
                <a:solidFill>
                  <a:schemeClr val="tx1"/>
                </a:solidFill>
              </a:rPr>
              <a:t>Lily Laverty</a:t>
            </a:r>
          </a:p>
          <a:p>
            <a:pPr lvl="1" algn="l"/>
            <a:r>
              <a:rPr lang="en-US" sz="2800" dirty="0">
                <a:solidFill>
                  <a:schemeClr val="tx1"/>
                </a:solidFill>
              </a:rPr>
              <a:t>Logan Long</a:t>
            </a:r>
          </a:p>
          <a:p>
            <a:pPr lvl="1" algn="l"/>
            <a:r>
              <a:rPr lang="en-US" sz="2800" dirty="0">
                <a:solidFill>
                  <a:schemeClr val="tx1"/>
                </a:solidFill>
              </a:rPr>
              <a:t>Lisa Lawson</a:t>
            </a:r>
          </a:p>
          <a:p>
            <a:pPr algn="l"/>
            <a:r>
              <a:rPr lang="en-US" sz="2800" dirty="0">
                <a:solidFill>
                  <a:schemeClr val="tx1"/>
                </a:solidFill>
              </a:rPr>
              <a:t>New Democrats  (14%)</a:t>
            </a:r>
          </a:p>
          <a:p>
            <a:pPr lvl="1" algn="l"/>
            <a:r>
              <a:rPr lang="en-US" sz="2800" dirty="0">
                <a:solidFill>
                  <a:schemeClr val="tx1"/>
                </a:solidFill>
              </a:rPr>
              <a:t>Norman </a:t>
            </a:r>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Nicole Noble</a:t>
            </a:r>
          </a:p>
          <a:p>
            <a:pPr lvl="1" algn="l"/>
            <a:r>
              <a:rPr lang="en-US" sz="2800" dirty="0">
                <a:solidFill>
                  <a:schemeClr val="tx1"/>
                </a:solidFill>
              </a:rPr>
              <a:t>Nina Nunn</a:t>
            </a:r>
          </a:p>
        </p:txBody>
      </p:sp>
      <p:pic>
        <p:nvPicPr>
          <p:cNvPr id="13" name="Picture 12"/>
          <p:cNvPicPr>
            <a:picLocks noChangeAspect="1"/>
          </p:cNvPicPr>
          <p:nvPr/>
        </p:nvPicPr>
        <p:blipFill>
          <a:blip r:embed="rId6"/>
          <a:stretch>
            <a:fillRect/>
          </a:stretch>
        </p:blipFill>
        <p:spPr>
          <a:xfrm>
            <a:off x="635000" y="3237723"/>
            <a:ext cx="4114800" cy="4089400"/>
          </a:xfrm>
          <a:prstGeom prst="rect">
            <a:avLst/>
          </a:prstGeom>
        </p:spPr>
      </p:pic>
    </p:spTree>
    <p:extLst>
      <p:ext uri="{BB962C8B-B14F-4D97-AF65-F5344CB8AC3E}">
        <p14:creationId xmlns:p14="http://schemas.microsoft.com/office/powerpoint/2010/main" val="20848200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27</a:t>
            </a:fld>
            <a:endParaRPr lang="en-US"/>
          </a:p>
        </p:txBody>
      </p:sp>
      <p:sp>
        <p:nvSpPr>
          <p:cNvPr id="5" name="Rectangle 4"/>
          <p:cNvSpPr/>
          <p:nvPr/>
        </p:nvSpPr>
        <p:spPr>
          <a:xfrm>
            <a:off x="647700" y="2057400"/>
            <a:ext cx="11950700" cy="769441"/>
          </a:xfrm>
          <a:prstGeom prst="rect">
            <a:avLst/>
          </a:prstGeom>
        </p:spPr>
        <p:txBody>
          <a:bodyPr wrap="square">
            <a:spAutoFit/>
          </a:bodyPr>
          <a:lstStyle/>
          <a:p>
            <a:pPr algn="l"/>
            <a:r>
              <a:rPr lang="en-US" sz="4400" dirty="0">
                <a:solidFill>
                  <a:srgbClr val="FFFFFF"/>
                </a:solidFill>
              </a:rPr>
              <a:t>Many ways to fairly elect five winners.  (Open List)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0210" y="3276600"/>
            <a:ext cx="3892190" cy="4582740"/>
          </a:xfrm>
          <a:prstGeom prst="rect">
            <a:avLst/>
          </a:prstGeom>
        </p:spPr>
      </p:pic>
      <p:pic>
        <p:nvPicPr>
          <p:cNvPr id="7" name="Picture 6"/>
          <p:cNvPicPr>
            <a:picLocks noChangeAspect="1"/>
          </p:cNvPicPr>
          <p:nvPr/>
        </p:nvPicPr>
        <p:blipFill>
          <a:blip r:embed="rId4"/>
          <a:stretch>
            <a:fillRect/>
          </a:stretch>
        </p:blipFill>
        <p:spPr>
          <a:xfrm>
            <a:off x="9804400" y="3962400"/>
            <a:ext cx="647700" cy="647700"/>
          </a:xfrm>
          <a:prstGeom prst="rect">
            <a:avLst/>
          </a:prstGeom>
        </p:spPr>
      </p:pic>
      <p:pic>
        <p:nvPicPr>
          <p:cNvPr id="8" name="Picture 7"/>
          <p:cNvPicPr>
            <a:picLocks noChangeAspect="1"/>
          </p:cNvPicPr>
          <p:nvPr/>
        </p:nvPicPr>
        <p:blipFill>
          <a:blip r:embed="rId5"/>
          <a:stretch>
            <a:fillRect/>
          </a:stretch>
        </p:blipFill>
        <p:spPr>
          <a:xfrm>
            <a:off x="11184250" y="4660566"/>
            <a:ext cx="647700" cy="647700"/>
          </a:xfrm>
          <a:prstGeom prst="rect">
            <a:avLst/>
          </a:prstGeom>
        </p:spPr>
      </p:pic>
      <p:pic>
        <p:nvPicPr>
          <p:cNvPr id="9" name="Picture 8"/>
          <p:cNvPicPr>
            <a:picLocks noChangeAspect="1"/>
          </p:cNvPicPr>
          <p:nvPr/>
        </p:nvPicPr>
        <p:blipFill>
          <a:blip r:embed="rId5"/>
          <a:stretch>
            <a:fillRect/>
          </a:stretch>
        </p:blipFill>
        <p:spPr>
          <a:xfrm>
            <a:off x="10827273" y="5860476"/>
            <a:ext cx="647700" cy="647700"/>
          </a:xfrm>
          <a:prstGeom prst="rect">
            <a:avLst/>
          </a:prstGeom>
        </p:spPr>
      </p:pic>
      <p:pic>
        <p:nvPicPr>
          <p:cNvPr id="10" name="Picture 9"/>
          <p:cNvPicPr>
            <a:picLocks noChangeAspect="1"/>
          </p:cNvPicPr>
          <p:nvPr/>
        </p:nvPicPr>
        <p:blipFill>
          <a:blip r:embed="rId6"/>
          <a:stretch>
            <a:fillRect/>
          </a:stretch>
        </p:blipFill>
        <p:spPr>
          <a:xfrm>
            <a:off x="11508100" y="6700876"/>
            <a:ext cx="647700" cy="647700"/>
          </a:xfrm>
          <a:prstGeom prst="rect">
            <a:avLst/>
          </a:prstGeom>
        </p:spPr>
      </p:pic>
      <p:pic>
        <p:nvPicPr>
          <p:cNvPr id="11" name="Picture 10"/>
          <p:cNvPicPr>
            <a:picLocks noChangeAspect="1"/>
          </p:cNvPicPr>
          <p:nvPr/>
        </p:nvPicPr>
        <p:blipFill>
          <a:blip r:embed="rId4"/>
          <a:stretch>
            <a:fillRect/>
          </a:stretch>
        </p:blipFill>
        <p:spPr>
          <a:xfrm>
            <a:off x="9770979" y="5282423"/>
            <a:ext cx="647700" cy="647700"/>
          </a:xfrm>
          <a:prstGeom prst="rect">
            <a:avLst/>
          </a:prstGeom>
        </p:spPr>
      </p:pic>
      <p:sp>
        <p:nvSpPr>
          <p:cNvPr id="12" name="TextBox 11"/>
          <p:cNvSpPr txBox="1"/>
          <p:nvPr/>
        </p:nvSpPr>
        <p:spPr>
          <a:xfrm>
            <a:off x="5448367" y="2961391"/>
            <a:ext cx="3914017" cy="6555641"/>
          </a:xfrm>
          <a:prstGeom prst="rect">
            <a:avLst/>
          </a:prstGeom>
          <a:noFill/>
        </p:spPr>
        <p:txBody>
          <a:bodyPr wrap="square" rtlCol="0">
            <a:spAutoFit/>
          </a:bodyPr>
          <a:lstStyle/>
          <a:p>
            <a:pPr algn="l"/>
            <a:r>
              <a:rPr lang="en-US" sz="2800" dirty="0">
                <a:solidFill>
                  <a:schemeClr val="tx1"/>
                </a:solidFill>
              </a:rPr>
              <a:t>Conservative</a:t>
            </a:r>
          </a:p>
          <a:p>
            <a:pPr lvl="1" algn="l"/>
            <a:r>
              <a:rPr lang="en-US" sz="2800" dirty="0">
                <a:solidFill>
                  <a:schemeClr val="tx1"/>
                </a:solidFill>
              </a:rPr>
              <a:t>Charles Cooper (13%)</a:t>
            </a:r>
          </a:p>
          <a:p>
            <a:pPr lvl="1" algn="l"/>
            <a:r>
              <a:rPr lang="en-US" sz="2800" dirty="0">
                <a:solidFill>
                  <a:schemeClr val="tx1"/>
                </a:solidFill>
              </a:rPr>
              <a:t>Carrie Cohn  (12%)</a:t>
            </a:r>
          </a:p>
          <a:p>
            <a:pPr lvl="1" algn="l"/>
            <a:r>
              <a:rPr lang="en-US" sz="2800" dirty="0">
                <a:solidFill>
                  <a:schemeClr val="tx1"/>
                </a:solidFill>
              </a:rPr>
              <a:t>Caleb Chong  (11%)</a:t>
            </a:r>
          </a:p>
          <a:p>
            <a:pPr algn="l"/>
            <a:r>
              <a:rPr lang="en-US" sz="2800" dirty="0">
                <a:solidFill>
                  <a:schemeClr val="tx1"/>
                </a:solidFill>
              </a:rPr>
              <a:t>Green</a:t>
            </a:r>
          </a:p>
          <a:p>
            <a:pPr lvl="1" algn="l"/>
            <a:r>
              <a:rPr lang="en-US" sz="2800" dirty="0">
                <a:solidFill>
                  <a:schemeClr val="tx1"/>
                </a:solidFill>
              </a:rPr>
              <a:t>Gary </a:t>
            </a:r>
            <a:r>
              <a:rPr lang="en-US" sz="2800" dirty="0" err="1">
                <a:solidFill>
                  <a:schemeClr val="tx1"/>
                </a:solidFill>
              </a:rPr>
              <a:t>Gronau</a:t>
            </a:r>
            <a:r>
              <a:rPr lang="en-US" sz="2800" dirty="0">
                <a:solidFill>
                  <a:schemeClr val="tx1"/>
                </a:solidFill>
              </a:rPr>
              <a:t>  (3%)</a:t>
            </a:r>
          </a:p>
          <a:p>
            <a:pPr lvl="1" algn="l"/>
            <a:r>
              <a:rPr lang="en-US" sz="2800" dirty="0">
                <a:solidFill>
                  <a:schemeClr val="tx1"/>
                </a:solidFill>
              </a:rPr>
              <a:t>Greta Gill  (1%)</a:t>
            </a:r>
          </a:p>
          <a:p>
            <a:pPr algn="l"/>
            <a:r>
              <a:rPr lang="en-US" sz="2800" dirty="0">
                <a:solidFill>
                  <a:schemeClr val="tx1"/>
                </a:solidFill>
              </a:rPr>
              <a:t>Liberal</a:t>
            </a:r>
          </a:p>
          <a:p>
            <a:pPr lvl="1" algn="l"/>
            <a:r>
              <a:rPr lang="en-US" sz="2800" dirty="0">
                <a:solidFill>
                  <a:schemeClr val="tx1"/>
                </a:solidFill>
              </a:rPr>
              <a:t>Lily Laverty  (30%)</a:t>
            </a:r>
          </a:p>
          <a:p>
            <a:pPr lvl="1" algn="l"/>
            <a:r>
              <a:rPr lang="en-US" sz="2800" dirty="0">
                <a:solidFill>
                  <a:schemeClr val="tx1"/>
                </a:solidFill>
              </a:rPr>
              <a:t>Logan Long  (10%)</a:t>
            </a:r>
          </a:p>
          <a:p>
            <a:pPr lvl="1" algn="l"/>
            <a:r>
              <a:rPr lang="en-US" sz="2800" dirty="0">
                <a:solidFill>
                  <a:schemeClr val="tx1"/>
                </a:solidFill>
              </a:rPr>
              <a:t>Lisa Lawson  (6%)</a:t>
            </a:r>
          </a:p>
          <a:p>
            <a:pPr algn="l"/>
            <a:r>
              <a:rPr lang="en-US" sz="2800" dirty="0">
                <a:solidFill>
                  <a:schemeClr val="tx1"/>
                </a:solidFill>
              </a:rPr>
              <a:t>New Democrats</a:t>
            </a:r>
          </a:p>
          <a:p>
            <a:pPr lvl="1" algn="l"/>
            <a:r>
              <a:rPr lang="en-US" sz="2800" dirty="0">
                <a:solidFill>
                  <a:schemeClr val="tx1"/>
                </a:solidFill>
              </a:rPr>
              <a:t>Norman </a:t>
            </a:r>
            <a:r>
              <a:rPr lang="en-US" sz="2800" dirty="0" err="1">
                <a:solidFill>
                  <a:schemeClr val="tx1"/>
                </a:solidFill>
              </a:rPr>
              <a:t>Nabers</a:t>
            </a:r>
            <a:r>
              <a:rPr lang="en-US" sz="2800" dirty="0">
                <a:solidFill>
                  <a:schemeClr val="tx1"/>
                </a:solidFill>
              </a:rPr>
              <a:t>  (8%)</a:t>
            </a:r>
          </a:p>
          <a:p>
            <a:pPr lvl="1" algn="l"/>
            <a:r>
              <a:rPr lang="en-US" sz="2800" dirty="0">
                <a:solidFill>
                  <a:schemeClr val="tx1"/>
                </a:solidFill>
              </a:rPr>
              <a:t>Nina Nunn  (4%)</a:t>
            </a:r>
          </a:p>
          <a:p>
            <a:pPr lvl="1" algn="l"/>
            <a:r>
              <a:rPr lang="en-US" sz="2800" dirty="0">
                <a:solidFill>
                  <a:schemeClr val="tx1"/>
                </a:solidFill>
              </a:rPr>
              <a:t>Nicole Noble (2%)</a:t>
            </a:r>
          </a:p>
        </p:txBody>
      </p:sp>
      <p:pic>
        <p:nvPicPr>
          <p:cNvPr id="14" name="Picture 13"/>
          <p:cNvPicPr>
            <a:picLocks noChangeAspect="1"/>
          </p:cNvPicPr>
          <p:nvPr/>
        </p:nvPicPr>
        <p:blipFill>
          <a:blip r:embed="rId7"/>
          <a:stretch>
            <a:fillRect/>
          </a:stretch>
        </p:blipFill>
        <p:spPr>
          <a:xfrm>
            <a:off x="528876" y="3194362"/>
            <a:ext cx="4793371" cy="5035238"/>
          </a:xfrm>
          <a:prstGeom prst="rect">
            <a:avLst/>
          </a:prstGeom>
        </p:spPr>
      </p:pic>
    </p:spTree>
    <p:extLst>
      <p:ext uri="{BB962C8B-B14F-4D97-AF65-F5344CB8AC3E}">
        <p14:creationId xmlns:p14="http://schemas.microsoft.com/office/powerpoint/2010/main" val="9670119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06800" y="2856492"/>
            <a:ext cx="7010400" cy="5016758"/>
          </a:xfrm>
          <a:prstGeom prst="rect">
            <a:avLst/>
          </a:prstGeom>
          <a:noFill/>
        </p:spPr>
        <p:txBody>
          <a:bodyPr wrap="square" rtlCol="0">
            <a:spAutoFit/>
          </a:bodyPr>
          <a:lstStyle/>
          <a:p>
            <a:pPr algn="l"/>
            <a:r>
              <a:rPr lang="en-US" sz="3200" dirty="0">
                <a:solidFill>
                  <a:schemeClr val="tx1"/>
                </a:solidFill>
              </a:rPr>
              <a:t>Similar to Alternative Vote:</a:t>
            </a:r>
          </a:p>
          <a:p>
            <a:pPr marL="457200" indent="-457200" algn="l">
              <a:buFont typeface="Arial" charset="0"/>
              <a:buChar char="•"/>
            </a:pPr>
            <a:endParaRPr lang="en-US" sz="3200" dirty="0">
              <a:solidFill>
                <a:schemeClr val="tx1"/>
              </a:solidFill>
            </a:endParaRPr>
          </a:p>
          <a:p>
            <a:pPr algn="l"/>
            <a:r>
              <a:rPr lang="en-US" sz="3200" dirty="0">
                <a:solidFill>
                  <a:schemeClr val="tx1"/>
                </a:solidFill>
              </a:rPr>
              <a:t>Allocate ballots to 1</a:t>
            </a:r>
            <a:r>
              <a:rPr lang="en-US" sz="3200" baseline="30000" dirty="0">
                <a:solidFill>
                  <a:schemeClr val="tx1"/>
                </a:solidFill>
              </a:rPr>
              <a:t>st</a:t>
            </a:r>
            <a:r>
              <a:rPr lang="en-US" sz="3200" dirty="0">
                <a:solidFill>
                  <a:schemeClr val="tx1"/>
                </a:solidFill>
              </a:rPr>
              <a:t> choice candidates</a:t>
            </a:r>
          </a:p>
          <a:p>
            <a:pPr algn="l"/>
            <a:r>
              <a:rPr lang="en-US" sz="3200" dirty="0">
                <a:solidFill>
                  <a:schemeClr val="tx1"/>
                </a:solidFill>
              </a:rPr>
              <a:t>While (seats left to fill):</a:t>
            </a:r>
          </a:p>
          <a:p>
            <a:pPr lvl="1" algn="l"/>
            <a:r>
              <a:rPr lang="en-US" sz="3200" dirty="0">
                <a:solidFill>
                  <a:schemeClr val="tx1"/>
                </a:solidFill>
              </a:rPr>
              <a:t>If a hopeful candidate has quota:</a:t>
            </a:r>
          </a:p>
          <a:p>
            <a:pPr lvl="2" algn="l"/>
            <a:r>
              <a:rPr lang="en-US" sz="3200" dirty="0">
                <a:solidFill>
                  <a:schemeClr val="tx1"/>
                </a:solidFill>
              </a:rPr>
              <a:t>Declare candidate elected</a:t>
            </a:r>
          </a:p>
          <a:p>
            <a:pPr lvl="2" algn="l"/>
            <a:r>
              <a:rPr lang="en-US" sz="3200" dirty="0">
                <a:solidFill>
                  <a:schemeClr val="tx1"/>
                </a:solidFill>
              </a:rPr>
              <a:t>Transfer surplus votes</a:t>
            </a:r>
          </a:p>
          <a:p>
            <a:pPr lvl="1" algn="l"/>
            <a:r>
              <a:rPr lang="en-US" sz="3200" dirty="0">
                <a:solidFill>
                  <a:schemeClr val="tx1"/>
                </a:solidFill>
              </a:rPr>
              <a:t>Else:</a:t>
            </a:r>
          </a:p>
          <a:p>
            <a:pPr lvl="2" algn="l"/>
            <a:r>
              <a:rPr lang="en-US" sz="3200" dirty="0">
                <a:solidFill>
                  <a:schemeClr val="tx1"/>
                </a:solidFill>
              </a:rPr>
              <a:t>Drop candidate with fewest votes</a:t>
            </a:r>
          </a:p>
          <a:p>
            <a:pPr lvl="2" algn="l"/>
            <a:r>
              <a:rPr lang="en-US" sz="3200" dirty="0">
                <a:solidFill>
                  <a:schemeClr val="tx1"/>
                </a:solidFill>
              </a:rPr>
              <a:t>Transfer votes</a:t>
            </a:r>
          </a:p>
        </p:txBody>
      </p:sp>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28</a:t>
            </a:fld>
            <a:endParaRPr lang="en-US"/>
          </a:p>
        </p:txBody>
      </p:sp>
      <p:sp>
        <p:nvSpPr>
          <p:cNvPr id="5" name="Rectangle 4"/>
          <p:cNvSpPr/>
          <p:nvPr/>
        </p:nvSpPr>
        <p:spPr>
          <a:xfrm>
            <a:off x="647700" y="2057400"/>
            <a:ext cx="11950700" cy="646331"/>
          </a:xfrm>
          <a:prstGeom prst="rect">
            <a:avLst/>
          </a:prstGeom>
        </p:spPr>
        <p:txBody>
          <a:bodyPr wrap="square">
            <a:spAutoFit/>
          </a:bodyPr>
          <a:lstStyle/>
          <a:p>
            <a:pPr algn="l"/>
            <a:r>
              <a:rPr lang="en-US" sz="3600" dirty="0">
                <a:solidFill>
                  <a:srgbClr val="FFFFFF"/>
                </a:solidFill>
              </a:rPr>
              <a:t>Many ways to fairly elect five winners.  </a:t>
            </a:r>
            <a:r>
              <a:rPr lang="en-US" sz="3200" dirty="0">
                <a:solidFill>
                  <a:srgbClr val="FFFFFF"/>
                </a:solidFill>
              </a:rPr>
              <a:t>(Single Transferrable Vote)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6224" y="4789860"/>
            <a:ext cx="3115576" cy="3668340"/>
          </a:xfrm>
          <a:prstGeom prst="rect">
            <a:avLst/>
          </a:prstGeom>
        </p:spPr>
      </p:pic>
      <p:pic>
        <p:nvPicPr>
          <p:cNvPr id="7" name="Picture 6"/>
          <p:cNvPicPr>
            <a:picLocks noChangeAspect="1"/>
          </p:cNvPicPr>
          <p:nvPr/>
        </p:nvPicPr>
        <p:blipFill>
          <a:blip r:embed="rId4"/>
          <a:stretch>
            <a:fillRect/>
          </a:stretch>
        </p:blipFill>
        <p:spPr>
          <a:xfrm>
            <a:off x="10730974" y="5475660"/>
            <a:ext cx="647700" cy="647700"/>
          </a:xfrm>
          <a:prstGeom prst="rect">
            <a:avLst/>
          </a:prstGeom>
        </p:spPr>
      </p:pic>
      <p:pic>
        <p:nvPicPr>
          <p:cNvPr id="8" name="Picture 7"/>
          <p:cNvPicPr>
            <a:picLocks noChangeAspect="1"/>
          </p:cNvPicPr>
          <p:nvPr/>
        </p:nvPicPr>
        <p:blipFill>
          <a:blip r:embed="rId5"/>
          <a:stretch>
            <a:fillRect/>
          </a:stretch>
        </p:blipFill>
        <p:spPr>
          <a:xfrm>
            <a:off x="11809329" y="5799510"/>
            <a:ext cx="647700" cy="647700"/>
          </a:xfrm>
          <a:prstGeom prst="rect">
            <a:avLst/>
          </a:prstGeom>
        </p:spPr>
      </p:pic>
      <p:pic>
        <p:nvPicPr>
          <p:cNvPr id="9" name="Picture 8"/>
          <p:cNvPicPr>
            <a:picLocks noChangeAspect="1"/>
          </p:cNvPicPr>
          <p:nvPr/>
        </p:nvPicPr>
        <p:blipFill>
          <a:blip r:embed="rId5"/>
          <a:stretch>
            <a:fillRect/>
          </a:stretch>
        </p:blipFill>
        <p:spPr>
          <a:xfrm>
            <a:off x="11402929" y="6954968"/>
            <a:ext cx="647700" cy="647700"/>
          </a:xfrm>
          <a:prstGeom prst="rect">
            <a:avLst/>
          </a:prstGeom>
        </p:spPr>
      </p:pic>
      <p:pic>
        <p:nvPicPr>
          <p:cNvPr id="10" name="Picture 9"/>
          <p:cNvPicPr>
            <a:picLocks noChangeAspect="1"/>
          </p:cNvPicPr>
          <p:nvPr/>
        </p:nvPicPr>
        <p:blipFill>
          <a:blip r:embed="rId6"/>
          <a:stretch>
            <a:fillRect/>
          </a:stretch>
        </p:blipFill>
        <p:spPr>
          <a:xfrm>
            <a:off x="11969750" y="7549400"/>
            <a:ext cx="647700" cy="647700"/>
          </a:xfrm>
          <a:prstGeom prst="rect">
            <a:avLst/>
          </a:prstGeom>
        </p:spPr>
      </p:pic>
      <p:pic>
        <p:nvPicPr>
          <p:cNvPr id="11" name="Picture 10"/>
          <p:cNvPicPr>
            <a:picLocks noChangeAspect="1"/>
          </p:cNvPicPr>
          <p:nvPr/>
        </p:nvPicPr>
        <p:blipFill>
          <a:blip r:embed="rId4"/>
          <a:stretch>
            <a:fillRect/>
          </a:stretch>
        </p:blipFill>
        <p:spPr>
          <a:xfrm>
            <a:off x="10617200" y="6415835"/>
            <a:ext cx="647700" cy="647700"/>
          </a:xfrm>
          <a:prstGeom prst="rect">
            <a:avLst/>
          </a:prstGeom>
        </p:spPr>
      </p:pic>
      <p:pic>
        <p:nvPicPr>
          <p:cNvPr id="4" name="Picture 3"/>
          <p:cNvPicPr>
            <a:picLocks noChangeAspect="1"/>
          </p:cNvPicPr>
          <p:nvPr/>
        </p:nvPicPr>
        <p:blipFill>
          <a:blip r:embed="rId7"/>
          <a:stretch>
            <a:fillRect/>
          </a:stretch>
        </p:blipFill>
        <p:spPr>
          <a:xfrm>
            <a:off x="101600" y="2590800"/>
            <a:ext cx="3547772" cy="7162800"/>
          </a:xfrm>
          <a:prstGeom prst="rect">
            <a:avLst/>
          </a:prstGeom>
        </p:spPr>
      </p:pic>
    </p:spTree>
    <p:extLst>
      <p:ext uri="{BB962C8B-B14F-4D97-AF65-F5344CB8AC3E}">
        <p14:creationId xmlns:p14="http://schemas.microsoft.com/office/powerpoint/2010/main" val="906123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514600"/>
            <a:ext cx="11963400" cy="65151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Comparing models</a:t>
            </a:r>
            <a:r>
              <a:rPr lang="mr-IN" dirty="0"/>
              <a:t>…</a:t>
            </a:r>
            <a:r>
              <a:rPr lang="en-CA" dirty="0"/>
              <a:t>???</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29</a:t>
            </a:fld>
            <a:endParaRPr lang="en-US"/>
          </a:p>
        </p:txBody>
      </p:sp>
      <p:pic>
        <p:nvPicPr>
          <p:cNvPr id="6" name="Picture 5"/>
          <p:cNvPicPr>
            <a:picLocks noChangeAspect="1"/>
          </p:cNvPicPr>
          <p:nvPr/>
        </p:nvPicPr>
        <p:blipFill>
          <a:blip r:embed="rId2"/>
          <a:stretch>
            <a:fillRect/>
          </a:stretch>
        </p:blipFill>
        <p:spPr>
          <a:xfrm>
            <a:off x="787399" y="2667000"/>
            <a:ext cx="11580845" cy="3352800"/>
          </a:xfrm>
          <a:prstGeom prst="rect">
            <a:avLst/>
          </a:prstGeom>
        </p:spPr>
      </p:pic>
    </p:spTree>
    <p:extLst>
      <p:ext uri="{BB962C8B-B14F-4D97-AF65-F5344CB8AC3E}">
        <p14:creationId xmlns:p14="http://schemas.microsoft.com/office/powerpoint/2010/main" val="2121681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25649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30</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043025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p:txBody>
          <a:bodyPr/>
          <a:lstStyle/>
          <a:p>
            <a:r>
              <a:rPr lang="en-US" dirty="0"/>
              <a:t>Single-member </a:t>
            </a:r>
            <a:br>
              <a:rPr lang="en-US" dirty="0"/>
            </a:br>
            <a:r>
              <a:rPr lang="en-US" dirty="0"/>
              <a:t>ridings in a multi-</a:t>
            </a:r>
            <a:br>
              <a:rPr lang="en-US" dirty="0"/>
            </a:br>
            <a:r>
              <a:rPr lang="en-US" dirty="0"/>
              <a:t>member region</a:t>
            </a:r>
          </a:p>
          <a:p>
            <a:r>
              <a:rPr lang="en-US" dirty="0"/>
              <a:t>Example: Southern </a:t>
            </a:r>
            <a:br>
              <a:rPr lang="en-US" dirty="0"/>
            </a:br>
            <a:r>
              <a:rPr lang="en-US" dirty="0"/>
              <a:t>Ontario</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31</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3200" y="2187111"/>
            <a:ext cx="7038157" cy="7375989"/>
          </a:xfrm>
          <a:prstGeom prst="rect">
            <a:avLst/>
          </a:prstGeom>
        </p:spPr>
      </p:pic>
    </p:spTree>
    <p:extLst>
      <p:ext uri="{BB962C8B-B14F-4D97-AF65-F5344CB8AC3E}">
        <p14:creationId xmlns:p14="http://schemas.microsoft.com/office/powerpoint/2010/main" val="300953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p:txBody>
          <a:bodyPr/>
          <a:lstStyle/>
          <a:p>
            <a:r>
              <a:rPr lang="en-US" dirty="0"/>
              <a:t>Single-member </a:t>
            </a:r>
            <a:br>
              <a:rPr lang="en-US" dirty="0"/>
            </a:br>
            <a:r>
              <a:rPr lang="en-US" dirty="0"/>
              <a:t>ridings in a multi-</a:t>
            </a:r>
            <a:br>
              <a:rPr lang="en-US" dirty="0"/>
            </a:br>
            <a:r>
              <a:rPr lang="en-US" dirty="0"/>
              <a:t>member region</a:t>
            </a:r>
          </a:p>
          <a:p>
            <a:r>
              <a:rPr lang="en-US" dirty="0"/>
              <a:t>Example: Southern </a:t>
            </a:r>
            <a:br>
              <a:rPr lang="en-US" dirty="0"/>
            </a:br>
            <a:r>
              <a:rPr lang="en-US" dirty="0"/>
              <a:t>Ontario</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32</a:t>
            </a:fld>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9224" y="2241550"/>
            <a:ext cx="7286176" cy="7239000"/>
          </a:xfrm>
          <a:prstGeom prst="rect">
            <a:avLst/>
          </a:prstGeom>
        </p:spPr>
      </p:pic>
    </p:spTree>
    <p:extLst>
      <p:ext uri="{BB962C8B-B14F-4D97-AF65-F5344CB8AC3E}">
        <p14:creationId xmlns:p14="http://schemas.microsoft.com/office/powerpoint/2010/main" val="855555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33</a:t>
            </a:fld>
            <a:endParaRPr lang="en-US"/>
          </a:p>
        </p:txBody>
      </p:sp>
      <p:pic>
        <p:nvPicPr>
          <p:cNvPr id="3" name="Picture 2"/>
          <p:cNvPicPr>
            <a:picLocks noChangeAspect="1"/>
          </p:cNvPicPr>
          <p:nvPr/>
        </p:nvPicPr>
        <p:blipFill>
          <a:blip r:embed="rId3"/>
          <a:stretch>
            <a:fillRect/>
          </a:stretch>
        </p:blipFill>
        <p:spPr>
          <a:xfrm>
            <a:off x="457200" y="2286000"/>
            <a:ext cx="11658600" cy="7186503"/>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4600" y="3196452"/>
            <a:ext cx="3251200" cy="3230149"/>
          </a:xfrm>
          <a:prstGeom prst="rect">
            <a:avLst/>
          </a:prstGeom>
        </p:spPr>
      </p:pic>
    </p:spTree>
    <p:extLst>
      <p:ext uri="{BB962C8B-B14F-4D97-AF65-F5344CB8AC3E}">
        <p14:creationId xmlns:p14="http://schemas.microsoft.com/office/powerpoint/2010/main" val="6243776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Mixed-Member Proportional</a:t>
            </a:r>
          </a:p>
        </p:txBody>
      </p:sp>
      <p:sp>
        <p:nvSpPr>
          <p:cNvPr id="3" name="Content Placeholder 2"/>
          <p:cNvSpPr>
            <a:spLocks noGrp="1"/>
          </p:cNvSpPr>
          <p:nvPr>
            <p:ph idx="1"/>
          </p:nvPr>
        </p:nvSpPr>
        <p:spPr/>
        <p:txBody>
          <a:bodyPr/>
          <a:lstStyle/>
          <a:p>
            <a:r>
              <a:rPr lang="en-US" dirty="0"/>
              <a:t>Single-member ridings in a multi-member region</a:t>
            </a:r>
          </a:p>
          <a:p>
            <a:r>
              <a:rPr lang="en-US" dirty="0"/>
              <a:t>15 MPs</a:t>
            </a:r>
          </a:p>
          <a:p>
            <a:pPr lvl="1"/>
            <a:r>
              <a:rPr lang="en-US" dirty="0"/>
              <a:t>10 in single-member ridings</a:t>
            </a:r>
          </a:p>
          <a:p>
            <a:pPr lvl="1"/>
            <a:r>
              <a:rPr lang="en-US" dirty="0"/>
              <a:t>5 in the region-at-large</a:t>
            </a:r>
          </a:p>
          <a:p>
            <a:pPr lvl="1"/>
            <a:r>
              <a:rPr lang="en-US" dirty="0"/>
              <a:t>Regional MPs are chosen to ensure proportionality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34</a:t>
            </a:fld>
            <a:endParaRPr lang="en-US"/>
          </a:p>
        </p:txBody>
      </p:sp>
    </p:spTree>
    <p:extLst>
      <p:ext uri="{BB962C8B-B14F-4D97-AF65-F5344CB8AC3E}">
        <p14:creationId xmlns:p14="http://schemas.microsoft.com/office/powerpoint/2010/main" val="12332683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5893" y="1482603"/>
            <a:ext cx="8355936" cy="8305800"/>
          </a:xfrm>
          <a:prstGeom prst="rect">
            <a:avLst/>
          </a:prstGeom>
        </p:spPr>
      </p:pic>
      <p:sp>
        <p:nvSpPr>
          <p:cNvPr id="2" name="Title 1"/>
          <p:cNvSpPr>
            <a:spLocks noGrp="1"/>
          </p:cNvSpPr>
          <p:nvPr>
            <p:ph type="title"/>
          </p:nvPr>
        </p:nvSpPr>
        <p:spPr/>
        <p:txBody>
          <a:bodyPr/>
          <a:lstStyle/>
          <a:p>
            <a:r>
              <a:rPr lang="en-US" dirty="0"/>
              <a:t>Mixed-Member Proportional</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35</a:t>
            </a:fld>
            <a:endParaRPr lang="en-US"/>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46" y="2165350"/>
            <a:ext cx="4192747" cy="4165600"/>
          </a:xfrm>
          <a:prstGeom prst="rect">
            <a:avLst/>
          </a:prstGeom>
        </p:spPr>
      </p:pic>
      <p:pic>
        <p:nvPicPr>
          <p:cNvPr id="25" name="Picture 24"/>
          <p:cNvPicPr>
            <a:picLocks noChangeAspect="1"/>
          </p:cNvPicPr>
          <p:nvPr/>
        </p:nvPicPr>
        <p:blipFill>
          <a:blip r:embed="rId5"/>
          <a:stretch>
            <a:fillRect/>
          </a:stretch>
        </p:blipFill>
        <p:spPr>
          <a:xfrm>
            <a:off x="5807281" y="6575786"/>
            <a:ext cx="647700" cy="647700"/>
          </a:xfrm>
          <a:prstGeom prst="rect">
            <a:avLst/>
          </a:prstGeom>
        </p:spPr>
      </p:pic>
      <p:pic>
        <p:nvPicPr>
          <p:cNvPr id="26" name="Picture 25"/>
          <p:cNvPicPr>
            <a:picLocks noChangeAspect="1"/>
          </p:cNvPicPr>
          <p:nvPr/>
        </p:nvPicPr>
        <p:blipFill>
          <a:blip r:embed="rId6"/>
          <a:stretch>
            <a:fillRect/>
          </a:stretch>
        </p:blipFill>
        <p:spPr>
          <a:xfrm>
            <a:off x="8258411" y="8146960"/>
            <a:ext cx="647700" cy="647700"/>
          </a:xfrm>
          <a:prstGeom prst="rect">
            <a:avLst/>
          </a:prstGeom>
        </p:spPr>
      </p:pic>
      <p:pic>
        <p:nvPicPr>
          <p:cNvPr id="28" name="Picture 27"/>
          <p:cNvPicPr>
            <a:picLocks noChangeAspect="1"/>
          </p:cNvPicPr>
          <p:nvPr/>
        </p:nvPicPr>
        <p:blipFill>
          <a:blip r:embed="rId6"/>
          <a:stretch>
            <a:fillRect/>
          </a:stretch>
        </p:blipFill>
        <p:spPr>
          <a:xfrm>
            <a:off x="8047932" y="8642350"/>
            <a:ext cx="647700" cy="647700"/>
          </a:xfrm>
          <a:prstGeom prst="rect">
            <a:avLst/>
          </a:prstGeom>
        </p:spPr>
      </p:pic>
      <p:pic>
        <p:nvPicPr>
          <p:cNvPr id="29" name="Picture 28"/>
          <p:cNvPicPr>
            <a:picLocks noChangeAspect="1"/>
          </p:cNvPicPr>
          <p:nvPr/>
        </p:nvPicPr>
        <p:blipFill>
          <a:blip r:embed="rId6"/>
          <a:stretch>
            <a:fillRect/>
          </a:stretch>
        </p:blipFill>
        <p:spPr>
          <a:xfrm>
            <a:off x="8545145" y="9029700"/>
            <a:ext cx="647700" cy="647700"/>
          </a:xfrm>
          <a:prstGeom prst="rect">
            <a:avLst/>
          </a:prstGeom>
        </p:spPr>
      </p:pic>
      <p:pic>
        <p:nvPicPr>
          <p:cNvPr id="30" name="Picture 29"/>
          <p:cNvPicPr>
            <a:picLocks noChangeAspect="1"/>
          </p:cNvPicPr>
          <p:nvPr/>
        </p:nvPicPr>
        <p:blipFill>
          <a:blip r:embed="rId6"/>
          <a:stretch>
            <a:fillRect/>
          </a:stretch>
        </p:blipFill>
        <p:spPr>
          <a:xfrm>
            <a:off x="9019937" y="8258248"/>
            <a:ext cx="647700" cy="647700"/>
          </a:xfrm>
          <a:prstGeom prst="rect">
            <a:avLst/>
          </a:prstGeom>
        </p:spPr>
      </p:pic>
      <p:pic>
        <p:nvPicPr>
          <p:cNvPr id="31" name="Picture 30"/>
          <p:cNvPicPr>
            <a:picLocks noChangeAspect="1"/>
          </p:cNvPicPr>
          <p:nvPr/>
        </p:nvPicPr>
        <p:blipFill>
          <a:blip r:embed="rId5"/>
          <a:stretch>
            <a:fillRect/>
          </a:stretch>
        </p:blipFill>
        <p:spPr>
          <a:xfrm>
            <a:off x="7030152" y="4504946"/>
            <a:ext cx="647700" cy="647700"/>
          </a:xfrm>
          <a:prstGeom prst="rect">
            <a:avLst/>
          </a:prstGeom>
        </p:spPr>
      </p:pic>
      <p:pic>
        <p:nvPicPr>
          <p:cNvPr id="32" name="Picture 31"/>
          <p:cNvPicPr>
            <a:picLocks noChangeAspect="1"/>
          </p:cNvPicPr>
          <p:nvPr/>
        </p:nvPicPr>
        <p:blipFill>
          <a:blip r:embed="rId5"/>
          <a:stretch>
            <a:fillRect/>
          </a:stretch>
        </p:blipFill>
        <p:spPr>
          <a:xfrm>
            <a:off x="10544044" y="3872093"/>
            <a:ext cx="647700" cy="647700"/>
          </a:xfrm>
          <a:prstGeom prst="rect">
            <a:avLst/>
          </a:prstGeom>
        </p:spPr>
      </p:pic>
      <p:pic>
        <p:nvPicPr>
          <p:cNvPr id="33" name="Picture 32"/>
          <p:cNvPicPr>
            <a:picLocks noChangeAspect="1"/>
          </p:cNvPicPr>
          <p:nvPr/>
        </p:nvPicPr>
        <p:blipFill>
          <a:blip r:embed="rId5"/>
          <a:stretch>
            <a:fillRect/>
          </a:stretch>
        </p:blipFill>
        <p:spPr>
          <a:xfrm>
            <a:off x="10036608" y="5024669"/>
            <a:ext cx="647700" cy="647700"/>
          </a:xfrm>
          <a:prstGeom prst="rect">
            <a:avLst/>
          </a:prstGeom>
        </p:spPr>
      </p:pic>
      <p:pic>
        <p:nvPicPr>
          <p:cNvPr id="34" name="Picture 33"/>
          <p:cNvPicPr>
            <a:picLocks noChangeAspect="1"/>
          </p:cNvPicPr>
          <p:nvPr/>
        </p:nvPicPr>
        <p:blipFill>
          <a:blip r:embed="rId5"/>
          <a:stretch>
            <a:fillRect/>
          </a:stretch>
        </p:blipFill>
        <p:spPr>
          <a:xfrm>
            <a:off x="9311768" y="6899636"/>
            <a:ext cx="647700" cy="647700"/>
          </a:xfrm>
          <a:prstGeom prst="rect">
            <a:avLst/>
          </a:prstGeom>
        </p:spPr>
      </p:pic>
      <p:pic>
        <p:nvPicPr>
          <p:cNvPr id="35" name="Picture 34"/>
          <p:cNvPicPr>
            <a:picLocks noChangeAspect="1"/>
          </p:cNvPicPr>
          <p:nvPr/>
        </p:nvPicPr>
        <p:blipFill>
          <a:blip r:embed="rId5"/>
          <a:stretch>
            <a:fillRect/>
          </a:stretch>
        </p:blipFill>
        <p:spPr>
          <a:xfrm>
            <a:off x="7279149" y="7841493"/>
            <a:ext cx="647700" cy="647700"/>
          </a:xfrm>
          <a:prstGeom prst="rect">
            <a:avLst/>
          </a:prstGeom>
        </p:spPr>
      </p:pic>
      <p:pic>
        <p:nvPicPr>
          <p:cNvPr id="5" name="Picture 4"/>
          <p:cNvPicPr>
            <a:picLocks noChangeAspect="1"/>
          </p:cNvPicPr>
          <p:nvPr/>
        </p:nvPicPr>
        <p:blipFill>
          <a:blip r:embed="rId7"/>
          <a:stretch>
            <a:fillRect/>
          </a:stretch>
        </p:blipFill>
        <p:spPr>
          <a:xfrm>
            <a:off x="11137890" y="7190192"/>
            <a:ext cx="647700" cy="647700"/>
          </a:xfrm>
          <a:prstGeom prst="rect">
            <a:avLst/>
          </a:prstGeom>
        </p:spPr>
      </p:pic>
      <p:pic>
        <p:nvPicPr>
          <p:cNvPr id="37" name="Picture 36"/>
          <p:cNvPicPr>
            <a:picLocks noChangeAspect="1"/>
          </p:cNvPicPr>
          <p:nvPr/>
        </p:nvPicPr>
        <p:blipFill>
          <a:blip r:embed="rId7"/>
          <a:stretch>
            <a:fillRect/>
          </a:stretch>
        </p:blipFill>
        <p:spPr>
          <a:xfrm>
            <a:off x="11126354" y="6454054"/>
            <a:ext cx="647700" cy="647700"/>
          </a:xfrm>
          <a:prstGeom prst="rect">
            <a:avLst/>
          </a:prstGeom>
        </p:spPr>
      </p:pic>
      <p:pic>
        <p:nvPicPr>
          <p:cNvPr id="38" name="Picture 37"/>
          <p:cNvPicPr>
            <a:picLocks noChangeAspect="1"/>
          </p:cNvPicPr>
          <p:nvPr/>
        </p:nvPicPr>
        <p:blipFill>
          <a:blip r:embed="rId7"/>
          <a:stretch>
            <a:fillRect/>
          </a:stretch>
        </p:blipFill>
        <p:spPr>
          <a:xfrm>
            <a:off x="11785590" y="6822123"/>
            <a:ext cx="647700" cy="647700"/>
          </a:xfrm>
          <a:prstGeom prst="rect">
            <a:avLst/>
          </a:prstGeom>
        </p:spPr>
      </p:pic>
      <p:pic>
        <p:nvPicPr>
          <p:cNvPr id="39" name="Picture 38"/>
          <p:cNvPicPr>
            <a:picLocks noChangeAspect="1"/>
          </p:cNvPicPr>
          <p:nvPr/>
        </p:nvPicPr>
        <p:blipFill>
          <a:blip r:embed="rId7"/>
          <a:stretch>
            <a:fillRect/>
          </a:stretch>
        </p:blipFill>
        <p:spPr>
          <a:xfrm>
            <a:off x="11816228" y="7573241"/>
            <a:ext cx="647700" cy="647700"/>
          </a:xfrm>
          <a:prstGeom prst="rect">
            <a:avLst/>
          </a:prstGeom>
        </p:spPr>
      </p:pic>
      <p:pic>
        <p:nvPicPr>
          <p:cNvPr id="40" name="Picture 39"/>
          <p:cNvPicPr>
            <a:picLocks noChangeAspect="1"/>
          </p:cNvPicPr>
          <p:nvPr/>
        </p:nvPicPr>
        <p:blipFill>
          <a:blip r:embed="rId7"/>
          <a:stretch>
            <a:fillRect/>
          </a:stretch>
        </p:blipFill>
        <p:spPr>
          <a:xfrm>
            <a:off x="11147321" y="7923248"/>
            <a:ext cx="647700" cy="647700"/>
          </a:xfrm>
          <a:prstGeom prst="rect">
            <a:avLst/>
          </a:prstGeom>
        </p:spPr>
      </p:pic>
    </p:spTree>
    <p:extLst>
      <p:ext uri="{BB962C8B-B14F-4D97-AF65-F5344CB8AC3E}">
        <p14:creationId xmlns:p14="http://schemas.microsoft.com/office/powerpoint/2010/main" val="75209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5800" y="2286000"/>
            <a:ext cx="11430000" cy="7045591"/>
          </a:xfrm>
          <a:prstGeom prst="rect">
            <a:avLst/>
          </a:prstGeom>
        </p:spPr>
      </p:pic>
      <p:pic>
        <p:nvPicPr>
          <p:cNvPr id="6" name="Picture 5"/>
          <p:cNvPicPr>
            <a:picLocks noChangeAspect="1"/>
          </p:cNvPicPr>
          <p:nvPr/>
        </p:nvPicPr>
        <p:blipFill>
          <a:blip r:embed="rId4"/>
          <a:stretch>
            <a:fillRect/>
          </a:stretch>
        </p:blipFill>
        <p:spPr>
          <a:xfrm>
            <a:off x="8015681" y="3635655"/>
            <a:ext cx="4989119" cy="4958790"/>
          </a:xfrm>
          <a:prstGeom prst="rect">
            <a:avLst/>
          </a:prstGeom>
        </p:spPr>
      </p:pic>
      <p:pic>
        <p:nvPicPr>
          <p:cNvPr id="13" name="Picture 12"/>
          <p:cNvPicPr>
            <a:picLocks noChangeAspect="1"/>
          </p:cNvPicPr>
          <p:nvPr/>
        </p:nvPicPr>
        <p:blipFill>
          <a:blip r:embed="rId5"/>
          <a:stretch>
            <a:fillRect/>
          </a:stretch>
        </p:blipFill>
        <p:spPr>
          <a:xfrm>
            <a:off x="12172950" y="5787815"/>
            <a:ext cx="647700" cy="647700"/>
          </a:xfrm>
          <a:prstGeom prst="rect">
            <a:avLst/>
          </a:prstGeom>
        </p:spPr>
      </p:pic>
      <p:pic>
        <p:nvPicPr>
          <p:cNvPr id="16" name="Picture 15"/>
          <p:cNvPicPr>
            <a:picLocks noChangeAspect="1"/>
          </p:cNvPicPr>
          <p:nvPr/>
        </p:nvPicPr>
        <p:blipFill>
          <a:blip r:embed="rId5"/>
          <a:stretch>
            <a:fillRect/>
          </a:stretch>
        </p:blipFill>
        <p:spPr>
          <a:xfrm>
            <a:off x="12201627" y="6442285"/>
            <a:ext cx="647700" cy="647700"/>
          </a:xfrm>
          <a:prstGeom prst="rect">
            <a:avLst/>
          </a:prstGeom>
        </p:spPr>
      </p:pic>
      <p:pic>
        <p:nvPicPr>
          <p:cNvPr id="21" name="Picture 20"/>
          <p:cNvPicPr>
            <a:picLocks noChangeAspect="1"/>
          </p:cNvPicPr>
          <p:nvPr/>
        </p:nvPicPr>
        <p:blipFill>
          <a:blip r:embed="rId5"/>
          <a:stretch>
            <a:fillRect/>
          </a:stretch>
        </p:blipFill>
        <p:spPr>
          <a:xfrm>
            <a:off x="12190464" y="7096344"/>
            <a:ext cx="647700" cy="647700"/>
          </a:xfrm>
          <a:prstGeom prst="rect">
            <a:avLst/>
          </a:prstGeom>
        </p:spPr>
      </p:pic>
      <p:pic>
        <p:nvPicPr>
          <p:cNvPr id="22" name="Picture 21"/>
          <p:cNvPicPr>
            <a:picLocks noChangeAspect="1"/>
          </p:cNvPicPr>
          <p:nvPr/>
        </p:nvPicPr>
        <p:blipFill>
          <a:blip r:embed="rId5"/>
          <a:stretch>
            <a:fillRect/>
          </a:stretch>
        </p:blipFill>
        <p:spPr>
          <a:xfrm>
            <a:off x="12201627" y="7732384"/>
            <a:ext cx="647700" cy="647700"/>
          </a:xfrm>
          <a:prstGeom prst="rect">
            <a:avLst/>
          </a:prstGeom>
        </p:spPr>
      </p:pic>
      <p:pic>
        <p:nvPicPr>
          <p:cNvPr id="23" name="Picture 22"/>
          <p:cNvPicPr>
            <a:picLocks noChangeAspect="1"/>
          </p:cNvPicPr>
          <p:nvPr/>
        </p:nvPicPr>
        <p:blipFill>
          <a:blip r:embed="rId5"/>
          <a:stretch>
            <a:fillRect/>
          </a:stretch>
        </p:blipFill>
        <p:spPr>
          <a:xfrm>
            <a:off x="12187801" y="8354591"/>
            <a:ext cx="647700" cy="647700"/>
          </a:xfrm>
          <a:prstGeom prst="rect">
            <a:avLst/>
          </a:prstGeom>
        </p:spPr>
      </p:pic>
      <p:sp>
        <p:nvSpPr>
          <p:cNvPr id="2" name="Title 1"/>
          <p:cNvSpPr>
            <a:spLocks noGrp="1"/>
          </p:cNvSpPr>
          <p:nvPr>
            <p:ph type="title"/>
          </p:nvPr>
        </p:nvSpPr>
        <p:spPr/>
        <p:txBody>
          <a:bodyPr/>
          <a:lstStyle/>
          <a:p>
            <a:r>
              <a:rPr lang="en-US" dirty="0"/>
              <a:t>Mixed Member Proportional</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36</a:t>
            </a:fld>
            <a:endParaRPr lang="en-US"/>
          </a:p>
        </p:txBody>
      </p:sp>
      <p:pic>
        <p:nvPicPr>
          <p:cNvPr id="15" name="Picture 14"/>
          <p:cNvPicPr>
            <a:picLocks noChangeAspect="1"/>
          </p:cNvPicPr>
          <p:nvPr/>
        </p:nvPicPr>
        <p:blipFill>
          <a:blip r:embed="rId6"/>
          <a:stretch>
            <a:fillRect/>
          </a:stretch>
        </p:blipFill>
        <p:spPr>
          <a:xfrm>
            <a:off x="12179300" y="5791200"/>
            <a:ext cx="647700" cy="647700"/>
          </a:xfrm>
          <a:prstGeom prst="rect">
            <a:avLst/>
          </a:prstGeom>
        </p:spPr>
      </p:pic>
      <p:pic>
        <p:nvPicPr>
          <p:cNvPr id="17" name="Picture 16"/>
          <p:cNvPicPr>
            <a:picLocks noChangeAspect="1"/>
          </p:cNvPicPr>
          <p:nvPr/>
        </p:nvPicPr>
        <p:blipFill>
          <a:blip r:embed="rId6"/>
          <a:stretch>
            <a:fillRect/>
          </a:stretch>
        </p:blipFill>
        <p:spPr>
          <a:xfrm>
            <a:off x="12179300" y="6438900"/>
            <a:ext cx="647700" cy="647700"/>
          </a:xfrm>
          <a:prstGeom prst="rect">
            <a:avLst/>
          </a:prstGeom>
        </p:spPr>
      </p:pic>
      <p:pic>
        <p:nvPicPr>
          <p:cNvPr id="18" name="Picture 17"/>
          <p:cNvPicPr>
            <a:picLocks noChangeAspect="1"/>
          </p:cNvPicPr>
          <p:nvPr/>
        </p:nvPicPr>
        <p:blipFill>
          <a:blip r:embed="rId7"/>
          <a:stretch>
            <a:fillRect/>
          </a:stretch>
        </p:blipFill>
        <p:spPr>
          <a:xfrm>
            <a:off x="12179300" y="7098545"/>
            <a:ext cx="647700" cy="647700"/>
          </a:xfrm>
          <a:prstGeom prst="rect">
            <a:avLst/>
          </a:prstGeom>
        </p:spPr>
      </p:pic>
      <p:pic>
        <p:nvPicPr>
          <p:cNvPr id="19" name="Picture 18"/>
          <p:cNvPicPr>
            <a:picLocks noChangeAspect="1"/>
          </p:cNvPicPr>
          <p:nvPr/>
        </p:nvPicPr>
        <p:blipFill>
          <a:blip r:embed="rId7"/>
          <a:stretch>
            <a:fillRect/>
          </a:stretch>
        </p:blipFill>
        <p:spPr>
          <a:xfrm>
            <a:off x="12179300" y="7711174"/>
            <a:ext cx="647700" cy="647700"/>
          </a:xfrm>
          <a:prstGeom prst="rect">
            <a:avLst/>
          </a:prstGeom>
        </p:spPr>
      </p:pic>
      <p:pic>
        <p:nvPicPr>
          <p:cNvPr id="20" name="Picture 19"/>
          <p:cNvPicPr>
            <a:picLocks noChangeAspect="1"/>
          </p:cNvPicPr>
          <p:nvPr/>
        </p:nvPicPr>
        <p:blipFill>
          <a:blip r:embed="rId8"/>
          <a:stretch>
            <a:fillRect/>
          </a:stretch>
        </p:blipFill>
        <p:spPr>
          <a:xfrm>
            <a:off x="12179300" y="8359565"/>
            <a:ext cx="647700" cy="647700"/>
          </a:xfrm>
          <a:prstGeom prst="rect">
            <a:avLst/>
          </a:prstGeom>
        </p:spPr>
      </p:pic>
    </p:spTree>
    <p:extLst>
      <p:ext uri="{BB962C8B-B14F-4D97-AF65-F5344CB8AC3E}">
        <p14:creationId xmlns:p14="http://schemas.microsoft.com/office/powerpoint/2010/main" val="2084912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a:xfrm>
            <a:off x="228599" y="2171700"/>
            <a:ext cx="6932683" cy="7378700"/>
          </a:xfrm>
        </p:spPr>
        <p:txBody>
          <a:bodyPr/>
          <a:lstStyle/>
          <a:p>
            <a:r>
              <a:rPr lang="en-US" dirty="0"/>
              <a:t>Everyone has two votes:</a:t>
            </a:r>
          </a:p>
          <a:p>
            <a:pPr lvl="1"/>
            <a:r>
              <a:rPr lang="en-US" dirty="0"/>
              <a:t>Local riding</a:t>
            </a:r>
          </a:p>
          <a:p>
            <a:pPr lvl="1"/>
            <a:r>
              <a:rPr lang="en-US" dirty="0"/>
              <a:t>Party Proportionality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37</a:t>
            </a:fld>
            <a:endParaRPr lang="en-US"/>
          </a:p>
        </p:txBody>
      </p:sp>
      <p:pic>
        <p:nvPicPr>
          <p:cNvPr id="5" name="Picture 4"/>
          <p:cNvPicPr>
            <a:picLocks noChangeAspect="1"/>
          </p:cNvPicPr>
          <p:nvPr/>
        </p:nvPicPr>
        <p:blipFill>
          <a:blip r:embed="rId3"/>
          <a:stretch>
            <a:fillRect/>
          </a:stretch>
        </p:blipFill>
        <p:spPr>
          <a:xfrm>
            <a:off x="4978400" y="2810789"/>
            <a:ext cx="3581400" cy="6100521"/>
          </a:xfrm>
          <a:prstGeom prst="rect">
            <a:avLst/>
          </a:prstGeom>
        </p:spPr>
      </p:pic>
      <p:pic>
        <p:nvPicPr>
          <p:cNvPr id="6" name="Picture 5"/>
          <p:cNvPicPr>
            <a:picLocks noChangeAspect="1"/>
          </p:cNvPicPr>
          <p:nvPr/>
        </p:nvPicPr>
        <p:blipFill>
          <a:blip r:embed="rId4"/>
          <a:stretch>
            <a:fillRect/>
          </a:stretch>
        </p:blipFill>
        <p:spPr>
          <a:xfrm>
            <a:off x="8407400" y="2810788"/>
            <a:ext cx="3581400" cy="6100521"/>
          </a:xfrm>
          <a:prstGeom prst="rect">
            <a:avLst/>
          </a:prstGeom>
        </p:spPr>
      </p:pic>
    </p:spTree>
    <p:extLst>
      <p:ext uri="{BB962C8B-B14F-4D97-AF65-F5344CB8AC3E}">
        <p14:creationId xmlns:p14="http://schemas.microsoft.com/office/powerpoint/2010/main" val="961914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35800" y="2209800"/>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tx1"/>
                </a:solidFill>
              </a:rPr>
              <a:t>Cohn</a:t>
            </a:r>
          </a:p>
          <a:p>
            <a:pPr lvl="1" algn="l"/>
            <a:r>
              <a:rPr lang="en-US" sz="2800" dirty="0">
                <a:solidFill>
                  <a:schemeClr val="tx1"/>
                </a:solidFill>
              </a:rPr>
              <a:t>Cooper</a:t>
            </a:r>
          </a:p>
          <a:p>
            <a:pPr lvl="1" algn="l"/>
            <a:r>
              <a:rPr lang="en-US" sz="2800" dirty="0">
                <a:solidFill>
                  <a:schemeClr val="tx1"/>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tx1"/>
                </a:solidFill>
              </a:rPr>
              <a:t>Cathers</a:t>
            </a:r>
            <a:endParaRPr lang="en-US" sz="2800" dirty="0">
              <a:solidFill>
                <a:schemeClr val="tx1"/>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tx1"/>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tx1"/>
                </a:solidFill>
              </a:rPr>
              <a:t>Cizmarov</a:t>
            </a:r>
            <a:endParaRPr lang="en-US" sz="2800" dirty="0">
              <a:solidFill>
                <a:schemeClr val="tx1"/>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tx1"/>
                </a:solidFill>
              </a:rPr>
              <a:t>Long</a:t>
            </a:r>
          </a:p>
          <a:p>
            <a:pPr lvl="1" algn="l"/>
            <a:r>
              <a:rPr lang="en-US" sz="2800" dirty="0">
                <a:solidFill>
                  <a:schemeClr val="tx1"/>
                </a:solidFill>
              </a:rPr>
              <a:t>Laverty</a:t>
            </a:r>
          </a:p>
          <a:p>
            <a:pPr lvl="1" algn="l"/>
            <a:r>
              <a:rPr lang="en-US" sz="2800" dirty="0">
                <a:solidFill>
                  <a:schemeClr val="tx1"/>
                </a:solidFill>
              </a:rPr>
              <a:t>Lawson</a:t>
            </a:r>
          </a:p>
          <a:p>
            <a:pPr lvl="1" algn="l"/>
            <a:r>
              <a:rPr lang="en-US" sz="2800" dirty="0">
                <a:solidFill>
                  <a:schemeClr val="tx1"/>
                </a:solidFill>
              </a:rPr>
              <a:t>Lapp</a:t>
            </a:r>
          </a:p>
          <a:p>
            <a:pPr lvl="1" algn="l"/>
            <a:r>
              <a:rPr lang="en-US" sz="2800" dirty="0" err="1">
                <a:solidFill>
                  <a:schemeClr val="tx1"/>
                </a:solidFill>
              </a:rPr>
              <a:t>Laroque</a:t>
            </a:r>
            <a:endParaRPr lang="en-US" sz="2800" dirty="0">
              <a:solidFill>
                <a:schemeClr val="tx1"/>
              </a:solidFill>
            </a:endParaRPr>
          </a:p>
          <a:p>
            <a:pPr lvl="1" algn="l"/>
            <a:r>
              <a:rPr lang="en-US" sz="2800" dirty="0">
                <a:solidFill>
                  <a:schemeClr val="tx1"/>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12" name="TextBox 11"/>
          <p:cNvSpPr txBox="1"/>
          <p:nvPr/>
        </p:nvSpPr>
        <p:spPr>
          <a:xfrm>
            <a:off x="7035800" y="2240404"/>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bg1">
                    <a:lumMod val="65000"/>
                    <a:lumOff val="35000"/>
                  </a:schemeClr>
                </a:solidFill>
              </a:rPr>
              <a:t>Cohn</a:t>
            </a:r>
          </a:p>
          <a:p>
            <a:pPr lvl="1" algn="l"/>
            <a:r>
              <a:rPr lang="en-US" sz="2800" dirty="0">
                <a:solidFill>
                  <a:schemeClr val="bg1">
                    <a:lumMod val="65000"/>
                    <a:lumOff val="35000"/>
                  </a:schemeClr>
                </a:solidFill>
              </a:rPr>
              <a:t>Cooper</a:t>
            </a:r>
          </a:p>
          <a:p>
            <a:pPr lvl="1" algn="l"/>
            <a:r>
              <a:rPr lang="en-US" sz="2800" dirty="0">
                <a:solidFill>
                  <a:schemeClr val="bg1">
                    <a:lumMod val="65000"/>
                    <a:lumOff val="35000"/>
                  </a:schemeClr>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bg1">
                    <a:lumMod val="65000"/>
                    <a:lumOff val="35000"/>
                  </a:schemeClr>
                </a:solidFill>
              </a:rPr>
              <a:t>Cathers</a:t>
            </a:r>
            <a:endParaRPr lang="en-US" sz="2800" dirty="0">
              <a:solidFill>
                <a:schemeClr val="bg1">
                  <a:lumMod val="65000"/>
                  <a:lumOff val="35000"/>
                </a:schemeClr>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bg1">
                    <a:lumMod val="65000"/>
                    <a:lumOff val="35000"/>
                  </a:schemeClr>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bg1">
                    <a:lumMod val="65000"/>
                    <a:lumOff val="35000"/>
                  </a:schemeClr>
                </a:solidFill>
              </a:rPr>
              <a:t>Cizmarov</a:t>
            </a:r>
            <a:endParaRPr lang="en-US" sz="2800" dirty="0">
              <a:solidFill>
                <a:schemeClr val="bg1">
                  <a:lumMod val="65000"/>
                  <a:lumOff val="35000"/>
                </a:schemeClr>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bg1">
                    <a:lumMod val="65000"/>
                    <a:lumOff val="35000"/>
                  </a:schemeClr>
                </a:solidFill>
              </a:rPr>
              <a:t>Long</a:t>
            </a:r>
          </a:p>
          <a:p>
            <a:pPr lvl="1" algn="l"/>
            <a:r>
              <a:rPr lang="en-US" sz="2800" dirty="0">
                <a:solidFill>
                  <a:schemeClr val="bg1">
                    <a:lumMod val="65000"/>
                    <a:lumOff val="35000"/>
                  </a:schemeClr>
                </a:solidFill>
              </a:rPr>
              <a:t>Laverty</a:t>
            </a:r>
          </a:p>
          <a:p>
            <a:pPr lvl="1" algn="l"/>
            <a:r>
              <a:rPr lang="en-US" sz="2800" dirty="0">
                <a:solidFill>
                  <a:schemeClr val="tx1"/>
                </a:solidFill>
              </a:rPr>
              <a:t>Lawson</a:t>
            </a:r>
          </a:p>
          <a:p>
            <a:pPr lvl="1" algn="l"/>
            <a:r>
              <a:rPr lang="en-US" sz="2800" dirty="0">
                <a:solidFill>
                  <a:schemeClr val="tx1"/>
                </a:solidFill>
              </a:rPr>
              <a:t>Lapp</a:t>
            </a:r>
          </a:p>
          <a:p>
            <a:pPr lvl="1" algn="l"/>
            <a:r>
              <a:rPr lang="en-US" sz="2800" dirty="0" err="1">
                <a:solidFill>
                  <a:schemeClr val="bg1">
                    <a:lumMod val="65000"/>
                    <a:lumOff val="35000"/>
                  </a:schemeClr>
                </a:solidFill>
              </a:rPr>
              <a:t>Laroque</a:t>
            </a:r>
            <a:endParaRPr lang="en-US" sz="2800" dirty="0">
              <a:solidFill>
                <a:schemeClr val="bg1">
                  <a:lumMod val="65000"/>
                  <a:lumOff val="35000"/>
                </a:schemeClr>
              </a:solidFill>
            </a:endParaRPr>
          </a:p>
          <a:p>
            <a:pPr lvl="1" algn="l"/>
            <a:r>
              <a:rPr lang="en-US" sz="2800" dirty="0">
                <a:solidFill>
                  <a:schemeClr val="bg1">
                    <a:lumMod val="65000"/>
                    <a:lumOff val="35000"/>
                  </a:schemeClr>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13" name="TextBox 12"/>
          <p:cNvSpPr txBox="1"/>
          <p:nvPr/>
        </p:nvSpPr>
        <p:spPr>
          <a:xfrm>
            <a:off x="7035800" y="2218544"/>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bg1">
                    <a:lumMod val="65000"/>
                    <a:lumOff val="35000"/>
                  </a:schemeClr>
                </a:solidFill>
              </a:rPr>
              <a:t>Cohn</a:t>
            </a:r>
          </a:p>
          <a:p>
            <a:pPr lvl="1" algn="l"/>
            <a:r>
              <a:rPr lang="en-US" sz="2800" dirty="0">
                <a:solidFill>
                  <a:schemeClr val="bg1">
                    <a:lumMod val="65000"/>
                    <a:lumOff val="35000"/>
                  </a:schemeClr>
                </a:solidFill>
              </a:rPr>
              <a:t>Cooper</a:t>
            </a:r>
          </a:p>
          <a:p>
            <a:pPr lvl="1" algn="l"/>
            <a:r>
              <a:rPr lang="en-US" sz="2800" dirty="0">
                <a:solidFill>
                  <a:schemeClr val="bg1">
                    <a:lumMod val="65000"/>
                    <a:lumOff val="35000"/>
                  </a:schemeClr>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bg1">
                    <a:lumMod val="65000"/>
                    <a:lumOff val="35000"/>
                  </a:schemeClr>
                </a:solidFill>
              </a:rPr>
              <a:t>Cathers</a:t>
            </a:r>
            <a:endParaRPr lang="en-US" sz="2800" dirty="0">
              <a:solidFill>
                <a:schemeClr val="bg1">
                  <a:lumMod val="65000"/>
                  <a:lumOff val="35000"/>
                </a:schemeClr>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bg1">
                    <a:lumMod val="65000"/>
                    <a:lumOff val="35000"/>
                  </a:schemeClr>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bg1">
                    <a:lumMod val="65000"/>
                    <a:lumOff val="35000"/>
                  </a:schemeClr>
                </a:solidFill>
              </a:rPr>
              <a:t>Cizmarov</a:t>
            </a:r>
            <a:endParaRPr lang="en-US" sz="2800" dirty="0">
              <a:solidFill>
                <a:schemeClr val="bg1">
                  <a:lumMod val="65000"/>
                  <a:lumOff val="35000"/>
                </a:schemeClr>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bg1">
                    <a:lumMod val="65000"/>
                    <a:lumOff val="35000"/>
                  </a:schemeClr>
                </a:solidFill>
              </a:rPr>
              <a:t>Long</a:t>
            </a:r>
          </a:p>
          <a:p>
            <a:pPr lvl="1" algn="l"/>
            <a:r>
              <a:rPr lang="en-US" sz="2800" dirty="0">
                <a:solidFill>
                  <a:schemeClr val="bg1">
                    <a:lumMod val="65000"/>
                    <a:lumOff val="35000"/>
                  </a:schemeClr>
                </a:solidFill>
              </a:rPr>
              <a:t>Laverty</a:t>
            </a:r>
          </a:p>
          <a:p>
            <a:pPr lvl="1" algn="l"/>
            <a:r>
              <a:rPr lang="en-US" sz="2800" dirty="0">
                <a:solidFill>
                  <a:srgbClr val="FFFF00"/>
                </a:solidFill>
              </a:rPr>
              <a:t>Lawson</a:t>
            </a:r>
          </a:p>
          <a:p>
            <a:pPr lvl="1" algn="l"/>
            <a:r>
              <a:rPr lang="en-US" sz="2800" dirty="0">
                <a:solidFill>
                  <a:srgbClr val="FFFF00"/>
                </a:solidFill>
              </a:rPr>
              <a:t>Lapp</a:t>
            </a:r>
          </a:p>
          <a:p>
            <a:pPr lvl="1" algn="l"/>
            <a:r>
              <a:rPr lang="en-US" sz="2800" dirty="0" err="1">
                <a:solidFill>
                  <a:schemeClr val="bg1">
                    <a:lumMod val="65000"/>
                    <a:lumOff val="35000"/>
                  </a:schemeClr>
                </a:solidFill>
              </a:rPr>
              <a:t>Laroque</a:t>
            </a:r>
            <a:endParaRPr lang="en-US" sz="2800" dirty="0">
              <a:solidFill>
                <a:schemeClr val="bg1">
                  <a:lumMod val="65000"/>
                  <a:lumOff val="35000"/>
                </a:schemeClr>
              </a:solidFill>
            </a:endParaRPr>
          </a:p>
          <a:p>
            <a:pPr lvl="1" algn="l"/>
            <a:r>
              <a:rPr lang="en-US" sz="2800" dirty="0">
                <a:solidFill>
                  <a:schemeClr val="bg1">
                    <a:lumMod val="65000"/>
                    <a:lumOff val="35000"/>
                  </a:schemeClr>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rgbClr val="FFFF00"/>
                </a:solidFill>
              </a:rPr>
              <a:t>Nabers</a:t>
            </a:r>
            <a:endParaRPr lang="en-US" sz="2800" dirty="0">
              <a:solidFill>
                <a:srgbClr val="FFFF00"/>
              </a:solidFill>
            </a:endParaRPr>
          </a:p>
          <a:p>
            <a:pPr lvl="1" algn="l"/>
            <a:r>
              <a:rPr lang="en-US" sz="2800" dirty="0">
                <a:solidFill>
                  <a:srgbClr val="FFFF00"/>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2" name="Title 1"/>
          <p:cNvSpPr>
            <a:spLocks noGrp="1"/>
          </p:cNvSpPr>
          <p:nvPr>
            <p:ph type="title"/>
          </p:nvPr>
        </p:nvSpPr>
        <p:spPr/>
        <p:txBody>
          <a:bodyPr/>
          <a:lstStyle/>
          <a:p>
            <a:r>
              <a:rPr lang="en-US" dirty="0"/>
              <a:t>Filling regional seats</a:t>
            </a:r>
          </a:p>
        </p:txBody>
      </p:sp>
      <p:sp>
        <p:nvSpPr>
          <p:cNvPr id="3" name="Content Placeholder 2"/>
          <p:cNvSpPr>
            <a:spLocks noGrp="1"/>
          </p:cNvSpPr>
          <p:nvPr>
            <p:ph idx="1"/>
          </p:nvPr>
        </p:nvSpPr>
        <p:spPr>
          <a:xfrm>
            <a:off x="228599" y="2171700"/>
            <a:ext cx="6578601" cy="7378700"/>
          </a:xfrm>
        </p:spPr>
        <p:txBody>
          <a:bodyPr/>
          <a:lstStyle/>
          <a:p>
            <a:r>
              <a:rPr lang="en-US" sz="3200" dirty="0"/>
              <a:t>Make an ordered list for each party of all the candidates</a:t>
            </a:r>
          </a:p>
          <a:p>
            <a:r>
              <a:rPr lang="en-US" sz="3200" dirty="0"/>
              <a:t>Remove candidates that won a local seat</a:t>
            </a:r>
          </a:p>
          <a:p>
            <a:r>
              <a:rPr lang="en-US" sz="3200" dirty="0"/>
              <a:t>Take as many candidates as needed from the top of each party’s list to make results proportional</a:t>
            </a:r>
          </a:p>
          <a:p>
            <a:r>
              <a:rPr lang="en-US" sz="3200" dirty="0"/>
              <a:t>Ordering the lists:</a:t>
            </a:r>
          </a:p>
          <a:p>
            <a:pPr lvl="1"/>
            <a:r>
              <a:rPr lang="en-US" sz="2800" dirty="0"/>
              <a:t>Closed List:  Parties do it</a:t>
            </a:r>
          </a:p>
          <a:p>
            <a:pPr lvl="1"/>
            <a:r>
              <a:rPr lang="en-US" sz="2800" dirty="0"/>
              <a:t>Open List:  Voters do it</a:t>
            </a:r>
          </a:p>
          <a:p>
            <a:pPr lvl="1"/>
            <a:r>
              <a:rPr lang="en-US" sz="2800" dirty="0"/>
              <a:t>List-Free:  Remaining candidates with most votes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38</a:t>
            </a:fld>
            <a:endParaRPr lang="en-US"/>
          </a:p>
        </p:txBody>
      </p:sp>
    </p:spTree>
    <p:extLst>
      <p:ext uri="{BB962C8B-B14F-4D97-AF65-F5344CB8AC3E}">
        <p14:creationId xmlns:p14="http://schemas.microsoft.com/office/powerpoint/2010/main" val="203751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514600"/>
            <a:ext cx="11963400" cy="65151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Comparing models</a:t>
            </a:r>
            <a:r>
              <a:rPr lang="mr-IN" dirty="0"/>
              <a:t>…</a:t>
            </a:r>
            <a:r>
              <a:rPr lang="en-CA" dirty="0"/>
              <a:t>???</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39</a:t>
            </a:fld>
            <a:endParaRPr lang="en-US"/>
          </a:p>
        </p:txBody>
      </p:sp>
      <p:pic>
        <p:nvPicPr>
          <p:cNvPr id="4" name="Picture 3"/>
          <p:cNvPicPr>
            <a:picLocks noChangeAspect="1"/>
          </p:cNvPicPr>
          <p:nvPr/>
        </p:nvPicPr>
        <p:blipFill>
          <a:blip r:embed="rId2"/>
          <a:stretch>
            <a:fillRect/>
          </a:stretch>
        </p:blipFill>
        <p:spPr>
          <a:xfrm>
            <a:off x="787399" y="2532088"/>
            <a:ext cx="11643451" cy="6002311"/>
          </a:xfrm>
          <a:prstGeom prst="rect">
            <a:avLst/>
          </a:prstGeom>
        </p:spPr>
      </p:pic>
    </p:spTree>
    <p:extLst>
      <p:ext uri="{BB962C8B-B14F-4D97-AF65-F5344CB8AC3E}">
        <p14:creationId xmlns:p14="http://schemas.microsoft.com/office/powerpoint/2010/main" val="19200390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Using What?</a:t>
            </a:r>
          </a:p>
        </p:txBody>
      </p:sp>
      <p:sp>
        <p:nvSpPr>
          <p:cNvPr id="3" name="Content Placeholder 2"/>
          <p:cNvSpPr>
            <a:spLocks noGrp="1"/>
          </p:cNvSpPr>
          <p:nvPr>
            <p:ph sz="half" idx="1"/>
          </p:nvPr>
        </p:nvSpPr>
        <p:spPr/>
        <p:txBody>
          <a:bodyPr>
            <a:noAutofit/>
          </a:bodyPr>
          <a:lstStyle/>
          <a:p>
            <a:pPr marL="0" indent="0">
              <a:buNone/>
            </a:pPr>
            <a:r>
              <a:rPr lang="en-US" sz="2800" dirty="0"/>
              <a:t>Winner-Take-All Systems:</a:t>
            </a:r>
          </a:p>
          <a:p>
            <a:r>
              <a:rPr lang="en-US" sz="2600" dirty="0"/>
              <a:t>First-Past-The-Post:  </a:t>
            </a:r>
          </a:p>
          <a:p>
            <a:pPr lvl="1">
              <a:spcBef>
                <a:spcPts val="600"/>
              </a:spcBef>
            </a:pPr>
            <a:r>
              <a:rPr lang="en-US" sz="2100" dirty="0"/>
              <a:t>United States</a:t>
            </a:r>
          </a:p>
          <a:p>
            <a:pPr lvl="1">
              <a:spcBef>
                <a:spcPts val="600"/>
              </a:spcBef>
            </a:pPr>
            <a:r>
              <a:rPr lang="en-US" sz="2100" dirty="0"/>
              <a:t>Canada</a:t>
            </a:r>
          </a:p>
          <a:p>
            <a:pPr lvl="1">
              <a:spcBef>
                <a:spcPts val="600"/>
              </a:spcBef>
            </a:pPr>
            <a:r>
              <a:rPr lang="en-US" sz="2100" dirty="0"/>
              <a:t>Singapore</a:t>
            </a:r>
          </a:p>
          <a:p>
            <a:pPr lvl="1">
              <a:spcBef>
                <a:spcPts val="600"/>
              </a:spcBef>
            </a:pPr>
            <a:r>
              <a:rPr lang="en-US" sz="2100" dirty="0"/>
              <a:t>United Kingdom</a:t>
            </a:r>
          </a:p>
          <a:p>
            <a:r>
              <a:rPr lang="en-US" sz="2600" dirty="0"/>
              <a:t>Alternative Vote: </a:t>
            </a:r>
          </a:p>
          <a:p>
            <a:pPr lvl="1">
              <a:spcBef>
                <a:spcPts val="600"/>
              </a:spcBef>
            </a:pPr>
            <a:r>
              <a:rPr lang="en-US" sz="2100" dirty="0"/>
              <a:t> Australia</a:t>
            </a:r>
          </a:p>
          <a:p>
            <a:r>
              <a:rPr lang="en-US" sz="2500" dirty="0"/>
              <a:t>Other:</a:t>
            </a:r>
          </a:p>
          <a:p>
            <a:pPr lvl="1">
              <a:spcBef>
                <a:spcPts val="600"/>
              </a:spcBef>
            </a:pPr>
            <a:r>
              <a:rPr lang="en-US" sz="2100" dirty="0"/>
              <a:t>France, Bahrain, Belarus</a:t>
            </a:r>
          </a:p>
        </p:txBody>
      </p:sp>
      <p:sp>
        <p:nvSpPr>
          <p:cNvPr id="6" name="Content Placeholder 5"/>
          <p:cNvSpPr>
            <a:spLocks noGrp="1"/>
          </p:cNvSpPr>
          <p:nvPr>
            <p:ph sz="half" idx="2"/>
          </p:nvPr>
        </p:nvSpPr>
        <p:spPr>
          <a:xfrm>
            <a:off x="4749799" y="2736378"/>
            <a:ext cx="8221663" cy="6707842"/>
          </a:xfrm>
        </p:spPr>
        <p:txBody>
          <a:bodyPr numCol="3">
            <a:noAutofit/>
          </a:bodyPr>
          <a:lstStyle/>
          <a:p>
            <a:r>
              <a:rPr lang="en-US" sz="2600" dirty="0"/>
              <a:t>Multi-Member</a:t>
            </a:r>
          </a:p>
          <a:p>
            <a:pPr lvl="1">
              <a:spcBef>
                <a:spcPts val="500"/>
              </a:spcBef>
            </a:pPr>
            <a:r>
              <a:rPr lang="en-US" sz="2100" dirty="0"/>
              <a:t>Norway</a:t>
            </a:r>
          </a:p>
          <a:p>
            <a:pPr lvl="1">
              <a:spcBef>
                <a:spcPts val="500"/>
              </a:spcBef>
            </a:pPr>
            <a:r>
              <a:rPr lang="en-US" sz="2100" dirty="0"/>
              <a:t>Switzerland</a:t>
            </a:r>
          </a:p>
          <a:p>
            <a:pPr lvl="1">
              <a:spcBef>
                <a:spcPts val="500"/>
              </a:spcBef>
            </a:pPr>
            <a:r>
              <a:rPr lang="en-US" sz="2100" dirty="0"/>
              <a:t>Denmark</a:t>
            </a:r>
          </a:p>
          <a:p>
            <a:pPr lvl="1">
              <a:spcBef>
                <a:spcPts val="500"/>
              </a:spcBef>
            </a:pPr>
            <a:r>
              <a:rPr lang="en-US" sz="2100" dirty="0"/>
              <a:t>Netherlands</a:t>
            </a:r>
          </a:p>
          <a:p>
            <a:pPr lvl="1">
              <a:spcBef>
                <a:spcPts val="500"/>
              </a:spcBef>
            </a:pPr>
            <a:r>
              <a:rPr lang="en-US" sz="2100" dirty="0"/>
              <a:t>Ireland</a:t>
            </a:r>
          </a:p>
          <a:p>
            <a:pPr lvl="1">
              <a:spcBef>
                <a:spcPts val="500"/>
              </a:spcBef>
            </a:pPr>
            <a:r>
              <a:rPr lang="en-US" sz="2100" dirty="0"/>
              <a:t>Liechtenstein</a:t>
            </a:r>
          </a:p>
          <a:p>
            <a:pPr lvl="1">
              <a:spcBef>
                <a:spcPts val="500"/>
              </a:spcBef>
            </a:pPr>
            <a:r>
              <a:rPr lang="en-US" sz="2100" dirty="0"/>
              <a:t>Sweden</a:t>
            </a:r>
          </a:p>
          <a:p>
            <a:pPr lvl="1">
              <a:spcBef>
                <a:spcPts val="500"/>
              </a:spcBef>
            </a:pPr>
            <a:r>
              <a:rPr lang="en-US" sz="2100" dirty="0"/>
              <a:t>Iceland</a:t>
            </a:r>
          </a:p>
          <a:p>
            <a:pPr lvl="1">
              <a:spcBef>
                <a:spcPts val="500"/>
              </a:spcBef>
            </a:pPr>
            <a:r>
              <a:rPr lang="en-US" sz="2100" dirty="0"/>
              <a:t>Israel</a:t>
            </a:r>
          </a:p>
          <a:p>
            <a:pPr lvl="1">
              <a:spcBef>
                <a:spcPts val="500"/>
              </a:spcBef>
            </a:pPr>
            <a:r>
              <a:rPr lang="en-US" sz="2100" dirty="0"/>
              <a:t>Luxembourg</a:t>
            </a:r>
          </a:p>
          <a:p>
            <a:pPr lvl="1">
              <a:spcBef>
                <a:spcPts val="500"/>
              </a:spcBef>
            </a:pPr>
            <a:r>
              <a:rPr lang="en-US" sz="2100" dirty="0"/>
              <a:t>Belgium</a:t>
            </a:r>
          </a:p>
          <a:p>
            <a:pPr lvl="1">
              <a:spcBef>
                <a:spcPts val="500"/>
              </a:spcBef>
            </a:pPr>
            <a:r>
              <a:rPr lang="en-US" sz="2100" dirty="0"/>
              <a:t>Austria</a:t>
            </a:r>
          </a:p>
          <a:p>
            <a:pPr lvl="1">
              <a:spcBef>
                <a:spcPts val="500"/>
              </a:spcBef>
            </a:pPr>
            <a:r>
              <a:rPr lang="en-US" sz="2100" dirty="0"/>
              <a:t>Finland</a:t>
            </a:r>
          </a:p>
          <a:p>
            <a:pPr lvl="1">
              <a:spcBef>
                <a:spcPts val="500"/>
              </a:spcBef>
            </a:pPr>
            <a:r>
              <a:rPr lang="en-US" sz="2100" dirty="0"/>
              <a:t>Slovenia</a:t>
            </a:r>
          </a:p>
          <a:p>
            <a:pPr lvl="1">
              <a:spcBef>
                <a:spcPts val="500"/>
              </a:spcBef>
            </a:pPr>
            <a:r>
              <a:rPr lang="en-US" sz="2100" dirty="0"/>
              <a:t>Spain</a:t>
            </a:r>
          </a:p>
          <a:p>
            <a:pPr lvl="1">
              <a:spcBef>
                <a:spcPts val="500"/>
              </a:spcBef>
            </a:pPr>
            <a:r>
              <a:rPr lang="en-US" sz="2100" dirty="0"/>
              <a:t>Italy</a:t>
            </a:r>
          </a:p>
          <a:p>
            <a:pPr lvl="1">
              <a:spcBef>
                <a:spcPts val="500"/>
              </a:spcBef>
            </a:pPr>
            <a:r>
              <a:rPr lang="en-US" sz="2100" dirty="0"/>
              <a:t>Czech Republic</a:t>
            </a:r>
          </a:p>
          <a:p>
            <a:pPr lvl="1">
              <a:spcBef>
                <a:spcPts val="500"/>
              </a:spcBef>
            </a:pPr>
            <a:r>
              <a:rPr lang="en-US" sz="2100" dirty="0"/>
              <a:t>Greece</a:t>
            </a:r>
          </a:p>
          <a:p>
            <a:pPr lvl="1">
              <a:spcBef>
                <a:spcPts val="500"/>
              </a:spcBef>
            </a:pPr>
            <a:r>
              <a:rPr lang="en-US" sz="2100" dirty="0"/>
              <a:t>Estonia</a:t>
            </a:r>
          </a:p>
          <a:p>
            <a:pPr lvl="1">
              <a:spcBef>
                <a:spcPts val="500"/>
              </a:spcBef>
            </a:pPr>
            <a:r>
              <a:rPr lang="en-US" sz="2100" dirty="0"/>
              <a:t>Cyprus</a:t>
            </a:r>
          </a:p>
          <a:p>
            <a:pPr lvl="1">
              <a:spcBef>
                <a:spcPts val="500"/>
              </a:spcBef>
            </a:pPr>
            <a:r>
              <a:rPr lang="en-US" sz="2100" dirty="0"/>
              <a:t>Slovakia</a:t>
            </a:r>
          </a:p>
          <a:p>
            <a:pPr lvl="1">
              <a:spcBef>
                <a:spcPts val="500"/>
              </a:spcBef>
            </a:pPr>
            <a:r>
              <a:rPr lang="en-US" sz="2100" dirty="0"/>
              <a:t>Poland</a:t>
            </a:r>
          </a:p>
          <a:p>
            <a:pPr lvl="1">
              <a:spcBef>
                <a:spcPts val="500"/>
              </a:spcBef>
            </a:pPr>
            <a:r>
              <a:rPr lang="en-US" sz="2100" dirty="0"/>
              <a:t>Malta</a:t>
            </a:r>
          </a:p>
          <a:p>
            <a:pPr lvl="1">
              <a:spcBef>
                <a:spcPts val="500"/>
              </a:spcBef>
            </a:pPr>
            <a:r>
              <a:rPr lang="en-US" sz="2100" dirty="0"/>
              <a:t>Argentina</a:t>
            </a:r>
          </a:p>
          <a:p>
            <a:pPr lvl="1">
              <a:spcBef>
                <a:spcPts val="500"/>
              </a:spcBef>
            </a:pPr>
            <a:r>
              <a:rPr lang="en-US" sz="2100" dirty="0"/>
              <a:t>United Arab Emirates</a:t>
            </a:r>
          </a:p>
          <a:p>
            <a:pPr lvl="1">
              <a:spcBef>
                <a:spcPts val="500"/>
              </a:spcBef>
            </a:pPr>
            <a:r>
              <a:rPr lang="en-US" sz="2100" dirty="0"/>
              <a:t>Chile</a:t>
            </a:r>
          </a:p>
          <a:p>
            <a:pPr lvl="1">
              <a:spcBef>
                <a:spcPts val="500"/>
              </a:spcBef>
            </a:pPr>
            <a:r>
              <a:rPr lang="en-US" sz="2100" dirty="0"/>
              <a:t>Portugal</a:t>
            </a:r>
          </a:p>
          <a:p>
            <a:pPr lvl="1">
              <a:spcBef>
                <a:spcPts val="500"/>
              </a:spcBef>
            </a:pPr>
            <a:r>
              <a:rPr lang="en-US" sz="2100" dirty="0"/>
              <a:t>Latvia</a:t>
            </a:r>
          </a:p>
          <a:p>
            <a:pPr lvl="1">
              <a:spcBef>
                <a:spcPts val="500"/>
              </a:spcBef>
            </a:pPr>
            <a:r>
              <a:rPr lang="en-US" sz="2100" dirty="0"/>
              <a:t>Croatia</a:t>
            </a:r>
          </a:p>
          <a:p>
            <a:pPr lvl="1">
              <a:spcBef>
                <a:spcPts val="500"/>
              </a:spcBef>
            </a:pPr>
            <a:r>
              <a:rPr lang="en-US" sz="2100" dirty="0"/>
              <a:t>Kuwait</a:t>
            </a:r>
          </a:p>
          <a:p>
            <a:pPr lvl="1">
              <a:spcBef>
                <a:spcPts val="500"/>
              </a:spcBef>
            </a:pPr>
            <a:r>
              <a:rPr lang="en-US" sz="2100" dirty="0"/>
              <a:t>Montenegro </a:t>
            </a:r>
          </a:p>
          <a:p>
            <a:r>
              <a:rPr lang="en-US" sz="2600" dirty="0"/>
              <a:t>Mixed Member</a:t>
            </a:r>
          </a:p>
          <a:p>
            <a:pPr lvl="1">
              <a:spcBef>
                <a:spcPts val="600"/>
              </a:spcBef>
            </a:pPr>
            <a:r>
              <a:rPr lang="en-US" sz="2100" dirty="0"/>
              <a:t>Germany</a:t>
            </a:r>
          </a:p>
          <a:p>
            <a:pPr lvl="1">
              <a:spcBef>
                <a:spcPts val="600"/>
              </a:spcBef>
            </a:pPr>
            <a:r>
              <a:rPr lang="en-US" sz="2100" dirty="0"/>
              <a:t>New Zealand</a:t>
            </a:r>
          </a:p>
          <a:p>
            <a:pPr lvl="1">
              <a:spcBef>
                <a:spcPts val="600"/>
              </a:spcBef>
            </a:pPr>
            <a:r>
              <a:rPr lang="en-US" sz="2100" dirty="0"/>
              <a:t>Hungary</a:t>
            </a:r>
          </a:p>
          <a:p>
            <a:endParaRPr lang="en-US" sz="2600" dirty="0"/>
          </a:p>
          <a:p>
            <a:endParaRPr lang="en-US" sz="2600" dirty="0"/>
          </a:p>
          <a:p>
            <a:pPr marL="0" indent="0">
              <a:buNone/>
            </a:pPr>
            <a:r>
              <a:rPr lang="en-US" sz="2600" dirty="0"/>
              <a:t>Parallel Systems</a:t>
            </a:r>
          </a:p>
          <a:p>
            <a:pPr lvl="1">
              <a:spcBef>
                <a:spcPts val="600"/>
              </a:spcBef>
            </a:pPr>
            <a:r>
              <a:rPr lang="en-US" sz="2100" dirty="0"/>
              <a:t>South Korea</a:t>
            </a:r>
          </a:p>
          <a:p>
            <a:pPr lvl="1">
              <a:spcBef>
                <a:spcPts val="600"/>
              </a:spcBef>
            </a:pPr>
            <a:r>
              <a:rPr lang="en-US" sz="2100" dirty="0"/>
              <a:t>Japan</a:t>
            </a:r>
          </a:p>
          <a:p>
            <a:pPr lvl="1">
              <a:spcBef>
                <a:spcPts val="600"/>
              </a:spcBef>
            </a:pPr>
            <a:r>
              <a:rPr lang="en-US" sz="2100" dirty="0"/>
              <a:t>Andorra</a:t>
            </a:r>
          </a:p>
          <a:p>
            <a:pPr lvl="1">
              <a:spcBef>
                <a:spcPts val="600"/>
              </a:spcBef>
            </a:pPr>
            <a:r>
              <a:rPr lang="en-US" sz="2100" dirty="0"/>
              <a:t>Lithuania</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a:t>
            </a:fld>
            <a:endParaRPr lang="en-US" dirty="0"/>
          </a:p>
        </p:txBody>
      </p:sp>
      <p:sp>
        <p:nvSpPr>
          <p:cNvPr id="5" name="TextBox 4"/>
          <p:cNvSpPr txBox="1"/>
          <p:nvPr/>
        </p:nvSpPr>
        <p:spPr>
          <a:xfrm>
            <a:off x="263525" y="7310497"/>
            <a:ext cx="4325938" cy="2062103"/>
          </a:xfrm>
          <a:prstGeom prst="rect">
            <a:avLst/>
          </a:prstGeom>
          <a:noFill/>
          <a:ln>
            <a:solidFill>
              <a:schemeClr val="tx1"/>
            </a:solidFill>
          </a:ln>
        </p:spPr>
        <p:txBody>
          <a:bodyPr wrap="square" rtlCol="0">
            <a:spAutoFit/>
          </a:bodyPr>
          <a:lstStyle/>
          <a:p>
            <a:pPr algn="l"/>
            <a:r>
              <a:rPr lang="en-US" sz="3200" dirty="0">
                <a:solidFill>
                  <a:schemeClr val="tx1"/>
                </a:solidFill>
              </a:rPr>
              <a:t>Looking at democracies scoring “very high” on the UN’s Human Development Index.</a:t>
            </a:r>
          </a:p>
        </p:txBody>
      </p:sp>
      <p:sp>
        <p:nvSpPr>
          <p:cNvPr id="12" name="Content Placeholder 2"/>
          <p:cNvSpPr txBox="1">
            <a:spLocks/>
          </p:cNvSpPr>
          <p:nvPr/>
        </p:nvSpPr>
        <p:spPr bwMode="auto">
          <a:xfrm>
            <a:off x="4749799" y="2171700"/>
            <a:ext cx="5751514"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noAutofit/>
          </a:bodyPr>
          <a:lstStyle>
            <a:lvl1pPr marL="457200" indent="-457200" algn="l" rtl="0" eaLnBrk="1" fontAlgn="base" hangingPunct="1">
              <a:spcBef>
                <a:spcPts val="1600"/>
              </a:spcBef>
              <a:spcAft>
                <a:spcPct val="0"/>
              </a:spcAft>
              <a:buSzPct val="150000"/>
              <a:buFont typeface="Lucida Grande" charset="0"/>
              <a:buChar char="‣"/>
              <a:defRPr sz="3600">
                <a:solidFill>
                  <a:schemeClr val="tx1"/>
                </a:solidFill>
                <a:latin typeface="+mn-lt"/>
                <a:ea typeface="+mn-ea"/>
                <a:cs typeface="+mn-cs"/>
                <a:sym typeface="Gill Sans" charset="0"/>
              </a:defRPr>
            </a:lvl1pPr>
            <a:lvl2pPr marL="863600" indent="-457200" algn="l" rtl="0" eaLnBrk="1" fontAlgn="base" hangingPunct="1">
              <a:spcBef>
                <a:spcPts val="1200"/>
              </a:spcBef>
              <a:spcAft>
                <a:spcPct val="0"/>
              </a:spcAft>
              <a:buSzPct val="75000"/>
              <a:buFont typeface="Zapf Dingbats" charset="0"/>
              <a:buChar char="✦"/>
              <a:defRPr sz="3200">
                <a:solidFill>
                  <a:schemeClr val="tx1"/>
                </a:solidFill>
                <a:latin typeface="+mn-lt"/>
                <a:ea typeface="+mn-ea"/>
                <a:cs typeface="+mn-cs"/>
                <a:sym typeface="Gill Sans" charset="0"/>
              </a:defRPr>
            </a:lvl2pPr>
            <a:lvl3pPr marL="1320800" indent="-457200" algn="l" rtl="0" eaLnBrk="1" fontAlgn="base" hangingPunct="1">
              <a:spcBef>
                <a:spcPts val="1200"/>
              </a:spcBef>
              <a:spcAft>
                <a:spcPct val="0"/>
              </a:spcAft>
              <a:buClr>
                <a:srgbClr val="000000"/>
              </a:buClr>
              <a:buSzPct val="150000"/>
              <a:buFont typeface="Gill Sans" charset="0"/>
              <a:buChar char="•"/>
              <a:defRPr sz="2000">
                <a:solidFill>
                  <a:schemeClr val="tx1"/>
                </a:solidFill>
                <a:latin typeface="+mn-lt"/>
                <a:ea typeface="+mn-ea"/>
                <a:cs typeface="+mn-cs"/>
                <a:sym typeface="Gill Sans" charset="0"/>
              </a:defRPr>
            </a:lvl3pPr>
            <a:lvl4pPr marL="17780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4pPr>
            <a:lvl5pPr marL="22352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5pPr>
            <a:lvl6pPr marL="26924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6pPr>
            <a:lvl7pPr marL="31496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7pPr>
            <a:lvl8pPr marL="36068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8pPr>
            <a:lvl9pPr marL="40640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9pPr>
          </a:lstStyle>
          <a:p>
            <a:pPr marL="0" indent="0">
              <a:buFont typeface="Lucida Grande" charset="0"/>
              <a:buNone/>
            </a:pPr>
            <a:r>
              <a:rPr lang="en-US" sz="2800" kern="0" dirty="0"/>
              <a:t>Proportional Systems:</a:t>
            </a:r>
          </a:p>
        </p:txBody>
      </p:sp>
    </p:spTree>
    <p:extLst>
      <p:ext uri="{BB962C8B-B14F-4D97-AF65-F5344CB8AC3E}">
        <p14:creationId xmlns:p14="http://schemas.microsoft.com/office/powerpoint/2010/main" val="3571834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17" end="1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18" end="1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9" end="1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xEl>
                                              <p:pRg st="20" end="2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xEl>
                                              <p:pRg st="21" end="2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xEl>
                                              <p:pRg st="22" end="2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xEl>
                                              <p:pRg st="23" end="2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
                                            <p:txEl>
                                              <p:pRg st="24" end="24"/>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xEl>
                                              <p:pRg st="25" end="2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xEl>
                                              <p:pRg st="26" end="26"/>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
                                            <p:txEl>
                                              <p:pRg st="27" end="27"/>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
                                            <p:txEl>
                                              <p:pRg st="28" end="28"/>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
                                            <p:txEl>
                                              <p:pRg st="29" end="29"/>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
                                            <p:txEl>
                                              <p:pRg st="30" end="30"/>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xEl>
                                              <p:pRg st="31" end="31"/>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
                                            <p:txEl>
                                              <p:pRg st="32" end="32"/>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
                                            <p:txEl>
                                              <p:pRg st="33" end="33"/>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
                                            <p:txEl>
                                              <p:pRg st="34" end="34"/>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
                                            <p:txEl>
                                              <p:pRg st="35" end="35"/>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
                                            <p:txEl>
                                              <p:pRg st="38" end="38"/>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
                                            <p:txEl>
                                              <p:pRg st="39" end="39"/>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
                                            <p:txEl>
                                              <p:pRg st="40" end="40"/>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
                                            <p:txEl>
                                              <p:pRg st="41" end="41"/>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
                                            <p:txEl>
                                              <p:pRg st="42" end="4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40</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01911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5816600" cy="7378700"/>
          </a:xfrm>
        </p:spPr>
        <p:txBody>
          <a:bodyPr/>
          <a:lstStyle/>
          <a:p>
            <a:r>
              <a:rPr lang="en-US" dirty="0"/>
              <a:t>Made-in-Canada solution</a:t>
            </a:r>
          </a:p>
          <a:p>
            <a:r>
              <a:rPr lang="en-US" dirty="0"/>
              <a:t>Excellent proportionality</a:t>
            </a:r>
          </a:p>
          <a:p>
            <a:r>
              <a:rPr lang="en-US" dirty="0"/>
              <a:t>Address huge differences in riding sizes</a:t>
            </a:r>
          </a:p>
          <a:p>
            <a:pPr lvl="1"/>
            <a:r>
              <a:rPr lang="en-US" dirty="0"/>
              <a:t>10km</a:t>
            </a:r>
            <a:r>
              <a:rPr lang="en-US" baseline="30000" dirty="0"/>
              <a:t>2</a:t>
            </a:r>
            <a:r>
              <a:rPr lang="en-US" dirty="0"/>
              <a:t> up to 2,000,000km</a:t>
            </a:r>
            <a:r>
              <a:rPr lang="en-US" baseline="30000" dirty="0"/>
              <a:t>2</a:t>
            </a:r>
            <a:endParaRPr lang="en-US" dirty="0"/>
          </a:p>
          <a:p>
            <a:r>
              <a:rPr lang="en-US" dirty="0"/>
              <a:t>Combines features of Multi-Member and Mixed-Member</a:t>
            </a:r>
          </a:p>
          <a:p>
            <a:r>
              <a:rPr lang="en-US" dirty="0"/>
              <a:t>Use Alberta as an example</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41</a:t>
            </a:fld>
            <a:endParaRPr lang="en-US" dirty="0"/>
          </a:p>
        </p:txBody>
      </p:sp>
      <p:pic>
        <p:nvPicPr>
          <p:cNvPr id="7" name="Picture 6"/>
          <p:cNvPicPr>
            <a:picLocks noChangeAspect="1"/>
          </p:cNvPicPr>
          <p:nvPr/>
        </p:nvPicPr>
        <p:blipFill>
          <a:blip r:embed="rId2"/>
          <a:stretch>
            <a:fillRect/>
          </a:stretch>
        </p:blipFill>
        <p:spPr>
          <a:xfrm>
            <a:off x="6273800" y="2286000"/>
            <a:ext cx="4114800" cy="6853869"/>
          </a:xfrm>
          <a:prstGeom prst="rect">
            <a:avLst/>
          </a:prstGeom>
        </p:spPr>
      </p:pic>
    </p:spTree>
    <p:extLst>
      <p:ext uri="{BB962C8B-B14F-4D97-AF65-F5344CB8AC3E}">
        <p14:creationId xmlns:p14="http://schemas.microsoft.com/office/powerpoint/2010/main" val="798943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42</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584" y="2286000"/>
            <a:ext cx="6007608" cy="6860688"/>
          </a:xfrm>
          <a:prstGeom prst="rect">
            <a:avLst/>
          </a:prstGeom>
        </p:spPr>
      </p:pic>
    </p:spTree>
    <p:extLst>
      <p:ext uri="{BB962C8B-B14F-4D97-AF65-F5344CB8AC3E}">
        <p14:creationId xmlns:p14="http://schemas.microsoft.com/office/powerpoint/2010/main" val="2781238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a:p>
            <a:r>
              <a:rPr lang="en-US" dirty="0"/>
              <a:t>Step 2:  Combine densely populated areas into multi-member ridings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2286000"/>
            <a:ext cx="6309360" cy="6858275"/>
          </a:xfrm>
          <a:prstGeom prst="rect">
            <a:avLst/>
          </a:prstGeom>
        </p:spPr>
      </p:pic>
    </p:spTree>
    <p:extLst>
      <p:ext uri="{BB962C8B-B14F-4D97-AF65-F5344CB8AC3E}">
        <p14:creationId xmlns:p14="http://schemas.microsoft.com/office/powerpoint/2010/main" val="4074743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a:p>
            <a:r>
              <a:rPr lang="en-US" dirty="0"/>
              <a:t>Step 2:  Combine densely populated areas into multi-member ridings</a:t>
            </a:r>
          </a:p>
          <a:p>
            <a:r>
              <a:rPr lang="en-US" dirty="0"/>
              <a:t>Step 3: Add top-up seats (like MMP)</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3600" y="2286000"/>
            <a:ext cx="6528816" cy="6861786"/>
          </a:xfrm>
          <a:prstGeom prst="rect">
            <a:avLst/>
          </a:prstGeom>
        </p:spPr>
      </p:pic>
    </p:spTree>
    <p:extLst>
      <p:ext uri="{BB962C8B-B14F-4D97-AF65-F5344CB8AC3E}">
        <p14:creationId xmlns:p14="http://schemas.microsoft.com/office/powerpoint/2010/main" val="18328861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6197600" cy="7378700"/>
          </a:xfrm>
        </p:spPr>
        <p:txBody>
          <a:bodyPr/>
          <a:lstStyle/>
          <a:p>
            <a:r>
              <a:rPr lang="en-US" dirty="0"/>
              <a:t>Made-in-Canada solution</a:t>
            </a:r>
          </a:p>
          <a:p>
            <a:r>
              <a:rPr lang="en-US" dirty="0"/>
              <a:t>Excellent proportionality</a:t>
            </a:r>
          </a:p>
          <a:p>
            <a:r>
              <a:rPr lang="en-US" dirty="0"/>
              <a:t>Address huge differences in riding sizes</a:t>
            </a:r>
          </a:p>
          <a:p>
            <a:r>
              <a:rPr lang="en-US" dirty="0"/>
              <a:t>Dense ridings have ad-vantages of multi-member</a:t>
            </a:r>
          </a:p>
          <a:p>
            <a:r>
              <a:rPr lang="en-US" dirty="0"/>
              <a:t>Fewer top-up seats than MMP </a:t>
            </a:r>
            <a:r>
              <a:rPr lang="en-US" sz="3200" dirty="0"/>
              <a:t>(feasible to just enlarge Parliament by 15%)</a:t>
            </a:r>
            <a:endParaRPr lang="en-US" dirty="0"/>
          </a:p>
          <a:p>
            <a:r>
              <a:rPr lang="en-US" dirty="0"/>
              <a:t>Smaller ridings than 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2286000"/>
            <a:ext cx="6528816" cy="6861786"/>
          </a:xfrm>
          <a:prstGeom prst="rect">
            <a:avLst/>
          </a:prstGeom>
        </p:spPr>
      </p:pic>
    </p:spTree>
    <p:extLst>
      <p:ext uri="{BB962C8B-B14F-4D97-AF65-F5344CB8AC3E}">
        <p14:creationId xmlns:p14="http://schemas.microsoft.com/office/powerpoint/2010/main" val="12795761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133600"/>
            <a:ext cx="11963400" cy="74168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Comparing models</a:t>
            </a:r>
            <a:r>
              <a:rPr lang="mr-IN" dirty="0"/>
              <a:t>…</a:t>
            </a:r>
            <a:r>
              <a:rPr lang="en-CA" dirty="0"/>
              <a:t>???</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46</a:t>
            </a:fld>
            <a:endParaRPr lang="en-US"/>
          </a:p>
        </p:txBody>
      </p:sp>
      <p:pic>
        <p:nvPicPr>
          <p:cNvPr id="6" name="Picture 5"/>
          <p:cNvPicPr>
            <a:picLocks noChangeAspect="1"/>
          </p:cNvPicPr>
          <p:nvPr/>
        </p:nvPicPr>
        <p:blipFill>
          <a:blip r:embed="rId2"/>
          <a:stretch>
            <a:fillRect/>
          </a:stretch>
        </p:blipFill>
        <p:spPr>
          <a:xfrm>
            <a:off x="659150" y="2158842"/>
            <a:ext cx="9805649" cy="7270953"/>
          </a:xfrm>
          <a:prstGeom prst="rect">
            <a:avLst/>
          </a:prstGeom>
        </p:spPr>
      </p:pic>
    </p:spTree>
    <p:extLst>
      <p:ext uri="{BB962C8B-B14F-4D97-AF65-F5344CB8AC3E}">
        <p14:creationId xmlns:p14="http://schemas.microsoft.com/office/powerpoint/2010/main" val="68281376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Modelling</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fld id="{FC4C3C45-B565-C94F-A0F6-FF976A781392}" type="slidenum">
              <a:rPr lang="en-US" smtClean="0"/>
              <a:pPr/>
              <a:t>47</a:t>
            </a:fld>
            <a:endParaRPr lang="en-US" dirty="0"/>
          </a:p>
        </p:txBody>
      </p:sp>
    </p:spTree>
    <p:extLst>
      <p:ext uri="{BB962C8B-B14F-4D97-AF65-F5344CB8AC3E}">
        <p14:creationId xmlns:p14="http://schemas.microsoft.com/office/powerpoint/2010/main" val="188894253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35000" y="2133600"/>
            <a:ext cx="5322627" cy="39624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CA" dirty="0"/>
              <a:t>Mappings</a:t>
            </a:r>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48</a:t>
            </a:fld>
            <a:endParaRPr lang="en-US"/>
          </a:p>
        </p:txBody>
      </p:sp>
      <p:pic>
        <p:nvPicPr>
          <p:cNvPr id="6" name="Picture 5"/>
          <p:cNvPicPr>
            <a:picLocks noChangeAspect="1"/>
          </p:cNvPicPr>
          <p:nvPr/>
        </p:nvPicPr>
        <p:blipFill>
          <a:blip r:embed="rId3"/>
          <a:stretch>
            <a:fillRect/>
          </a:stretch>
        </p:blipFill>
        <p:spPr>
          <a:xfrm>
            <a:off x="659150" y="2158843"/>
            <a:ext cx="5104145" cy="3784757"/>
          </a:xfrm>
          <a:prstGeom prst="rect">
            <a:avLst/>
          </a:prstGeom>
        </p:spPr>
      </p:pic>
      <p:sp>
        <p:nvSpPr>
          <p:cNvPr id="4" name="TextBox 3"/>
          <p:cNvSpPr txBox="1"/>
          <p:nvPr/>
        </p:nvSpPr>
        <p:spPr>
          <a:xfrm>
            <a:off x="543596" y="6248400"/>
            <a:ext cx="6339803" cy="3046988"/>
          </a:xfrm>
          <a:prstGeom prst="rect">
            <a:avLst/>
          </a:prstGeom>
          <a:noFill/>
        </p:spPr>
        <p:txBody>
          <a:bodyPr wrap="square" rtlCol="0">
            <a:spAutoFit/>
          </a:bodyPr>
          <a:lstStyle/>
          <a:p>
            <a:pPr marL="514350" indent="-514350" algn="l">
              <a:buFont typeface="+mj-lt"/>
              <a:buAutoNum type="arabicPeriod"/>
            </a:pPr>
            <a:r>
              <a:rPr lang="en-US" sz="3200" dirty="0">
                <a:solidFill>
                  <a:schemeClr val="tx1"/>
                </a:solidFill>
              </a:rPr>
              <a:t>Map virtual ridings to regions. </a:t>
            </a:r>
          </a:p>
          <a:p>
            <a:pPr marL="514350" indent="-514350" algn="l">
              <a:buFont typeface="+mj-lt"/>
              <a:buAutoNum type="arabicPeriod"/>
            </a:pPr>
            <a:r>
              <a:rPr lang="en-US" sz="3200" dirty="0">
                <a:solidFill>
                  <a:schemeClr val="tx1"/>
                </a:solidFill>
              </a:rPr>
              <a:t>Map regions to provinces.</a:t>
            </a:r>
          </a:p>
          <a:p>
            <a:pPr marL="514350" indent="-514350" algn="l">
              <a:buFont typeface="+mj-lt"/>
              <a:buAutoNum type="arabicPeriod"/>
            </a:pPr>
            <a:r>
              <a:rPr lang="en-US" sz="3200" dirty="0">
                <a:solidFill>
                  <a:schemeClr val="tx1"/>
                </a:solidFill>
              </a:rPr>
              <a:t>Map real ridings to virtual ridings.</a:t>
            </a:r>
          </a:p>
          <a:p>
            <a:pPr marL="514350" indent="-514350" algn="l">
              <a:buFont typeface="+mj-lt"/>
              <a:buAutoNum type="arabicPeriod"/>
            </a:pPr>
            <a:r>
              <a:rPr lang="en-US" sz="3200" dirty="0">
                <a:solidFill>
                  <a:schemeClr val="tx1"/>
                </a:solidFill>
              </a:rPr>
              <a:t>Specify # of top-up seats.</a:t>
            </a:r>
          </a:p>
          <a:p>
            <a:pPr marL="514350" indent="-514350" algn="l">
              <a:buFont typeface="+mj-lt"/>
              <a:buAutoNum type="arabicPeriod"/>
            </a:pPr>
            <a:r>
              <a:rPr lang="en-US" sz="3200" dirty="0">
                <a:solidFill>
                  <a:schemeClr val="tx1"/>
                </a:solidFill>
              </a:rPr>
              <a:t>Specify district magnitudes.</a:t>
            </a:r>
          </a:p>
          <a:p>
            <a:pPr marL="514350" indent="-514350" algn="l">
              <a:buFont typeface="+mj-lt"/>
              <a:buAutoNum type="arabicPeriod"/>
            </a:pPr>
            <a:r>
              <a:rPr lang="en-US" sz="3200" dirty="0">
                <a:solidFill>
                  <a:schemeClr val="tx1"/>
                </a:solidFill>
              </a:rPr>
              <a:t>Specify algorithms</a:t>
            </a:r>
          </a:p>
        </p:txBody>
      </p:sp>
      <p:pic>
        <p:nvPicPr>
          <p:cNvPr id="10" name="Picture 9"/>
          <p:cNvPicPr>
            <a:picLocks noChangeAspect="1"/>
          </p:cNvPicPr>
          <p:nvPr/>
        </p:nvPicPr>
        <p:blipFill>
          <a:blip r:embed="rId4"/>
          <a:stretch>
            <a:fillRect/>
          </a:stretch>
        </p:blipFill>
        <p:spPr>
          <a:xfrm>
            <a:off x="6210300" y="3390900"/>
            <a:ext cx="6172200" cy="2552700"/>
          </a:xfrm>
          <a:prstGeom prst="rect">
            <a:avLst/>
          </a:prstGeom>
        </p:spPr>
      </p:pic>
      <p:pic>
        <p:nvPicPr>
          <p:cNvPr id="12" name="Picture 11"/>
          <p:cNvPicPr>
            <a:picLocks noChangeAspect="1"/>
          </p:cNvPicPr>
          <p:nvPr/>
        </p:nvPicPr>
        <p:blipFill>
          <a:blip r:embed="rId5"/>
          <a:stretch>
            <a:fillRect/>
          </a:stretch>
        </p:blipFill>
        <p:spPr>
          <a:xfrm>
            <a:off x="6159500" y="5638800"/>
            <a:ext cx="6057900" cy="1498600"/>
          </a:xfrm>
          <a:prstGeom prst="rect">
            <a:avLst/>
          </a:prstGeom>
        </p:spPr>
      </p:pic>
      <p:pic>
        <p:nvPicPr>
          <p:cNvPr id="16" name="Picture 15"/>
          <p:cNvPicPr>
            <a:picLocks noChangeAspect="1"/>
          </p:cNvPicPr>
          <p:nvPr/>
        </p:nvPicPr>
        <p:blipFill>
          <a:blip r:embed="rId6"/>
          <a:stretch>
            <a:fillRect/>
          </a:stretch>
        </p:blipFill>
        <p:spPr>
          <a:xfrm>
            <a:off x="5969000" y="2438400"/>
            <a:ext cx="6400800" cy="1943100"/>
          </a:xfrm>
          <a:prstGeom prst="rect">
            <a:avLst/>
          </a:prstGeom>
        </p:spPr>
      </p:pic>
      <p:sp>
        <p:nvSpPr>
          <p:cNvPr id="17" name="TextBox 16"/>
          <p:cNvSpPr txBox="1"/>
          <p:nvPr/>
        </p:nvSpPr>
        <p:spPr>
          <a:xfrm>
            <a:off x="8058150" y="3505200"/>
            <a:ext cx="1143000" cy="738664"/>
          </a:xfrm>
          <a:prstGeom prst="rect">
            <a:avLst/>
          </a:prstGeom>
          <a:noFill/>
        </p:spPr>
        <p:txBody>
          <a:bodyPr wrap="square" rtlCol="0">
            <a:spAutoFit/>
          </a:bodyPr>
          <a:lstStyle/>
          <a:p>
            <a:r>
              <a:rPr lang="en-US" dirty="0"/>
              <a:t>3</a:t>
            </a:r>
          </a:p>
        </p:txBody>
      </p:sp>
      <p:sp>
        <p:nvSpPr>
          <p:cNvPr id="18" name="TextBox 17"/>
          <p:cNvSpPr txBox="1"/>
          <p:nvPr/>
        </p:nvSpPr>
        <p:spPr>
          <a:xfrm>
            <a:off x="10541000" y="3505200"/>
            <a:ext cx="1143000" cy="738664"/>
          </a:xfrm>
          <a:prstGeom prst="rect">
            <a:avLst/>
          </a:prstGeom>
          <a:noFill/>
        </p:spPr>
        <p:txBody>
          <a:bodyPr wrap="square" rtlCol="0">
            <a:spAutoFit/>
          </a:bodyPr>
          <a:lstStyle/>
          <a:p>
            <a:r>
              <a:rPr lang="en-US" dirty="0"/>
              <a:t>2</a:t>
            </a:r>
          </a:p>
        </p:txBody>
      </p:sp>
      <p:sp>
        <p:nvSpPr>
          <p:cNvPr id="19" name="TextBox 18"/>
          <p:cNvSpPr txBox="1"/>
          <p:nvPr/>
        </p:nvSpPr>
        <p:spPr>
          <a:xfrm>
            <a:off x="7296150" y="5002768"/>
            <a:ext cx="501650" cy="738664"/>
          </a:xfrm>
          <a:prstGeom prst="rect">
            <a:avLst/>
          </a:prstGeom>
          <a:noFill/>
        </p:spPr>
        <p:txBody>
          <a:bodyPr wrap="square" rtlCol="0">
            <a:spAutoFit/>
          </a:bodyPr>
          <a:lstStyle/>
          <a:p>
            <a:r>
              <a:rPr lang="en-US" dirty="0"/>
              <a:t>3</a:t>
            </a:r>
          </a:p>
        </p:txBody>
      </p:sp>
      <p:sp>
        <p:nvSpPr>
          <p:cNvPr id="20" name="TextBox 19"/>
          <p:cNvSpPr txBox="1"/>
          <p:nvPr/>
        </p:nvSpPr>
        <p:spPr>
          <a:xfrm>
            <a:off x="7829550" y="5029200"/>
            <a:ext cx="501650" cy="738664"/>
          </a:xfrm>
          <a:prstGeom prst="rect">
            <a:avLst/>
          </a:prstGeom>
          <a:noFill/>
        </p:spPr>
        <p:txBody>
          <a:bodyPr wrap="square" rtlCol="0">
            <a:spAutoFit/>
          </a:bodyPr>
          <a:lstStyle/>
          <a:p>
            <a:r>
              <a:rPr lang="en-US" dirty="0"/>
              <a:t>3</a:t>
            </a:r>
          </a:p>
        </p:txBody>
      </p:sp>
      <p:sp>
        <p:nvSpPr>
          <p:cNvPr id="21" name="TextBox 20"/>
          <p:cNvSpPr txBox="1"/>
          <p:nvPr/>
        </p:nvSpPr>
        <p:spPr>
          <a:xfrm>
            <a:off x="8362950" y="5029200"/>
            <a:ext cx="501650" cy="738664"/>
          </a:xfrm>
          <a:prstGeom prst="rect">
            <a:avLst/>
          </a:prstGeom>
          <a:noFill/>
        </p:spPr>
        <p:txBody>
          <a:bodyPr wrap="square" rtlCol="0">
            <a:spAutoFit/>
          </a:bodyPr>
          <a:lstStyle/>
          <a:p>
            <a:r>
              <a:rPr lang="en-US" dirty="0"/>
              <a:t>3</a:t>
            </a:r>
          </a:p>
        </p:txBody>
      </p:sp>
      <p:sp>
        <p:nvSpPr>
          <p:cNvPr id="22" name="TextBox 21"/>
          <p:cNvSpPr txBox="1"/>
          <p:nvPr/>
        </p:nvSpPr>
        <p:spPr>
          <a:xfrm>
            <a:off x="8940800" y="5029200"/>
            <a:ext cx="501650" cy="738664"/>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1054862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 Mappings with JSON</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49</a:t>
            </a:fld>
            <a:endParaRPr lang="en-US" dirty="0"/>
          </a:p>
        </p:txBody>
      </p:sp>
      <p:pic>
        <p:nvPicPr>
          <p:cNvPr id="6" name="Picture 5"/>
          <p:cNvPicPr>
            <a:picLocks noChangeAspect="1"/>
          </p:cNvPicPr>
          <p:nvPr/>
        </p:nvPicPr>
        <p:blipFill>
          <a:blip r:embed="rId3"/>
          <a:stretch>
            <a:fillRect/>
          </a:stretch>
        </p:blipFill>
        <p:spPr>
          <a:xfrm>
            <a:off x="3530600" y="2133600"/>
            <a:ext cx="7162800" cy="9313187"/>
          </a:xfrm>
          <a:prstGeom prst="rect">
            <a:avLst/>
          </a:prstGeom>
        </p:spPr>
      </p:pic>
    </p:spTree>
    <p:extLst>
      <p:ext uri="{BB962C8B-B14F-4D97-AF65-F5344CB8AC3E}">
        <p14:creationId xmlns:p14="http://schemas.microsoft.com/office/powerpoint/2010/main" val="12925389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302952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a:t>
            </a:r>
          </a:p>
        </p:txBody>
      </p:sp>
      <p:sp>
        <p:nvSpPr>
          <p:cNvPr id="3" name="Content Placeholder 2"/>
          <p:cNvSpPr>
            <a:spLocks noGrp="1"/>
          </p:cNvSpPr>
          <p:nvPr>
            <p:ph idx="1"/>
          </p:nvPr>
        </p:nvSpPr>
        <p:spPr/>
        <p:txBody>
          <a:bodyPr/>
          <a:lstStyle/>
          <a:p>
            <a:r>
              <a:rPr lang="en-US" dirty="0"/>
              <a:t>Specify election algorithm to use at each level:</a:t>
            </a:r>
          </a:p>
          <a:p>
            <a:pPr lvl="1"/>
            <a:r>
              <a:rPr lang="en-US" dirty="0"/>
              <a:t>Single-member ridings:  FPTP, AV, N/A</a:t>
            </a:r>
          </a:p>
          <a:p>
            <a:pPr lvl="1"/>
            <a:r>
              <a:rPr lang="en-US" dirty="0"/>
              <a:t>Multi-member ridings:  STV, List, N/A, </a:t>
            </a:r>
            <a:r>
              <a:rPr lang="en-US" dirty="0" err="1"/>
              <a:t>etc</a:t>
            </a:r>
            <a:endParaRPr lang="en-US" dirty="0"/>
          </a:p>
          <a:p>
            <a:pPr lvl="1"/>
            <a:r>
              <a:rPr lang="en-US" dirty="0"/>
              <a:t>Regions:  Top-up, N/A</a:t>
            </a:r>
          </a:p>
        </p:txBody>
      </p:sp>
      <p:sp>
        <p:nvSpPr>
          <p:cNvPr id="4" name="Slide Number Placeholder 3"/>
          <p:cNvSpPr>
            <a:spLocks noGrp="1"/>
          </p:cNvSpPr>
          <p:nvPr>
            <p:ph type="sldNum" sz="quarter" idx="10"/>
          </p:nvPr>
        </p:nvSpPr>
        <p:spPr/>
        <p:txBody>
          <a:bodyPr/>
          <a:lstStyle/>
          <a:p>
            <a:fld id="{6C230266-32F6-FD4F-A2FF-25FE69ECF62C}" type="slidenum">
              <a:rPr lang="en-US" smtClean="0"/>
              <a:pPr/>
              <a:t>50</a:t>
            </a:fld>
            <a:endParaRPr lang="en-US" dirty="0"/>
          </a:p>
        </p:txBody>
      </p:sp>
    </p:spTree>
    <p:extLst>
      <p:ext uri="{BB962C8B-B14F-4D97-AF65-F5344CB8AC3E}">
        <p14:creationId xmlns:p14="http://schemas.microsoft.com/office/powerpoint/2010/main" val="20922791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sp>
        <p:nvSpPr>
          <p:cNvPr id="3" name="Content Placeholder 2"/>
          <p:cNvSpPr>
            <a:spLocks noGrp="1"/>
          </p:cNvSpPr>
          <p:nvPr>
            <p:ph idx="1"/>
          </p:nvPr>
        </p:nvSpPr>
        <p:spPr/>
        <p:txBody>
          <a:bodyPr/>
          <a:lstStyle/>
          <a:p>
            <a:r>
              <a:rPr lang="en-US" dirty="0"/>
              <a:t>Coded in Scala</a:t>
            </a:r>
          </a:p>
          <a:p>
            <a:pPr lvl="1"/>
            <a:r>
              <a:rPr lang="en-US" dirty="0"/>
              <a:t>Wonderful collections library</a:t>
            </a:r>
          </a:p>
          <a:p>
            <a:pPr lvl="1"/>
            <a:r>
              <a:rPr lang="en-US" dirty="0"/>
              <a:t>Encourages functional programming</a:t>
            </a:r>
          </a:p>
          <a:p>
            <a:pPr lvl="1"/>
            <a:r>
              <a:rPr lang="en-US" dirty="0"/>
              <a:t>Lots of recursion, maps etc. in the algorithms</a:t>
            </a:r>
          </a:p>
          <a:p>
            <a:pPr lvl="1"/>
            <a:r>
              <a:rPr lang="en-US" dirty="0"/>
              <a:t>Do the election for each virtual riding in parallel</a:t>
            </a:r>
          </a:p>
          <a:p>
            <a:r>
              <a:rPr lang="en-US" dirty="0"/>
              <a:t>Define Scala case classes that correspond to the </a:t>
            </a:r>
            <a:r>
              <a:rPr lang="en-US" dirty="0" err="1"/>
              <a:t>json</a:t>
            </a:r>
            <a:r>
              <a:rPr lang="en-US" dirty="0"/>
              <a:t>.  Compile-time macros construct functions to read the </a:t>
            </a:r>
            <a:r>
              <a:rPr lang="en-US" dirty="0" err="1"/>
              <a:t>json</a:t>
            </a:r>
            <a:r>
              <a:rPr lang="en-US" dirty="0"/>
              <a:t> and return objects.</a:t>
            </a:r>
          </a:p>
          <a:p>
            <a:r>
              <a:rPr lang="en-US" dirty="0"/>
              <a:t>Cool library to output HTML.</a:t>
            </a:r>
          </a:p>
          <a:p>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51</a:t>
            </a:fld>
            <a:endParaRPr lang="en-US" dirty="0"/>
          </a:p>
        </p:txBody>
      </p:sp>
    </p:spTree>
    <p:extLst>
      <p:ext uri="{BB962C8B-B14F-4D97-AF65-F5344CB8AC3E}">
        <p14:creationId xmlns:p14="http://schemas.microsoft.com/office/powerpoint/2010/main" val="2979087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(STV)</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52</a:t>
            </a:fld>
            <a:endParaRPr lang="en-US"/>
          </a:p>
        </p:txBody>
      </p:sp>
      <p:pic>
        <p:nvPicPr>
          <p:cNvPr id="6" name="Picture 5"/>
          <p:cNvPicPr>
            <a:picLocks noChangeAspect="1"/>
          </p:cNvPicPr>
          <p:nvPr/>
        </p:nvPicPr>
        <p:blipFill>
          <a:blip r:embed="rId3"/>
          <a:stretch>
            <a:fillRect/>
          </a:stretch>
        </p:blipFill>
        <p:spPr>
          <a:xfrm>
            <a:off x="140083" y="2209801"/>
            <a:ext cx="12763117" cy="6172200"/>
          </a:xfrm>
          <a:prstGeom prst="rect">
            <a:avLst/>
          </a:prstGeom>
        </p:spPr>
      </p:pic>
      <p:sp>
        <p:nvSpPr>
          <p:cNvPr id="7" name="TextBox 6"/>
          <p:cNvSpPr txBox="1"/>
          <p:nvPr/>
        </p:nvSpPr>
        <p:spPr>
          <a:xfrm>
            <a:off x="2159000" y="8686800"/>
            <a:ext cx="9677400" cy="738664"/>
          </a:xfrm>
          <a:prstGeom prst="rect">
            <a:avLst/>
          </a:prstGeom>
          <a:noFill/>
        </p:spPr>
        <p:txBody>
          <a:bodyPr wrap="square" rtlCol="0">
            <a:spAutoFit/>
          </a:bodyPr>
          <a:lstStyle/>
          <a:p>
            <a:r>
              <a:rPr lang="en-US" dirty="0">
                <a:solidFill>
                  <a:schemeClr val="tx1"/>
                </a:solidFill>
              </a:rPr>
              <a:t>See much more at election-</a:t>
            </a:r>
            <a:r>
              <a:rPr lang="en-US" dirty="0" err="1">
                <a:solidFill>
                  <a:schemeClr val="tx1"/>
                </a:solidFill>
              </a:rPr>
              <a:t>modelling.ca</a:t>
            </a:r>
            <a:endParaRPr lang="en-US" dirty="0">
              <a:solidFill>
                <a:schemeClr val="tx1"/>
              </a:solidFill>
            </a:endParaRPr>
          </a:p>
        </p:txBody>
      </p:sp>
    </p:spTree>
    <p:extLst>
      <p:ext uri="{BB962C8B-B14F-4D97-AF65-F5344CB8AC3E}">
        <p14:creationId xmlns:p14="http://schemas.microsoft.com/office/powerpoint/2010/main" val="1787766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(STV)</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53</a:t>
            </a:fld>
            <a:endParaRPr lang="en-US"/>
          </a:p>
        </p:txBody>
      </p:sp>
      <p:sp>
        <p:nvSpPr>
          <p:cNvPr id="7" name="TextBox 6"/>
          <p:cNvSpPr txBox="1"/>
          <p:nvPr/>
        </p:nvSpPr>
        <p:spPr>
          <a:xfrm>
            <a:off x="2159000" y="8686800"/>
            <a:ext cx="9677400" cy="738664"/>
          </a:xfrm>
          <a:prstGeom prst="rect">
            <a:avLst/>
          </a:prstGeom>
          <a:noFill/>
        </p:spPr>
        <p:txBody>
          <a:bodyPr wrap="square" rtlCol="0">
            <a:spAutoFit/>
          </a:bodyPr>
          <a:lstStyle/>
          <a:p>
            <a:r>
              <a:rPr lang="en-US" dirty="0">
                <a:solidFill>
                  <a:schemeClr val="tx1"/>
                </a:solidFill>
              </a:rPr>
              <a:t>See much more at election-</a:t>
            </a:r>
            <a:r>
              <a:rPr lang="en-US" dirty="0" err="1">
                <a:solidFill>
                  <a:schemeClr val="tx1"/>
                </a:solidFill>
              </a:rPr>
              <a:t>modelling.ca</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77800" y="2438400"/>
            <a:ext cx="12598400" cy="4250062"/>
          </a:xfrm>
          <a:prstGeom prst="rect">
            <a:avLst/>
          </a:prstGeom>
        </p:spPr>
      </p:pic>
    </p:spTree>
    <p:extLst>
      <p:ext uri="{BB962C8B-B14F-4D97-AF65-F5344CB8AC3E}">
        <p14:creationId xmlns:p14="http://schemas.microsoft.com/office/powerpoint/2010/main" val="15693838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(STV)</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54</a:t>
            </a:fld>
            <a:endParaRPr lang="en-US"/>
          </a:p>
        </p:txBody>
      </p:sp>
      <p:sp>
        <p:nvSpPr>
          <p:cNvPr id="7" name="TextBox 6"/>
          <p:cNvSpPr txBox="1"/>
          <p:nvPr/>
        </p:nvSpPr>
        <p:spPr>
          <a:xfrm>
            <a:off x="2159000" y="8686800"/>
            <a:ext cx="9677400" cy="738664"/>
          </a:xfrm>
          <a:prstGeom prst="rect">
            <a:avLst/>
          </a:prstGeom>
          <a:noFill/>
        </p:spPr>
        <p:txBody>
          <a:bodyPr wrap="square" rtlCol="0">
            <a:spAutoFit/>
          </a:bodyPr>
          <a:lstStyle/>
          <a:p>
            <a:r>
              <a:rPr lang="en-US" dirty="0">
                <a:solidFill>
                  <a:schemeClr val="tx1"/>
                </a:solidFill>
              </a:rPr>
              <a:t>See much more at election-</a:t>
            </a:r>
            <a:r>
              <a:rPr lang="en-US" dirty="0" err="1">
                <a:solidFill>
                  <a:schemeClr val="tx1"/>
                </a:solidFill>
              </a:rPr>
              <a:t>modelling.ca</a:t>
            </a: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1397000" y="2223153"/>
            <a:ext cx="10312400" cy="7202311"/>
          </a:xfrm>
          <a:prstGeom prst="rect">
            <a:avLst/>
          </a:prstGeom>
        </p:spPr>
      </p:pic>
    </p:spTree>
    <p:extLst>
      <p:ext uri="{BB962C8B-B14F-4D97-AF65-F5344CB8AC3E}">
        <p14:creationId xmlns:p14="http://schemas.microsoft.com/office/powerpoint/2010/main" val="464641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Summary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55</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400" y="2228781"/>
            <a:ext cx="9855200" cy="7388406"/>
          </a:xfrm>
          <a:prstGeom prst="rect">
            <a:avLst/>
          </a:prstGeom>
        </p:spPr>
      </p:pic>
    </p:spTree>
    <p:extLst>
      <p:ext uri="{BB962C8B-B14F-4D97-AF65-F5344CB8AC3E}">
        <p14:creationId xmlns:p14="http://schemas.microsoft.com/office/powerpoint/2010/main" val="16360324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Measuring Disproportionality</a:t>
            </a:r>
          </a:p>
        </p:txBody>
      </p:sp>
      <p:sp>
        <p:nvSpPr>
          <p:cNvPr id="5" name="Content Placeholder 4"/>
          <p:cNvSpPr>
            <a:spLocks noGrp="1"/>
          </p:cNvSpPr>
          <p:nvPr>
            <p:ph idx="1"/>
          </p:nvPr>
        </p:nvSpPr>
        <p:spPr/>
        <p:txBody>
          <a:bodyPr/>
          <a:lstStyle/>
          <a:p>
            <a:r>
              <a:rPr lang="en-US" dirty="0"/>
              <a:t>Nice to have a measure of disproportionality</a:t>
            </a:r>
          </a:p>
          <a:p>
            <a:r>
              <a:rPr lang="en-US" dirty="0"/>
              <a:t>Gallagher Index</a:t>
            </a:r>
          </a:p>
          <a:p>
            <a:pPr lvl="1"/>
            <a:r>
              <a:rPr lang="en-US" dirty="0"/>
              <a:t>P = parties</a:t>
            </a:r>
          </a:p>
          <a:p>
            <a:pPr lvl="1"/>
            <a:r>
              <a:rPr lang="en-US" dirty="0"/>
              <a:t>V = % vote earned by the party</a:t>
            </a:r>
          </a:p>
          <a:p>
            <a:pPr lvl="1"/>
            <a:r>
              <a:rPr lang="en-US" dirty="0"/>
              <a:t>S = % seats awarded</a:t>
            </a:r>
          </a:p>
          <a:p>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56</a:t>
            </a:fld>
            <a:endParaRPr lang="en-US"/>
          </a:p>
        </p:txBody>
      </p:sp>
      <p:pic>
        <p:nvPicPr>
          <p:cNvPr id="7" name="Picture 6"/>
          <p:cNvPicPr>
            <a:picLocks noChangeAspect="1"/>
          </p:cNvPicPr>
          <p:nvPr/>
        </p:nvPicPr>
        <p:blipFill>
          <a:blip r:embed="rId2"/>
          <a:stretch>
            <a:fillRect/>
          </a:stretch>
        </p:blipFill>
        <p:spPr>
          <a:xfrm>
            <a:off x="1168400" y="5562600"/>
            <a:ext cx="9384632" cy="2286000"/>
          </a:xfrm>
          <a:prstGeom prst="rect">
            <a:avLst/>
          </a:prstGeom>
          <a:solidFill>
            <a:schemeClr val="tx1"/>
          </a:solidFill>
        </p:spPr>
      </p:pic>
    </p:spTree>
    <p:extLst>
      <p:ext uri="{BB962C8B-B14F-4D97-AF65-F5344CB8AC3E}">
        <p14:creationId xmlns:p14="http://schemas.microsoft.com/office/powerpoint/2010/main" val="184256218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Measuring Disproportionality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57</a:t>
            </a:fld>
            <a:endParaRPr lang="en-US"/>
          </a:p>
        </p:txBody>
      </p:sp>
      <p:pic>
        <p:nvPicPr>
          <p:cNvPr id="9" name="Picture 8"/>
          <p:cNvPicPr>
            <a:picLocks noChangeAspect="1"/>
          </p:cNvPicPr>
          <p:nvPr/>
        </p:nvPicPr>
        <p:blipFill>
          <a:blip r:embed="rId2"/>
          <a:stretch>
            <a:fillRect/>
          </a:stretch>
        </p:blipFill>
        <p:spPr>
          <a:xfrm>
            <a:off x="258559" y="2252980"/>
            <a:ext cx="12416041" cy="6052820"/>
          </a:xfrm>
          <a:prstGeom prst="rect">
            <a:avLst/>
          </a:prstGeom>
        </p:spPr>
      </p:pic>
      <p:sp>
        <p:nvSpPr>
          <p:cNvPr id="6" name="Rectangle 5"/>
          <p:cNvSpPr/>
          <p:nvPr/>
        </p:nvSpPr>
        <p:spPr>
          <a:xfrm>
            <a:off x="338256" y="7706380"/>
            <a:ext cx="11269544" cy="523220"/>
          </a:xfrm>
          <a:prstGeom prst="rect">
            <a:avLst/>
          </a:prstGeom>
        </p:spPr>
        <p:txBody>
          <a:bodyPr wrap="square">
            <a:spAutoFit/>
          </a:bodyPr>
          <a:lstStyle/>
          <a:p>
            <a:pPr algn="l"/>
            <a:r>
              <a:rPr lang="en-US" sz="2800" dirty="0"/>
              <a:t>https://</a:t>
            </a:r>
            <a:r>
              <a:rPr lang="en-US" sz="2800" dirty="0" err="1"/>
              <a:t>en.wikipedia.org</a:t>
            </a:r>
            <a:r>
              <a:rPr lang="en-US" sz="2800" dirty="0"/>
              <a:t>/wiki/</a:t>
            </a:r>
            <a:r>
              <a:rPr lang="en-US" sz="2800" dirty="0" err="1"/>
              <a:t>Gallagher_index</a:t>
            </a:r>
            <a:endParaRPr lang="en-US" sz="2800" dirty="0"/>
          </a:p>
        </p:txBody>
      </p:sp>
    </p:spTree>
    <p:extLst>
      <p:ext uri="{BB962C8B-B14F-4D97-AF65-F5344CB8AC3E}">
        <p14:creationId xmlns:p14="http://schemas.microsoft.com/office/powerpoint/2010/main" val="6637565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Measuring Disproportionality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58</a:t>
            </a:fld>
            <a:endParaRPr lang="en-US"/>
          </a:p>
        </p:txBody>
      </p:sp>
      <p:sp>
        <p:nvSpPr>
          <p:cNvPr id="5" name="TextBox 4"/>
          <p:cNvSpPr txBox="1"/>
          <p:nvPr/>
        </p:nvSpPr>
        <p:spPr>
          <a:xfrm>
            <a:off x="330200" y="2743200"/>
            <a:ext cx="12522200" cy="4832092"/>
          </a:xfrm>
          <a:prstGeom prst="rect">
            <a:avLst/>
          </a:prstGeom>
          <a:solidFill>
            <a:schemeClr val="tx1"/>
          </a:solidFill>
        </p:spPr>
        <p:txBody>
          <a:bodyPr wrap="square" rtlCol="0">
            <a:spAutoFit/>
          </a:bodyPr>
          <a:lstStyle/>
          <a:p>
            <a:pPr algn="l"/>
            <a:r>
              <a:rPr lang="mr-IN" sz="4400" dirty="0" err="1">
                <a:solidFill>
                  <a:srgbClr val="8610FF"/>
                </a:solidFill>
                <a:latin typeface="HelveticaNeue" charset="0"/>
              </a:rPr>
              <a:t>VotesA</a:t>
            </a:r>
            <a:r>
              <a:rPr lang="mr-IN" sz="4400" dirty="0">
                <a:solidFill>
                  <a:srgbClr val="8610FF"/>
                </a:solidFill>
                <a:latin typeface="HelveticaNeue" charset="0"/>
              </a:rPr>
              <a:t>	</a:t>
            </a:r>
            <a:r>
              <a:rPr lang="mr-IN" sz="4400" dirty="0">
                <a:solidFill>
                  <a:srgbClr val="FF8000"/>
                </a:solidFill>
                <a:latin typeface="HelveticaNeue" charset="0"/>
              </a:rPr>
              <a:t>=</a:t>
            </a:r>
            <a:r>
              <a:rPr lang="mr-IN" sz="4400" dirty="0">
                <a:solidFill>
                  <a:prstClr val="black"/>
                </a:solidFill>
                <a:latin typeface="HelveticaNeue" charset="0"/>
              </a:rPr>
              <a:t> </a:t>
            </a:r>
            <a:r>
              <a:rPr lang="mr-IN" sz="4400" dirty="0">
                <a:solidFill>
                  <a:srgbClr val="3D7A47"/>
                </a:solidFill>
                <a:latin typeface="HelveticaNeue" charset="0"/>
              </a:rPr>
              <a:t>100</a:t>
            </a:r>
            <a:r>
              <a:rPr lang="en-CA" sz="4400" dirty="0">
                <a:solidFill>
                  <a:srgbClr val="3D7A47"/>
                </a:solidFill>
                <a:latin typeface="HelveticaNeue" charset="0"/>
              </a:rPr>
              <a:t>%</a:t>
            </a:r>
            <a:endParaRPr lang="mr-IN" sz="2400" dirty="0">
              <a:solidFill>
                <a:prstClr val="black"/>
              </a:solidFill>
              <a:latin typeface="Helvetica" charset="0"/>
            </a:endParaRPr>
          </a:p>
          <a:p>
            <a:pPr algn="l"/>
            <a:r>
              <a:rPr lang="en-US" sz="4400" dirty="0" err="1">
                <a:solidFill>
                  <a:srgbClr val="8610FF"/>
                </a:solidFill>
                <a:latin typeface="HelveticaNeue" charset="0"/>
              </a:rPr>
              <a:t>VotesB</a:t>
            </a:r>
            <a:r>
              <a:rPr lang="en-US" sz="4400" dirty="0">
                <a:solidFill>
                  <a:srgbClr val="8610FF"/>
                </a:solidFill>
                <a:latin typeface="HelveticaNeue" charset="0"/>
              </a:rPr>
              <a:t> </a:t>
            </a:r>
            <a:r>
              <a:rPr lang="en-US" sz="4400" dirty="0">
                <a:solidFill>
                  <a:srgbClr val="FF8000"/>
                </a:solidFill>
                <a:latin typeface="HelveticaNeue" charset="0"/>
              </a:rPr>
              <a:t>=</a:t>
            </a:r>
            <a:r>
              <a:rPr lang="en-US" sz="4400" dirty="0">
                <a:solidFill>
                  <a:prstClr val="black"/>
                </a:solidFill>
                <a:latin typeface="HelveticaNeue" charset="0"/>
              </a:rPr>
              <a:t> </a:t>
            </a:r>
            <a:r>
              <a:rPr lang="en-US" sz="4400" dirty="0">
                <a:solidFill>
                  <a:srgbClr val="3D7A47"/>
                </a:solidFill>
                <a:latin typeface="HelveticaNeue" charset="0"/>
              </a:rPr>
              <a:t>0%</a:t>
            </a:r>
            <a:endParaRPr lang="en-US" sz="2400" dirty="0">
              <a:solidFill>
                <a:prstClr val="black"/>
              </a:solidFill>
              <a:latin typeface="Helvetica" charset="0"/>
            </a:endParaRPr>
          </a:p>
          <a:p>
            <a:pPr algn="l"/>
            <a:r>
              <a:rPr lang="en-US" sz="4400" dirty="0" err="1">
                <a:solidFill>
                  <a:srgbClr val="8610FF"/>
                </a:solidFill>
                <a:latin typeface="HelveticaNeue" charset="0"/>
              </a:rPr>
              <a:t>SeatsA</a:t>
            </a:r>
            <a:r>
              <a:rPr lang="en-US" sz="4400" dirty="0">
                <a:solidFill>
                  <a:srgbClr val="8610FF"/>
                </a:solidFill>
                <a:latin typeface="HelveticaNeue" charset="0"/>
              </a:rPr>
              <a:t> </a:t>
            </a:r>
            <a:r>
              <a:rPr lang="en-US" sz="4400" dirty="0">
                <a:solidFill>
                  <a:srgbClr val="FF8000"/>
                </a:solidFill>
                <a:latin typeface="HelveticaNeue" charset="0"/>
              </a:rPr>
              <a:t>= </a:t>
            </a:r>
            <a:r>
              <a:rPr lang="en-US" sz="4400" dirty="0">
                <a:solidFill>
                  <a:srgbClr val="3D7A47"/>
                </a:solidFill>
                <a:latin typeface="HelveticaNeue" charset="0"/>
              </a:rPr>
              <a:t>0%</a:t>
            </a:r>
            <a:endParaRPr lang="en-US" sz="2400" dirty="0">
              <a:solidFill>
                <a:prstClr val="black"/>
              </a:solidFill>
              <a:latin typeface="Helvetica" charset="0"/>
            </a:endParaRPr>
          </a:p>
          <a:p>
            <a:pPr algn="l"/>
            <a:r>
              <a:rPr lang="en-US" sz="4400" dirty="0" err="1">
                <a:solidFill>
                  <a:srgbClr val="8610FF"/>
                </a:solidFill>
                <a:latin typeface="HelveticaNeue" charset="0"/>
              </a:rPr>
              <a:t>SeatsB</a:t>
            </a:r>
            <a:r>
              <a:rPr lang="en-US" sz="4400" dirty="0">
                <a:solidFill>
                  <a:srgbClr val="8610FF"/>
                </a:solidFill>
                <a:latin typeface="HelveticaNeue" charset="0"/>
              </a:rPr>
              <a:t> </a:t>
            </a:r>
            <a:r>
              <a:rPr lang="en-US" sz="4400" dirty="0">
                <a:solidFill>
                  <a:srgbClr val="FF8000"/>
                </a:solidFill>
                <a:latin typeface="HelveticaNeue" charset="0"/>
              </a:rPr>
              <a:t>= </a:t>
            </a:r>
            <a:r>
              <a:rPr lang="en-US" sz="4400" dirty="0">
                <a:solidFill>
                  <a:srgbClr val="3D7A47"/>
                </a:solidFill>
                <a:latin typeface="HelveticaNeue" charset="0"/>
              </a:rPr>
              <a:t>100%</a:t>
            </a:r>
            <a:endParaRPr lang="en-US" sz="2400" dirty="0">
              <a:solidFill>
                <a:prstClr val="black"/>
              </a:solidFill>
              <a:latin typeface="Helvetica" charset="0"/>
            </a:endParaRPr>
          </a:p>
          <a:p>
            <a:pPr algn="l"/>
            <a:r>
              <a:rPr lang="mr-IN" sz="4400" dirty="0">
                <a:solidFill>
                  <a:srgbClr val="8610FF"/>
                </a:solidFill>
                <a:latin typeface="HelveticaNeue" charset="0"/>
              </a:rPr>
              <a:t>GI </a:t>
            </a:r>
            <a:r>
              <a:rPr lang="mr-IN" sz="4400" dirty="0">
                <a:solidFill>
                  <a:srgbClr val="FF8000"/>
                </a:solidFill>
                <a:latin typeface="HelveticaNeue" charset="0"/>
              </a:rPr>
              <a:t>=</a:t>
            </a:r>
            <a:r>
              <a:rPr lang="mr-IN" sz="4400" dirty="0">
                <a:solidFill>
                  <a:prstClr val="black"/>
                </a:solidFill>
                <a:latin typeface="HelveticaNeue" charset="0"/>
              </a:rPr>
              <a:t> </a:t>
            </a:r>
            <a:r>
              <a:rPr lang="mr-IN" sz="4400" dirty="0" err="1">
                <a:solidFill>
                  <a:srgbClr val="7C1201"/>
                </a:solidFill>
                <a:latin typeface="HelveticaNeue" charset="0"/>
              </a:rPr>
              <a:t>sqrt</a:t>
            </a:r>
            <a:r>
              <a:rPr lang="mr-IN" sz="4400" dirty="0">
                <a:solidFill>
                  <a:srgbClr val="636363"/>
                </a:solidFill>
                <a:latin typeface="HelveticaNeue" charset="0"/>
              </a:rPr>
              <a:t>(</a:t>
            </a:r>
            <a:r>
              <a:rPr lang="mr-IN" sz="4400" dirty="0">
                <a:solidFill>
                  <a:srgbClr val="3D7A47"/>
                </a:solidFill>
                <a:latin typeface="HelveticaNeue" charset="0"/>
              </a:rPr>
              <a:t>0.5</a:t>
            </a:r>
            <a:r>
              <a:rPr lang="mr-IN" sz="4400" dirty="0">
                <a:solidFill>
                  <a:prstClr val="black"/>
                </a:solidFill>
                <a:latin typeface="HelveticaNeue" charset="0"/>
              </a:rPr>
              <a:t> </a:t>
            </a:r>
            <a:r>
              <a:rPr lang="mr-IN" sz="4400" dirty="0">
                <a:solidFill>
                  <a:srgbClr val="005087"/>
                </a:solidFill>
                <a:latin typeface="HelveticaNeue" charset="0"/>
              </a:rPr>
              <a:t>×</a:t>
            </a:r>
            <a:r>
              <a:rPr lang="mr-IN" sz="4400" dirty="0">
                <a:solidFill>
                  <a:prstClr val="black"/>
                </a:solidFill>
                <a:latin typeface="HelveticaNeue" charset="0"/>
              </a:rPr>
              <a:t> </a:t>
            </a:r>
            <a:br>
              <a:rPr lang="en-CA" sz="4400" dirty="0">
                <a:solidFill>
                  <a:prstClr val="black"/>
                </a:solidFill>
                <a:latin typeface="HelveticaNeue" charset="0"/>
              </a:rPr>
            </a:br>
            <a:r>
              <a:rPr lang="en-CA" sz="4400" dirty="0">
                <a:solidFill>
                  <a:prstClr val="black"/>
                </a:solidFill>
                <a:latin typeface="HelveticaNeue" charset="0"/>
              </a:rPr>
              <a:t>       </a:t>
            </a:r>
            <a:r>
              <a:rPr lang="mr-IN" sz="4400" dirty="0">
                <a:solidFill>
                  <a:srgbClr val="636363"/>
                </a:solidFill>
                <a:latin typeface="HelveticaNeue" charset="0"/>
              </a:rPr>
              <a:t>((</a:t>
            </a:r>
            <a:r>
              <a:rPr lang="mr-IN" sz="4400" dirty="0" err="1">
                <a:solidFill>
                  <a:srgbClr val="8610FF"/>
                </a:solidFill>
                <a:latin typeface="HelveticaNeue" charset="0"/>
              </a:rPr>
              <a:t>VotesA</a:t>
            </a:r>
            <a:r>
              <a:rPr lang="mr-IN" sz="4400" dirty="0" err="1">
                <a:solidFill>
                  <a:srgbClr val="005087"/>
                </a:solidFill>
                <a:latin typeface="HelveticaNeue" charset="0"/>
              </a:rPr>
              <a:t>-</a:t>
            </a:r>
            <a:r>
              <a:rPr lang="mr-IN" sz="4400" dirty="0" err="1">
                <a:solidFill>
                  <a:srgbClr val="8610FF"/>
                </a:solidFill>
                <a:latin typeface="HelveticaNeue" charset="0"/>
              </a:rPr>
              <a:t>SeatsA</a:t>
            </a:r>
            <a:r>
              <a:rPr lang="mr-IN" sz="4400" dirty="0">
                <a:solidFill>
                  <a:srgbClr val="636363"/>
                </a:solidFill>
                <a:latin typeface="HelveticaNeue" charset="0"/>
              </a:rPr>
              <a:t>)</a:t>
            </a:r>
            <a:r>
              <a:rPr lang="mr-IN" sz="4400" dirty="0">
                <a:solidFill>
                  <a:srgbClr val="005087"/>
                </a:solidFill>
                <a:latin typeface="HelveticaNeue" charset="0"/>
              </a:rPr>
              <a:t>^</a:t>
            </a:r>
            <a:r>
              <a:rPr lang="mr-IN" sz="4400" dirty="0">
                <a:solidFill>
                  <a:srgbClr val="3D7A47"/>
                </a:solidFill>
                <a:latin typeface="HelveticaNeue" charset="0"/>
              </a:rPr>
              <a:t>2</a:t>
            </a:r>
            <a:r>
              <a:rPr lang="mr-IN" sz="4400" dirty="0">
                <a:solidFill>
                  <a:prstClr val="black"/>
                </a:solidFill>
                <a:latin typeface="HelveticaNeue" charset="0"/>
              </a:rPr>
              <a:t> </a:t>
            </a:r>
            <a:r>
              <a:rPr lang="mr-IN" sz="4400" dirty="0">
                <a:solidFill>
                  <a:srgbClr val="005087"/>
                </a:solidFill>
                <a:latin typeface="HelveticaNeue" charset="0"/>
              </a:rPr>
              <a:t>+</a:t>
            </a:r>
            <a:r>
              <a:rPr lang="mr-IN" sz="4400" dirty="0">
                <a:solidFill>
                  <a:prstClr val="black"/>
                </a:solidFill>
                <a:latin typeface="HelveticaNeue" charset="0"/>
              </a:rPr>
              <a:t> </a:t>
            </a:r>
            <a:r>
              <a:rPr lang="mr-IN" sz="4400" dirty="0">
                <a:solidFill>
                  <a:srgbClr val="636363"/>
                </a:solidFill>
                <a:latin typeface="HelveticaNeue" charset="0"/>
              </a:rPr>
              <a:t>(</a:t>
            </a:r>
            <a:r>
              <a:rPr lang="mr-IN" sz="4400" dirty="0" err="1">
                <a:solidFill>
                  <a:srgbClr val="8610FF"/>
                </a:solidFill>
                <a:latin typeface="HelveticaNeue" charset="0"/>
              </a:rPr>
              <a:t>VotesB</a:t>
            </a:r>
            <a:r>
              <a:rPr lang="mr-IN" sz="4400" dirty="0" err="1">
                <a:solidFill>
                  <a:srgbClr val="005087"/>
                </a:solidFill>
                <a:latin typeface="HelveticaNeue" charset="0"/>
              </a:rPr>
              <a:t>-</a:t>
            </a:r>
            <a:r>
              <a:rPr lang="mr-IN" sz="4400" dirty="0" err="1">
                <a:solidFill>
                  <a:srgbClr val="8610FF"/>
                </a:solidFill>
                <a:latin typeface="HelveticaNeue" charset="0"/>
              </a:rPr>
              <a:t>SeatsB</a:t>
            </a:r>
            <a:r>
              <a:rPr lang="mr-IN" sz="4400" dirty="0">
                <a:solidFill>
                  <a:srgbClr val="636363"/>
                </a:solidFill>
                <a:latin typeface="HelveticaNeue" charset="0"/>
              </a:rPr>
              <a:t>)</a:t>
            </a:r>
            <a:r>
              <a:rPr lang="mr-IN" sz="4400" dirty="0">
                <a:solidFill>
                  <a:srgbClr val="005087"/>
                </a:solidFill>
                <a:latin typeface="HelveticaNeue" charset="0"/>
              </a:rPr>
              <a:t>^</a:t>
            </a:r>
            <a:r>
              <a:rPr lang="mr-IN" sz="4400" dirty="0">
                <a:solidFill>
                  <a:srgbClr val="3D7A47"/>
                </a:solidFill>
                <a:latin typeface="HelveticaNeue" charset="0"/>
              </a:rPr>
              <a:t>2</a:t>
            </a:r>
            <a:r>
              <a:rPr lang="mr-IN" sz="4400" dirty="0">
                <a:solidFill>
                  <a:prstClr val="black"/>
                </a:solidFill>
                <a:latin typeface="HelveticaNeue" charset="0"/>
              </a:rPr>
              <a:t> </a:t>
            </a:r>
            <a:r>
              <a:rPr lang="mr-IN" sz="4400" dirty="0">
                <a:solidFill>
                  <a:srgbClr val="636363"/>
                </a:solidFill>
                <a:latin typeface="HelveticaNeue" charset="0"/>
              </a:rPr>
              <a:t>))</a:t>
            </a:r>
            <a:r>
              <a:rPr lang="mr-IN" sz="4400" dirty="0">
                <a:solidFill>
                  <a:srgbClr val="FF8000"/>
                </a:solidFill>
                <a:latin typeface="HelveticaNeue" charset="0"/>
              </a:rPr>
              <a:t> </a:t>
            </a:r>
            <a:br>
              <a:rPr lang="en-CA" sz="4400" dirty="0">
                <a:solidFill>
                  <a:srgbClr val="FF8000"/>
                </a:solidFill>
                <a:latin typeface="HelveticaNeue" charset="0"/>
              </a:rPr>
            </a:br>
            <a:r>
              <a:rPr lang="en-CA" sz="4400" dirty="0">
                <a:solidFill>
                  <a:srgbClr val="FF8000"/>
                </a:solidFill>
                <a:latin typeface="HelveticaNeue" charset="0"/>
              </a:rPr>
              <a:t>     </a:t>
            </a:r>
            <a:r>
              <a:rPr lang="mr-IN" sz="4400" dirty="0">
                <a:solidFill>
                  <a:srgbClr val="FF8000"/>
                </a:solidFill>
                <a:latin typeface="HelveticaNeue" charset="0"/>
              </a:rPr>
              <a:t>= </a:t>
            </a:r>
            <a:r>
              <a:rPr lang="mr-IN" sz="4400" dirty="0">
                <a:solidFill>
                  <a:srgbClr val="3D7A47"/>
                </a:solidFill>
                <a:latin typeface="HelveticaNeue" charset="0"/>
              </a:rPr>
              <a:t>100</a:t>
            </a:r>
            <a:endParaRPr lang="en-US" dirty="0"/>
          </a:p>
        </p:txBody>
      </p:sp>
    </p:spTree>
    <p:extLst>
      <p:ext uri="{BB962C8B-B14F-4D97-AF65-F5344CB8AC3E}">
        <p14:creationId xmlns:p14="http://schemas.microsoft.com/office/powerpoint/2010/main" val="104215501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Gallagher</a:t>
            </a:r>
          </a:p>
        </p:txBody>
      </p:sp>
      <p:sp>
        <p:nvSpPr>
          <p:cNvPr id="3" name="Content Placeholder 2"/>
          <p:cNvSpPr>
            <a:spLocks noGrp="1"/>
          </p:cNvSpPr>
          <p:nvPr>
            <p:ph idx="1"/>
          </p:nvPr>
        </p:nvSpPr>
        <p:spPr/>
        <p:txBody>
          <a:bodyPr/>
          <a:lstStyle/>
          <a:p>
            <a:r>
              <a:rPr lang="en-US" dirty="0"/>
              <a:t>But</a:t>
            </a:r>
            <a:r>
              <a:rPr lang="mr-IN" dirty="0"/>
              <a:t>…</a:t>
            </a:r>
            <a:endParaRPr lang="en-CA" dirty="0"/>
          </a:p>
          <a:p>
            <a:pPr lvl="1"/>
            <a:r>
              <a:rPr lang="en-CA" dirty="0"/>
              <a:t>Conservatives get way more seats than they should out west.</a:t>
            </a:r>
          </a:p>
          <a:p>
            <a:pPr lvl="1"/>
            <a:r>
              <a:rPr lang="en-CA" dirty="0"/>
              <a:t>Liberals get way more seats than they should in the east.</a:t>
            </a:r>
          </a:p>
          <a:p>
            <a:pPr lvl="1"/>
            <a:r>
              <a:rPr lang="en-CA" dirty="0"/>
              <a:t>Suppose that nationally each gets the percentage of seats they deserve</a:t>
            </a:r>
          </a:p>
          <a:p>
            <a:r>
              <a:rPr lang="en-CA" dirty="0"/>
              <a:t>Gallagher Index = ~0</a:t>
            </a:r>
          </a:p>
          <a:p>
            <a:r>
              <a:rPr lang="en-CA" dirty="0"/>
              <a:t>Solution:</a:t>
            </a:r>
          </a:p>
          <a:p>
            <a:pPr lvl="1"/>
            <a:r>
              <a:rPr lang="en-CA" dirty="0"/>
              <a:t>Calculate Gallagher Index for each province</a:t>
            </a:r>
          </a:p>
          <a:p>
            <a:pPr lvl="1"/>
            <a:r>
              <a:rPr lang="en-CA" dirty="0"/>
              <a:t>Take the weighted average</a:t>
            </a:r>
          </a:p>
          <a:p>
            <a:pPr lvl="1"/>
            <a:r>
              <a:rPr lang="en-CA" dirty="0"/>
              <a:t>I call this the “Composite Gallagher Index”</a:t>
            </a:r>
          </a:p>
          <a:p>
            <a:pPr lvl="1"/>
            <a:r>
              <a:rPr lang="en-CA" dirty="0"/>
              <a:t>2015:  12.0 vs. 17.2</a:t>
            </a:r>
          </a:p>
          <a:p>
            <a:pPr lvl="1"/>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59</a:t>
            </a:fld>
            <a:endParaRPr lang="en-US" dirty="0"/>
          </a:p>
        </p:txBody>
      </p:sp>
    </p:spTree>
    <p:extLst>
      <p:ext uri="{BB962C8B-B14F-4D97-AF65-F5344CB8AC3E}">
        <p14:creationId xmlns:p14="http://schemas.microsoft.com/office/powerpoint/2010/main" val="46474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First-Past-The-Post</a:t>
            </a:r>
          </a:p>
        </p:txBody>
      </p:sp>
      <p:sp>
        <p:nvSpPr>
          <p:cNvPr id="3" name="Content Placeholder 2"/>
          <p:cNvSpPr>
            <a:spLocks noGrp="1"/>
          </p:cNvSpPr>
          <p:nvPr>
            <p:ph idx="1"/>
          </p:nvPr>
        </p:nvSpPr>
        <p:spPr/>
        <p:txBody>
          <a:bodyPr/>
          <a:lstStyle/>
          <a:p>
            <a:r>
              <a:rPr lang="en-US" dirty="0"/>
              <a:t>Canada uses FPTP now</a:t>
            </a:r>
          </a:p>
          <a:p>
            <a:r>
              <a:rPr lang="en-US" dirty="0"/>
              <a:t>In each riding, the candidate with the most votes wins</a:t>
            </a:r>
          </a:p>
          <a:p>
            <a:pPr lvl="1"/>
            <a:r>
              <a:rPr lang="en-US" dirty="0"/>
              <a:t>Each riding decides independently of all other ridings</a:t>
            </a:r>
          </a:p>
          <a:p>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6</a:t>
            </a:fld>
            <a:endParaRPr lang="en-US"/>
          </a:p>
        </p:txBody>
      </p:sp>
    </p:spTree>
    <p:extLst>
      <p:ext uri="{BB962C8B-B14F-4D97-AF65-F5344CB8AC3E}">
        <p14:creationId xmlns:p14="http://schemas.microsoft.com/office/powerpoint/2010/main" val="5737684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Elections: FPTP</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60</a:t>
            </a:fld>
            <a:endParaRPr lang="en-US"/>
          </a:p>
        </p:txBody>
      </p:sp>
      <p:pic>
        <p:nvPicPr>
          <p:cNvPr id="4" name="Picture 3"/>
          <p:cNvPicPr>
            <a:picLocks noChangeAspect="1"/>
          </p:cNvPicPr>
          <p:nvPr/>
        </p:nvPicPr>
        <p:blipFill>
          <a:blip r:embed="rId2"/>
          <a:stretch>
            <a:fillRect/>
          </a:stretch>
        </p:blipFill>
        <p:spPr>
          <a:xfrm>
            <a:off x="406400" y="2286000"/>
            <a:ext cx="12293600" cy="6339816"/>
          </a:xfrm>
          <a:prstGeom prst="rect">
            <a:avLst/>
          </a:prstGeom>
        </p:spPr>
      </p:pic>
    </p:spTree>
    <p:extLst>
      <p:ext uri="{BB962C8B-B14F-4D97-AF65-F5344CB8AC3E}">
        <p14:creationId xmlns:p14="http://schemas.microsoft.com/office/powerpoint/2010/main" val="7586799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Elections: LPR+</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61</a:t>
            </a:fld>
            <a:endParaRPr lang="en-US"/>
          </a:p>
        </p:txBody>
      </p:sp>
      <p:pic>
        <p:nvPicPr>
          <p:cNvPr id="5" name="Picture 4"/>
          <p:cNvPicPr>
            <a:picLocks noChangeAspect="1"/>
          </p:cNvPicPr>
          <p:nvPr/>
        </p:nvPicPr>
        <p:blipFill>
          <a:blip r:embed="rId2"/>
          <a:stretch>
            <a:fillRect/>
          </a:stretch>
        </p:blipFill>
        <p:spPr>
          <a:xfrm>
            <a:off x="254000" y="2286000"/>
            <a:ext cx="12527573" cy="63246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624" y="1797362"/>
            <a:ext cx="5889876" cy="2930881"/>
          </a:xfrm>
          <a:prstGeom prst="rect">
            <a:avLst/>
          </a:prstGeom>
          <a:ln w="38100">
            <a:solidFill>
              <a:schemeClr val="bg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 y="2056040"/>
            <a:ext cx="5363912" cy="2672203"/>
          </a:xfrm>
          <a:prstGeom prst="rect">
            <a:avLst/>
          </a:prstGeom>
          <a:ln w="38100">
            <a:solidFill>
              <a:schemeClr val="bg1"/>
            </a:solidFill>
          </a:ln>
        </p:spPr>
      </p:pic>
    </p:spTree>
    <p:extLst>
      <p:ext uri="{BB962C8B-B14F-4D97-AF65-F5344CB8AC3E}">
        <p14:creationId xmlns:p14="http://schemas.microsoft.com/office/powerpoint/2010/main" val="594539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p:txBody>
          <a:bodyPr/>
          <a:lstStyle/>
          <a:p>
            <a:r>
              <a:rPr lang="en-US" dirty="0"/>
              <a:t>Changing the system will change how people vote</a:t>
            </a:r>
          </a:p>
          <a:p>
            <a:pPr lvl="1"/>
            <a:r>
              <a:rPr lang="en-US" dirty="0"/>
              <a:t>We don’t know how</a:t>
            </a:r>
          </a:p>
          <a:p>
            <a:r>
              <a:rPr lang="en-US" dirty="0"/>
              <a:t>We don’t have good data on voter preferences</a:t>
            </a:r>
          </a:p>
          <a:p>
            <a:pPr lvl="1"/>
            <a:r>
              <a:rPr lang="en-US" dirty="0" err="1"/>
              <a:t>Ekos</a:t>
            </a:r>
            <a:r>
              <a:rPr lang="en-US" dirty="0"/>
              <a:t> polling data from Oct 14, 2015;  lots changed by Oct 15!</a:t>
            </a:r>
          </a:p>
          <a:p>
            <a:pPr lvl="1"/>
            <a:r>
              <a:rPr lang="en-US" dirty="0"/>
              <a:t>Only gave 2</a:t>
            </a:r>
            <a:r>
              <a:rPr lang="en-US" baseline="30000" dirty="0"/>
              <a:t>nd</a:t>
            </a:r>
            <a:r>
              <a:rPr lang="en-US" dirty="0"/>
              <a:t> choice preferences; need 3</a:t>
            </a:r>
            <a:r>
              <a:rPr lang="en-US" baseline="30000" dirty="0"/>
              <a:t>rd</a:t>
            </a:r>
            <a:r>
              <a:rPr lang="en-US" dirty="0"/>
              <a:t> and 4</a:t>
            </a:r>
            <a:r>
              <a:rPr lang="en-US" baseline="30000" dirty="0"/>
              <a:t>th</a:t>
            </a:r>
            <a:r>
              <a:rPr lang="en-US" dirty="0"/>
              <a:t> too!</a:t>
            </a:r>
          </a:p>
          <a:p>
            <a:pPr lvl="1"/>
            <a:r>
              <a:rPr lang="en-US" dirty="0"/>
              <a:t>Should vary by province</a:t>
            </a:r>
          </a:p>
          <a:p>
            <a:pPr lvl="1"/>
            <a:r>
              <a:rPr lang="en-US" dirty="0"/>
              <a:t>Assumes another </a:t>
            </a:r>
            <a:br>
              <a:rPr lang="en-US" dirty="0"/>
            </a:br>
            <a:r>
              <a:rPr lang="en-US" dirty="0"/>
              <a:t>candidate of same party</a:t>
            </a:r>
            <a:br>
              <a:rPr lang="en-US" dirty="0"/>
            </a:br>
            <a:r>
              <a:rPr lang="en-US" dirty="0"/>
              <a:t>isn’t available</a:t>
            </a:r>
          </a:p>
          <a:p>
            <a:r>
              <a:rPr lang="en-US" dirty="0"/>
              <a:t>Should use more years</a:t>
            </a:r>
            <a:br>
              <a:rPr lang="en-US" dirty="0"/>
            </a:br>
            <a:r>
              <a:rPr lang="en-US" dirty="0"/>
              <a:t>of data (I’ve done some with 2011, but more would be good)</a:t>
            </a:r>
          </a:p>
          <a:p>
            <a:pPr lvl="1"/>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62</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6376" y="5841227"/>
            <a:ext cx="6911074" cy="2464573"/>
          </a:xfrm>
          <a:prstGeom prst="rect">
            <a:avLst/>
          </a:prstGeom>
        </p:spPr>
      </p:pic>
    </p:spTree>
    <p:extLst>
      <p:ext uri="{BB962C8B-B14F-4D97-AF65-F5344CB8AC3E}">
        <p14:creationId xmlns:p14="http://schemas.microsoft.com/office/powerpoint/2010/main" val="290292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D461596-7EB3-FF47-AEFE-5910693E86AA}" type="slidenum">
              <a:rPr lang="en-US" smtClean="0"/>
              <a:pPr/>
              <a:t>63</a:t>
            </a:fld>
            <a:endParaRPr lang="en-US"/>
          </a:p>
        </p:txBody>
      </p:sp>
      <p:sp>
        <p:nvSpPr>
          <p:cNvPr id="3" name="TextBox 2"/>
          <p:cNvSpPr txBox="1"/>
          <p:nvPr/>
        </p:nvSpPr>
        <p:spPr>
          <a:xfrm>
            <a:off x="177800" y="2743200"/>
            <a:ext cx="12674600" cy="1862048"/>
          </a:xfrm>
          <a:prstGeom prst="rect">
            <a:avLst/>
          </a:prstGeom>
          <a:noFill/>
        </p:spPr>
        <p:txBody>
          <a:bodyPr wrap="square" rtlCol="0">
            <a:spAutoFit/>
          </a:bodyPr>
          <a:lstStyle/>
          <a:p>
            <a:r>
              <a:rPr lang="en-US" sz="11500" dirty="0">
                <a:solidFill>
                  <a:schemeClr val="tx1"/>
                </a:solidFill>
              </a:rPr>
              <a:t>Q&amp; A</a:t>
            </a:r>
          </a:p>
        </p:txBody>
      </p:sp>
    </p:spTree>
    <p:extLst>
      <p:ext uri="{BB962C8B-B14F-4D97-AF65-F5344CB8AC3E}">
        <p14:creationId xmlns:p14="http://schemas.microsoft.com/office/powerpoint/2010/main" val="7397435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FPTP results are often unfair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7</a:t>
            </a:fld>
            <a:endParaRPr lang="en-US"/>
          </a:p>
        </p:txBody>
      </p:sp>
      <p:sp>
        <p:nvSpPr>
          <p:cNvPr id="19" name="Oval 18"/>
          <p:cNvSpPr/>
          <p:nvPr/>
        </p:nvSpPr>
        <p:spPr bwMode="auto">
          <a:xfrm>
            <a:off x="5892800" y="7315200"/>
            <a:ext cx="1981200" cy="1447800"/>
          </a:xfrm>
          <a:prstGeom prst="ellipse">
            <a:avLst/>
          </a:prstGeom>
          <a:noFill/>
          <a:ln w="444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1" name="Straight Arrow Connector 20"/>
          <p:cNvCxnSpPr>
            <a:stCxn id="19" idx="7"/>
          </p:cNvCxnSpPr>
          <p:nvPr/>
        </p:nvCxnSpPr>
        <p:spPr bwMode="auto">
          <a:xfrm flipV="1">
            <a:off x="7583860" y="6304240"/>
            <a:ext cx="1128340" cy="1222985"/>
          </a:xfrm>
          <a:prstGeom prst="straightConnector1">
            <a:avLst/>
          </a:prstGeom>
          <a:blipFill dpi="0" rotWithShape="0">
            <a:blip r:embed="rId4"/>
            <a:srcRect/>
            <a:tile tx="0" ty="0" sx="100000" sy="100000" flip="none" algn="tl"/>
          </a:blipFill>
          <a:ln w="44450" cap="flat" cmpd="sng" algn="ctr">
            <a:solidFill>
              <a:srgbClr val="000000"/>
            </a:solidFill>
            <a:prstDash val="solid"/>
            <a:round/>
            <a:headEnd type="triangle" w="lg" len="lg"/>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8407400" y="5829300"/>
            <a:ext cx="3669595" cy="738664"/>
          </a:xfrm>
          <a:prstGeom prst="rect">
            <a:avLst/>
          </a:prstGeom>
          <a:noFill/>
        </p:spPr>
        <p:txBody>
          <a:bodyPr wrap="none" rtlCol="0">
            <a:spAutoFit/>
          </a:bodyPr>
          <a:lstStyle/>
          <a:p>
            <a:r>
              <a:rPr lang="en-US" dirty="0"/>
              <a:t>“</a:t>
            </a:r>
            <a:r>
              <a:rPr lang="en-US"/>
              <a:t>False Majority”</a:t>
            </a:r>
          </a:p>
        </p:txBody>
      </p:sp>
    </p:spTree>
    <p:extLst>
      <p:ext uri="{BB962C8B-B14F-4D97-AF65-F5344CB8AC3E}">
        <p14:creationId xmlns:p14="http://schemas.microsoft.com/office/powerpoint/2010/main" val="1987499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FPTP results are often unfair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8</a:t>
            </a:fld>
            <a:endParaRPr lang="en-US"/>
          </a:p>
        </p:txBody>
      </p:sp>
      <p:sp>
        <p:nvSpPr>
          <p:cNvPr id="19" name="Oval 18"/>
          <p:cNvSpPr/>
          <p:nvPr/>
        </p:nvSpPr>
        <p:spPr bwMode="auto">
          <a:xfrm>
            <a:off x="5892800" y="7315200"/>
            <a:ext cx="1981200" cy="1447800"/>
          </a:xfrm>
          <a:prstGeom prst="ellipse">
            <a:avLst/>
          </a:prstGeom>
          <a:noFill/>
          <a:ln w="444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1" name="Straight Arrow Connector 20"/>
          <p:cNvCxnSpPr>
            <a:stCxn id="19" idx="7"/>
          </p:cNvCxnSpPr>
          <p:nvPr/>
        </p:nvCxnSpPr>
        <p:spPr bwMode="auto">
          <a:xfrm flipV="1">
            <a:off x="7583860" y="6304240"/>
            <a:ext cx="1128340" cy="1222985"/>
          </a:xfrm>
          <a:prstGeom prst="straightConnector1">
            <a:avLst/>
          </a:prstGeom>
          <a:blipFill dpi="0" rotWithShape="0">
            <a:blip r:embed="rId4"/>
            <a:srcRect/>
            <a:tile tx="0" ty="0" sx="100000" sy="100000" flip="none" algn="tl"/>
          </a:blipFill>
          <a:ln w="44450" cap="flat" cmpd="sng" algn="ctr">
            <a:solidFill>
              <a:srgbClr val="000000"/>
            </a:solidFill>
            <a:prstDash val="solid"/>
            <a:round/>
            <a:headEnd type="triangle" w="lg" len="lg"/>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8407400" y="5829300"/>
            <a:ext cx="3669595" cy="738664"/>
          </a:xfrm>
          <a:prstGeom prst="rect">
            <a:avLst/>
          </a:prstGeom>
          <a:noFill/>
        </p:spPr>
        <p:txBody>
          <a:bodyPr wrap="none" rtlCol="0">
            <a:spAutoFit/>
          </a:bodyPr>
          <a:lstStyle/>
          <a:p>
            <a:r>
              <a:rPr lang="en-US" dirty="0"/>
              <a:t>“</a:t>
            </a:r>
            <a:r>
              <a:rPr lang="en-US"/>
              <a:t>False Majority”</a:t>
            </a:r>
          </a:p>
        </p:txBody>
      </p:sp>
    </p:spTree>
    <p:extLst>
      <p:ext uri="{BB962C8B-B14F-4D97-AF65-F5344CB8AC3E}">
        <p14:creationId xmlns:p14="http://schemas.microsoft.com/office/powerpoint/2010/main" val="4202842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FPTP false majorities are common</a:t>
            </a:r>
          </a:p>
        </p:txBody>
      </p:sp>
      <p:sp>
        <p:nvSpPr>
          <p:cNvPr id="3" name="Slide Number Placeholder 2"/>
          <p:cNvSpPr>
            <a:spLocks noGrp="1"/>
          </p:cNvSpPr>
          <p:nvPr>
            <p:ph type="sldNum" sz="quarter" idx="10"/>
          </p:nvPr>
        </p:nvSpPr>
        <p:spPr/>
        <p:txBody>
          <a:bodyPr/>
          <a:lstStyle/>
          <a:p>
            <a:fld id="{36527A12-DBEE-A342-9DBF-9AA126D2E720}" type="slidenum">
              <a:rPr lang="en-US" smtClean="0"/>
              <a:pPr/>
              <a:t>9</a:t>
            </a:fld>
            <a:endParaRPr lang="en-US"/>
          </a:p>
        </p:txBody>
      </p:sp>
      <p:pic>
        <p:nvPicPr>
          <p:cNvPr id="4" name="Picture 3"/>
          <p:cNvPicPr>
            <a:picLocks/>
          </p:cNvPicPr>
          <p:nvPr/>
        </p:nvPicPr>
        <p:blipFill>
          <a:blip r:embed="rId3"/>
          <a:stretch>
            <a:fillRect/>
          </a:stretch>
        </p:blipFill>
        <p:spPr>
          <a:xfrm>
            <a:off x="685800" y="2286000"/>
            <a:ext cx="11658600" cy="7086600"/>
          </a:xfrm>
          <a:prstGeom prst="rect">
            <a:avLst/>
          </a:prstGeom>
        </p:spPr>
      </p:pic>
    </p:spTree>
    <p:extLst>
      <p:ext uri="{BB962C8B-B14F-4D97-AF65-F5344CB8AC3E}">
        <p14:creationId xmlns:p14="http://schemas.microsoft.com/office/powerpoint/2010/main" val="29125782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GodspellRibbon">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2co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GodspellRibbon.potx</Template>
  <TotalTime>16553</TotalTime>
  <Pages>0</Pages>
  <Words>6564</Words>
  <Characters>0</Characters>
  <Application>Microsoft Macintosh PowerPoint</Application>
  <PresentationFormat>Custom</PresentationFormat>
  <Lines>0</Lines>
  <Paragraphs>917</Paragraphs>
  <Slides>63</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ＭＳ Ｐゴシック</vt:lpstr>
      <vt:lpstr>ヒラギノ角ゴ ProN W3</vt:lpstr>
      <vt:lpstr>Arial</vt:lpstr>
      <vt:lpstr>Calibri</vt:lpstr>
      <vt:lpstr>Gill Sans</vt:lpstr>
      <vt:lpstr>Helvetica</vt:lpstr>
      <vt:lpstr>HelveticaNeue</vt:lpstr>
      <vt:lpstr>Lucida Grande</vt:lpstr>
      <vt:lpstr>Mangal</vt:lpstr>
      <vt:lpstr>Zapf Dingbats</vt:lpstr>
      <vt:lpstr>GodspellRibbon</vt:lpstr>
      <vt:lpstr>Simulating Canadian Elections</vt:lpstr>
      <vt:lpstr>Outline</vt:lpstr>
      <vt:lpstr>Types of Electoral Systems</vt:lpstr>
      <vt:lpstr>Who is Using What?</vt:lpstr>
      <vt:lpstr>Types of Electoral Systems</vt:lpstr>
      <vt:lpstr>First-Past-The-Post</vt:lpstr>
      <vt:lpstr>FPTP results are often unfair</vt:lpstr>
      <vt:lpstr>FPTP results are often unfair</vt:lpstr>
      <vt:lpstr>FPTP false majorities are common</vt:lpstr>
      <vt:lpstr>FPTP Instability</vt:lpstr>
      <vt:lpstr>FPTP Instability</vt:lpstr>
      <vt:lpstr>FPTP Instability</vt:lpstr>
      <vt:lpstr>FPTP magnifies regional differences</vt:lpstr>
      <vt:lpstr>FPTP tends to elect few women </vt:lpstr>
      <vt:lpstr>Comparing models…???</vt:lpstr>
      <vt:lpstr>Types of Electoral Systems</vt:lpstr>
      <vt:lpstr>Alternative Vote</vt:lpstr>
      <vt:lpstr>Alternative Vote Counting</vt:lpstr>
      <vt:lpstr>Alternative Vote Results</vt:lpstr>
      <vt:lpstr>But people will vote differently!</vt:lpstr>
      <vt:lpstr>Comparing models…???</vt:lpstr>
      <vt:lpstr>Types of Electoral Systems</vt:lpstr>
      <vt:lpstr>Multi-Member Systems</vt:lpstr>
      <vt:lpstr>Multi-Member Systems</vt:lpstr>
      <vt:lpstr>Multi-Member Systems</vt:lpstr>
      <vt:lpstr>Multi-Member Systems</vt:lpstr>
      <vt:lpstr>Multi-Member Systems</vt:lpstr>
      <vt:lpstr>Multi-Member Systems</vt:lpstr>
      <vt:lpstr>Comparing models…???</vt:lpstr>
      <vt:lpstr>Types of Electoral Systems</vt:lpstr>
      <vt:lpstr>Mixed Member Proportional</vt:lpstr>
      <vt:lpstr>Mixed Member Proportional</vt:lpstr>
      <vt:lpstr>Mixed Member Proportional</vt:lpstr>
      <vt:lpstr>Mixed-Member Proportional</vt:lpstr>
      <vt:lpstr>Mixed-Member Proportional</vt:lpstr>
      <vt:lpstr>Mixed Member Proportional</vt:lpstr>
      <vt:lpstr>Mixed Member Proportional</vt:lpstr>
      <vt:lpstr>Filling regional seats</vt:lpstr>
      <vt:lpstr>Comparing models…???</vt:lpstr>
      <vt:lpstr>Types of Electoral Systems</vt:lpstr>
      <vt:lpstr>Rural-Urban PR</vt:lpstr>
      <vt:lpstr>Rural-Urban PR</vt:lpstr>
      <vt:lpstr>Rural-Urban PR</vt:lpstr>
      <vt:lpstr>Rural-Urban PR</vt:lpstr>
      <vt:lpstr>Rural-Urban PR</vt:lpstr>
      <vt:lpstr>Comparing models…???</vt:lpstr>
      <vt:lpstr>Modelling</vt:lpstr>
      <vt:lpstr>Mappings</vt:lpstr>
      <vt:lpstr>Represent Mappings with JSON</vt:lpstr>
      <vt:lpstr>Algorithms</vt:lpstr>
      <vt:lpstr>Implementation</vt:lpstr>
      <vt:lpstr>Output (STV)</vt:lpstr>
      <vt:lpstr>Output (STV)</vt:lpstr>
      <vt:lpstr>Output (STV)</vt:lpstr>
      <vt:lpstr>Output:  Summary</vt:lpstr>
      <vt:lpstr>Measuring Disproportionality</vt:lpstr>
      <vt:lpstr>Measuring Disproportionality</vt:lpstr>
      <vt:lpstr>Measuring Disproportionality</vt:lpstr>
      <vt:lpstr>Composite Gallagher</vt:lpstr>
      <vt:lpstr>Synthetic Elections: FPTP</vt:lpstr>
      <vt:lpstr>Synthetic Elections: LPR+</vt:lpstr>
      <vt:lpstr>Limitations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18-May-2012 Announcements</dc:title>
  <dc:subject/>
  <dc:creator/>
  <cp:keywords/>
  <dc:description/>
  <cp:lastModifiedBy>Byron Weber Becker</cp:lastModifiedBy>
  <cp:revision>444</cp:revision>
  <cp:lastPrinted>2019-11-16T13:10:01Z</cp:lastPrinted>
  <dcterms:modified xsi:type="dcterms:W3CDTF">2019-11-16T13:13:21Z</dcterms:modified>
</cp:coreProperties>
</file>